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0694988" cy="7559675"/>
  <p:notesSz cx="6858000" cy="9144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178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FD8A3-8E4C-4968-9EEF-C8E0AC3702B8}" type="datetimeFigureOut">
              <a:rPr lang="de-DE" smtClean="0"/>
              <a:t>11.08.2025</a:t>
            </a:fld>
            <a:endParaRPr lang="de-DE"/>
          </a:p>
        </p:txBody>
      </p:sp>
      <p:sp>
        <p:nvSpPr>
          <p:cNvPr id="4" name="Folienbildplatzhalt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482EC-ABE0-42E2-942D-A36A7C07F56F}" type="slidenum">
              <a:rPr lang="de-DE" smtClean="0"/>
              <a:t>‹Nr.›</a:t>
            </a:fld>
            <a:endParaRPr lang="de-DE"/>
          </a:p>
        </p:txBody>
      </p:sp>
    </p:spTree>
    <p:extLst>
      <p:ext uri="{BB962C8B-B14F-4D97-AF65-F5344CB8AC3E}">
        <p14:creationId xmlns:p14="http://schemas.microsoft.com/office/powerpoint/2010/main" val="105969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B3482EC-ABE0-42E2-942D-A36A7C07F56F}" type="slidenum">
              <a:rPr lang="de-DE" smtClean="0"/>
              <a:t>26</a:t>
            </a:fld>
            <a:endParaRPr lang="de-DE"/>
          </a:p>
        </p:txBody>
      </p:sp>
    </p:spTree>
    <p:extLst>
      <p:ext uri="{BB962C8B-B14F-4D97-AF65-F5344CB8AC3E}">
        <p14:creationId xmlns:p14="http://schemas.microsoft.com/office/powerpoint/2010/main" val="3037551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2968625" y="2255520"/>
            <a:ext cx="6151245" cy="480695"/>
          </a:xfrm>
          <a:prstGeom prst="rect">
            <a:avLst/>
          </a:prstGeom>
          <a:noFill/>
          <a:ln w="0" cmpd="sng">
            <a:noFill/>
            <a:prstDash val="solid"/>
          </a:ln>
        </p:spPr>
        <p:txBody>
          <a:bodyPr vert="horz" lIns="0" tIns="39370" rIns="0" bIns="0" anchor="t"/>
          <a:lstStyle/>
          <a:p>
            <a:pPr marL="0" marR="0" indent="0" algn="l">
              <a:lnSpc>
                <a:spcPts val="3500"/>
              </a:lnSpc>
              <a:spcAft>
                <a:spcPts val="0"/>
              </a:spcAft>
            </a:pPr>
            <a:r>
              <a:rPr lang="de-DE" sz="3100" spc="-5">
                <a:solidFill>
                  <a:srgbClr val="2E4863"/>
                </a:solidFill>
                <a:latin typeface="Calibri" panose="02020603050405020304" pitchFamily="2"/>
              </a:rPr>
              <a:t>DAS KOMMUNALRANKING NRW 2025 </a:t>
            </a:r>
          </a:p>
        </p:txBody>
      </p:sp>
      <p:sp>
        <p:nvSpPr>
          <p:cNvPr id="5" name="Textplatzhalter 4"/>
          <p:cNvSpPr>
            <a:spLocks noGrp="1"/>
          </p:cNvSpPr>
          <p:nvPr>
            <p:ph type="body" idx="10"/>
          </p:nvPr>
        </p:nvSpPr>
        <p:spPr>
          <a:xfrm>
            <a:off x="5629910" y="3607435"/>
            <a:ext cx="2926080" cy="622935"/>
          </a:xfrm>
          <a:prstGeom prst="rect">
            <a:avLst/>
          </a:prstGeom>
          <a:noFill/>
          <a:ln w="0" cmpd="sng">
            <a:noFill/>
            <a:prstDash val="solid"/>
          </a:ln>
        </p:spPr>
        <p:txBody>
          <a:bodyPr vert="horz" lIns="0" tIns="23495" rIns="0" bIns="0" anchor="t">
            <a:normAutofit fontScale="95000"/>
          </a:bodyPr>
          <a:lstStyle/>
          <a:p>
            <a:pPr marL="0" marR="0" indent="0" algn="l">
              <a:lnSpc>
                <a:spcPts val="2000"/>
              </a:lnSpc>
              <a:spcAft>
                <a:spcPts val="0"/>
              </a:spcAft>
            </a:pPr>
            <a:r>
              <a:rPr lang="de-DE" sz="1750" spc="-45">
                <a:solidFill>
                  <a:srgbClr val="7E7E7E"/>
                </a:solidFill>
                <a:latin typeface="Calibri" panose="02020603050405020304" pitchFamily="2"/>
              </a:rPr>
              <a:t>Factsheet für die kreisfreie Stadt </a:t>
            </a:r>
          </a:p>
          <a:p>
            <a:pPr marL="0" marR="0" indent="0" algn="l">
              <a:lnSpc>
                <a:spcPts val="2500"/>
              </a:lnSpc>
              <a:spcBef>
                <a:spcPts val="230"/>
              </a:spcBef>
              <a:spcAft>
                <a:spcPts val="0"/>
              </a:spcAft>
            </a:pPr>
            <a:r>
              <a:rPr lang="de-DE" sz="2450" b="1" spc="30">
                <a:solidFill>
                  <a:srgbClr val="0169B4"/>
                </a:solidFill>
                <a:latin typeface="Calibri" panose="02020603050405020304" pitchFamily="2"/>
              </a:rPr>
              <a:t>Wuppertal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7" name="Textplatzhalter 6"/>
          <p:cNvSpPr>
            <a:spLocks noGrp="1"/>
          </p:cNvSpPr>
          <p:nvPr>
            <p:ph type="body" idx="10"/>
          </p:nvPr>
        </p:nvSpPr>
        <p:spPr>
          <a:xfrm>
            <a:off x="518160" y="749300"/>
            <a:ext cx="9512300" cy="640715"/>
          </a:xfrm>
          <a:prstGeom prst="rect">
            <a:avLst/>
          </a:prstGeom>
          <a:noFill/>
          <a:ln w="0" cmpd="sng">
            <a:noFill/>
            <a:prstDash val="solid"/>
          </a:ln>
        </p:spPr>
        <p:txBody>
          <a:bodyPr vert="horz" lIns="0" tIns="29845" rIns="0" bIns="0" anchor="t"/>
          <a:lstStyle/>
          <a:p>
            <a:pPr marL="7360920" marR="0" indent="0" algn="l">
              <a:lnSpc>
                <a:spcPts val="1800"/>
              </a:lnSpc>
              <a:spcAft>
                <a:spcPts val="0"/>
              </a:spcAft>
            </a:pPr>
            <a:r>
              <a:rPr lang="de-DE" sz="1600" spc="-15">
                <a:solidFill>
                  <a:srgbClr val="7F7F7F"/>
                </a:solidFill>
                <a:latin typeface="Calibri" panose="02020603050405020304" pitchFamily="2"/>
              </a:rPr>
              <a:t>Kreisfreie Stadt </a:t>
            </a:r>
          </a:p>
          <a:p>
            <a:pPr marL="914400" marR="0" indent="0" algn="l">
              <a:lnSpc>
                <a:spcPts val="2400"/>
              </a:lnSpc>
              <a:spcBef>
                <a:spcPts val="195"/>
              </a:spcBef>
              <a:spcAft>
                <a:spcPts val="475"/>
              </a:spcAft>
              <a:tabLst>
                <a:tab pos="7360920" algn="l"/>
              </a:tabLst>
            </a:pPr>
            <a:r>
              <a:rPr lang="de-DE" sz="2200" b="1" spc="0">
                <a:solidFill>
                  <a:srgbClr val="1A405F"/>
                </a:solidFill>
                <a:latin typeface="Calibri" panose="02020603050405020304" pitchFamily="2"/>
              </a:rPr>
              <a:t>Breitbandversorgung für Unternehmen </a:t>
            </a:r>
            <a:r>
              <a:rPr lang="de-DE" sz="2200" spc="0">
                <a:solidFill>
                  <a:srgbClr val="2D4863"/>
                </a:solidFill>
                <a:latin typeface="Calibri" panose="02020603050405020304" pitchFamily="2"/>
              </a:rPr>
              <a:t>Wuppertal </a:t>
            </a:r>
          </a:p>
        </p:txBody>
      </p:sp>
      <p:sp>
        <p:nvSpPr>
          <p:cNvPr id="8" name="Textplatzhalter 7"/>
          <p:cNvSpPr>
            <a:spLocks noGrp="1"/>
          </p:cNvSpPr>
          <p:nvPr>
            <p:ph type="body" idx="10"/>
          </p:nvPr>
        </p:nvSpPr>
        <p:spPr>
          <a:xfrm>
            <a:off x="5410200" y="5190490"/>
            <a:ext cx="3950335" cy="1003300"/>
          </a:xfrm>
          <a:prstGeom prst="rect">
            <a:avLst/>
          </a:prstGeom>
          <a:noFill/>
          <a:ln w="69850" cmpd="sng">
            <a:solidFill>
              <a:srgbClr val="D9D9D9"/>
            </a:solidFill>
            <a:prstDash val="solid"/>
          </a:ln>
        </p:spPr>
        <p:txBody>
          <a:bodyPr vert="horz" lIns="0" tIns="43180" rIns="0" bIns="0" anchor="t"/>
          <a:lstStyle/>
          <a:p>
            <a:pPr marL="137160" marR="137160" indent="0" algn="just">
              <a:lnSpc>
                <a:spcPts val="1200"/>
              </a:lnSpc>
              <a:spcAft>
                <a:spcPts val="355"/>
              </a:spcAft>
            </a:pPr>
            <a:r>
              <a:rPr lang="de-DE" sz="1000" spc="0">
                <a:solidFill>
                  <a:srgbClr val="000000"/>
                </a:solidFill>
                <a:latin typeface="Calibri" panose="02020603050405020304" pitchFamily="2"/>
              </a:rPr>
              <a:t>Im Vergleich aller kreisfreien Städte zeigt der bestehende Zugang zur digitalen Infrastruktur Ausbaupotenziale in Wuppertal. 91 Prozent aller Unternehmen zu einer Breitbandverbindung mit mind. 200 Mbit/s. Unter allen NRW-Kommunen kann sich Wuppertal im Mittelfeld platzieren. </a:t>
            </a:r>
          </a:p>
        </p:txBody>
      </p:sp>
      <p:sp>
        <p:nvSpPr>
          <p:cNvPr id="16" name="Textplatzhalter 15"/>
          <p:cNvSpPr>
            <a:spLocks noGrp="1"/>
          </p:cNvSpPr>
          <p:nvPr>
            <p:ph type="body" idx="10"/>
          </p:nvPr>
        </p:nvSpPr>
        <p:spPr>
          <a:xfrm>
            <a:off x="2133600" y="1552575"/>
            <a:ext cx="2898775" cy="1123315"/>
          </a:xfrm>
          <a:prstGeom prst="rect">
            <a:avLst/>
          </a:prstGeom>
          <a:noFill/>
          <a:ln w="0" cmpd="sng">
            <a:noFill/>
            <a:prstDash val="solid"/>
          </a:ln>
        </p:spPr>
        <p:txBody>
          <a:bodyPr vert="horz" lIns="0" tIns="0" rIns="0" bIns="0" anchor="t"/>
          <a:lstStyle/>
          <a:p>
            <a:pPr marL="0" marR="0" indent="0" algn="just">
              <a:lnSpc>
                <a:spcPts val="1300"/>
              </a:lnSpc>
              <a:spcAft>
                <a:spcPts val="0"/>
              </a:spcAft>
            </a:pPr>
            <a:r>
              <a:rPr lang="de-DE" sz="1050" spc="0">
                <a:solidFill>
                  <a:srgbClr val="FFFFFF"/>
                </a:solidFill>
                <a:latin typeface="Calibri" panose="02020603050405020304" pitchFamily="2"/>
              </a:rPr>
              <a:t>Eine hochleistungsfähige Breitbandversorgung ist für Unternehmen häufig ein Schlüsselfaktor. In Zukunft wird die Wettbewerbsfähigkeit vieler Unternehmen auch davon abhängen, ob sie digitale Technologien implementieren können. Daher wird die regionale Versorgung mit Breitbandverbindungen mit mindestens 200 Mbit/s betrachtet. </a:t>
            </a:r>
          </a:p>
        </p:txBody>
      </p:sp>
      <p:sp>
        <p:nvSpPr>
          <p:cNvPr id="19" name="Textplatzhalter 18"/>
          <p:cNvSpPr>
            <a:spLocks noGrp="1"/>
          </p:cNvSpPr>
          <p:nvPr>
            <p:ph type="body" idx="10"/>
          </p:nvPr>
        </p:nvSpPr>
        <p:spPr>
          <a:xfrm>
            <a:off x="5565775" y="1485900"/>
            <a:ext cx="780415" cy="181610"/>
          </a:xfrm>
          <a:prstGeom prst="rect">
            <a:avLst/>
          </a:prstGeom>
          <a:noFill/>
          <a:ln w="0" cmpd="sng">
            <a:noFill/>
            <a:prstDash val="solid"/>
          </a:ln>
        </p:spPr>
        <p:txBody>
          <a:bodyPr vert="horz" lIns="0" tIns="18415" rIns="0" bIns="0" anchor="t"/>
          <a:lstStyle/>
          <a:p>
            <a:pPr marL="0" marR="0" indent="0" algn="l">
              <a:lnSpc>
                <a:spcPts val="1300"/>
              </a:lnSpc>
              <a:spcAft>
                <a:spcPts val="0"/>
              </a:spcAft>
            </a:pPr>
            <a:r>
              <a:rPr lang="de-DE" sz="1250" spc="-70">
                <a:solidFill>
                  <a:srgbClr val="2D4863"/>
                </a:solidFill>
                <a:latin typeface="Calibri" panose="02020603050405020304" pitchFamily="2"/>
              </a:rPr>
              <a:t>Niveau 2024 </a:t>
            </a:r>
          </a:p>
        </p:txBody>
      </p:sp>
      <p:sp>
        <p:nvSpPr>
          <p:cNvPr id="20" name="Textplatzhalter 19"/>
          <p:cNvSpPr>
            <a:spLocks noGrp="1"/>
          </p:cNvSpPr>
          <p:nvPr>
            <p:ph type="body" idx="10"/>
          </p:nvPr>
        </p:nvSpPr>
        <p:spPr>
          <a:xfrm>
            <a:off x="9415145" y="1654810"/>
            <a:ext cx="1210310" cy="2286000"/>
          </a:xfrm>
          <a:prstGeom prst="rect">
            <a:avLst/>
          </a:prstGeom>
          <a:noFill/>
          <a:ln w="0" cmpd="sng">
            <a:noFill/>
            <a:prstDash val="solid"/>
          </a:ln>
        </p:spPr>
        <p:txBody>
          <a:bodyPr vert="horz" lIns="0" tIns="0" rIns="0" bIns="0" anchor="t"/>
          <a:lstStyle/>
          <a:p>
            <a:pPr marL="137160" marR="228600" indent="0" algn="l">
              <a:lnSpc>
                <a:spcPts val="4100"/>
              </a:lnSpc>
              <a:spcAft>
                <a:spcPts val="1370"/>
              </a:spcAft>
            </a:pPr>
            <a:r>
              <a:rPr lang="de-DE" sz="1250" spc="-35">
                <a:solidFill>
                  <a:srgbClr val="2D4863"/>
                </a:solidFill>
                <a:latin typeface="Calibri" panose="02020603050405020304" pitchFamily="2"/>
              </a:rPr>
              <a:t>Rang 1-66 Rang 67-132 Rang 133-198 Rang 199-264 </a:t>
            </a:r>
          </a:p>
        </p:txBody>
      </p:sp>
      <p:sp>
        <p:nvSpPr>
          <p:cNvPr id="21" name="Textplatzhalter 20"/>
          <p:cNvSpPr>
            <a:spLocks noGrp="1"/>
          </p:cNvSpPr>
          <p:nvPr>
            <p:ph type="body" idx="10"/>
          </p:nvPr>
        </p:nvSpPr>
        <p:spPr>
          <a:xfrm>
            <a:off x="9415145" y="4108450"/>
            <a:ext cx="1210310" cy="445135"/>
          </a:xfrm>
          <a:prstGeom prst="rect">
            <a:avLst/>
          </a:prstGeom>
          <a:noFill/>
          <a:ln w="0" cmpd="sng">
            <a:noFill/>
            <a:prstDash val="solid"/>
          </a:ln>
        </p:spPr>
        <p:txBody>
          <a:bodyPr vert="horz" lIns="0" tIns="105410" rIns="0" bIns="0" anchor="t"/>
          <a:lstStyle/>
          <a:p>
            <a:pPr marL="137160" marR="0" indent="0" algn="l">
              <a:lnSpc>
                <a:spcPts val="1300"/>
              </a:lnSpc>
              <a:spcAft>
                <a:spcPts val="1315"/>
              </a:spcAft>
            </a:pPr>
            <a:r>
              <a:rPr lang="de-DE" sz="1250" spc="-20">
                <a:solidFill>
                  <a:srgbClr val="2D4863"/>
                </a:solidFill>
                <a:latin typeface="Calibri" panose="02020603050405020304" pitchFamily="2"/>
              </a:rPr>
              <a:t>Rang 265-330 </a:t>
            </a:r>
          </a:p>
        </p:txBody>
      </p:sp>
      <p:sp>
        <p:nvSpPr>
          <p:cNvPr id="22" name="Textplatzhalter 21"/>
          <p:cNvSpPr>
            <a:spLocks noGrp="1"/>
          </p:cNvSpPr>
          <p:nvPr>
            <p:ph type="body" idx="10"/>
          </p:nvPr>
        </p:nvSpPr>
        <p:spPr>
          <a:xfrm>
            <a:off x="9415145" y="4721225"/>
            <a:ext cx="1210310" cy="377825"/>
          </a:xfrm>
          <a:prstGeom prst="rect">
            <a:avLst/>
          </a:prstGeom>
          <a:noFill/>
          <a:ln w="0" cmpd="sng">
            <a:noFill/>
            <a:prstDash val="solid"/>
          </a:ln>
        </p:spPr>
        <p:txBody>
          <a:bodyPr vert="horz" lIns="0" tIns="111125" rIns="0" bIns="0" anchor="t"/>
          <a:lstStyle/>
          <a:p>
            <a:pPr marL="137160" marR="0" indent="0" algn="l">
              <a:lnSpc>
                <a:spcPts val="1300"/>
              </a:lnSpc>
              <a:spcAft>
                <a:spcPts val="765"/>
              </a:spcAft>
            </a:pPr>
            <a:r>
              <a:rPr lang="de-DE" sz="1250" spc="-20">
                <a:solidFill>
                  <a:srgbClr val="2D4863"/>
                </a:solidFill>
                <a:latin typeface="Calibri" panose="02020603050405020304" pitchFamily="2"/>
              </a:rPr>
              <a:t>Rang 331-396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432560" y="1082040"/>
            <a:ext cx="2978150" cy="204470"/>
          </a:xfrm>
          <a:prstGeom prst="rect">
            <a:avLst/>
          </a:prstGeom>
          <a:noFill/>
          <a:ln w="0" cmpd="sng">
            <a:noFill/>
            <a:prstDash val="solid"/>
          </a:ln>
        </p:spPr>
        <p:txBody>
          <a:bodyPr vert="horz" lIns="0" tIns="0" rIns="0" bIns="0" anchor="t"/>
          <a:lstStyle/>
          <a:p>
            <a:pPr marL="0" marR="0" indent="0" algn="l">
              <a:lnSpc>
                <a:spcPts val="1600"/>
              </a:lnSpc>
              <a:spcAft>
                <a:spcPts val="0"/>
              </a:spcAft>
            </a:pPr>
            <a:r>
              <a:rPr lang="de-DE" sz="2200" b="1" spc="-25">
                <a:solidFill>
                  <a:srgbClr val="1A405F"/>
                </a:solidFill>
                <a:latin typeface="Calibri" panose="02020603050405020304" pitchFamily="2"/>
              </a:rPr>
              <a:t>Gewerbesteuerhebesätze </a:t>
            </a:r>
          </a:p>
        </p:txBody>
      </p:sp>
      <p:sp>
        <p:nvSpPr>
          <p:cNvPr id="5" name="Textplatzhalter 4"/>
          <p:cNvSpPr>
            <a:spLocks noGrp="1"/>
          </p:cNvSpPr>
          <p:nvPr>
            <p:ph type="body" idx="10"/>
          </p:nvPr>
        </p:nvSpPr>
        <p:spPr>
          <a:xfrm>
            <a:off x="2136775" y="1627505"/>
            <a:ext cx="2895600" cy="1061085"/>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de-DE" sz="1050" spc="0">
                <a:solidFill>
                  <a:srgbClr val="FFFFFF"/>
                </a:solidFill>
                <a:latin typeface="Calibri" panose="02020603050405020304" pitchFamily="2"/>
              </a:rPr>
              <a:t>Ein wirtschaftsfreundliches Umfeld ist für Unternehmen ein relevanter Faktor bei ihrer </a:t>
            </a:r>
          </a:p>
          <a:p>
            <a:pPr marL="0" marR="0" indent="0" algn="just">
              <a:lnSpc>
                <a:spcPts val="1200"/>
              </a:lnSpc>
              <a:spcBef>
                <a:spcPts val="0"/>
              </a:spcBef>
              <a:spcAft>
                <a:spcPts val="0"/>
              </a:spcAft>
              <a:tabLst>
                <a:tab pos="2880360" algn="r"/>
              </a:tabLst>
            </a:pPr>
            <a:r>
              <a:rPr lang="de-DE" sz="1050" spc="0">
                <a:solidFill>
                  <a:srgbClr val="FFFFFF"/>
                </a:solidFill>
                <a:latin typeface="Calibri" panose="02020603050405020304" pitchFamily="2"/>
              </a:rPr>
              <a:t>Standortwahl. Dabei spielt auch der jeweilige </a:t>
            </a:r>
            <a:br/>
            <a:r>
              <a:rPr lang="de-DE" sz="1050" spc="0">
                <a:solidFill>
                  <a:srgbClr val="FFFFFF"/>
                </a:solidFill>
                <a:latin typeface="Calibri" panose="02020603050405020304" pitchFamily="2"/>
              </a:rPr>
              <a:t>Gewerbesteuerhebesatz der Gemeinden eine wichtige Rolle. Regionen mit einem geringeren Hebesatz sind attraktiver als solche mit einem hohen Satz. </a:t>
            </a:r>
          </a:p>
        </p:txBody>
      </p:sp>
      <p:sp>
        <p:nvSpPr>
          <p:cNvPr id="6" name="Textplatzhalter 5"/>
          <p:cNvSpPr>
            <a:spLocks noGrp="1"/>
          </p:cNvSpPr>
          <p:nvPr>
            <p:ph type="body" idx="10"/>
          </p:nvPr>
        </p:nvSpPr>
        <p:spPr>
          <a:xfrm>
            <a:off x="2139950" y="3163570"/>
            <a:ext cx="2096770" cy="37846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450" spc="-20">
                <a:solidFill>
                  <a:srgbClr val="2E4863"/>
                </a:solidFill>
                <a:latin typeface="Calibri" panose="02020603050405020304" pitchFamily="2"/>
              </a:rPr>
              <a:t>Entwicklung der Gewerbe-steuerhebesätze (in Prozent) </a:t>
            </a:r>
          </a:p>
        </p:txBody>
      </p:sp>
      <p:sp>
        <p:nvSpPr>
          <p:cNvPr id="7" name="Textplatzhalter 6"/>
          <p:cNvSpPr>
            <a:spLocks noGrp="1"/>
          </p:cNvSpPr>
          <p:nvPr>
            <p:ph type="body" idx="10"/>
          </p:nvPr>
        </p:nvSpPr>
        <p:spPr>
          <a:xfrm>
            <a:off x="1473200" y="3605530"/>
            <a:ext cx="31813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85">
                <a:solidFill>
                  <a:srgbClr val="585858"/>
                </a:solidFill>
                <a:latin typeface="Calibri" panose="02020603050405020304" pitchFamily="2"/>
              </a:rPr>
              <a:t>500 </a:t>
            </a:r>
          </a:p>
        </p:txBody>
      </p:sp>
      <p:sp>
        <p:nvSpPr>
          <p:cNvPr id="8" name="Textplatzhalter 7"/>
          <p:cNvSpPr>
            <a:spLocks noGrp="1"/>
          </p:cNvSpPr>
          <p:nvPr>
            <p:ph type="body" idx="10"/>
          </p:nvPr>
        </p:nvSpPr>
        <p:spPr>
          <a:xfrm>
            <a:off x="2171065" y="3956050"/>
            <a:ext cx="162560" cy="195580"/>
          </a:xfrm>
          <a:prstGeom prst="rect">
            <a:avLst/>
          </a:prstGeom>
          <a:noFill/>
          <a:ln w="0" cmpd="sng">
            <a:noFill/>
            <a:prstDash val="solid"/>
          </a:ln>
        </p:spPr>
        <p:txBody>
          <a:bodyPr vert="vert270" lIns="0" tIns="0" rIns="41910" bIns="0" anchor="t"/>
          <a:lstStyle/>
          <a:p>
            <a:pPr marL="0" marR="0" indent="0" algn="l">
              <a:lnSpc>
                <a:spcPts val="700"/>
              </a:lnSpc>
              <a:spcAft>
                <a:spcPts val="240"/>
              </a:spcAft>
            </a:pPr>
            <a:r>
              <a:rPr lang="de-DE" sz="1050" spc="-265">
                <a:solidFill>
                  <a:srgbClr val="000000"/>
                </a:solidFill>
                <a:latin typeface="Calibri" panose="02020603050405020304" pitchFamily="2"/>
              </a:rPr>
              <a:t>490 </a:t>
            </a:r>
          </a:p>
        </p:txBody>
      </p:sp>
      <p:sp>
        <p:nvSpPr>
          <p:cNvPr id="9" name="Textplatzhalter 8"/>
          <p:cNvSpPr>
            <a:spLocks noGrp="1"/>
          </p:cNvSpPr>
          <p:nvPr>
            <p:ph type="body" idx="10"/>
          </p:nvPr>
        </p:nvSpPr>
        <p:spPr>
          <a:xfrm>
            <a:off x="2436495" y="3956050"/>
            <a:ext cx="162560" cy="195580"/>
          </a:xfrm>
          <a:prstGeom prst="rect">
            <a:avLst/>
          </a:prstGeom>
          <a:noFill/>
          <a:ln w="0" cmpd="sng">
            <a:noFill/>
            <a:prstDash val="solid"/>
          </a:ln>
        </p:spPr>
        <p:txBody>
          <a:bodyPr vert="vert270" lIns="0" tIns="0" rIns="41275" bIns="0" anchor="t"/>
          <a:lstStyle/>
          <a:p>
            <a:pPr marL="0" marR="0" indent="0" algn="l">
              <a:lnSpc>
                <a:spcPts val="700"/>
              </a:lnSpc>
              <a:spcAft>
                <a:spcPts val="235"/>
              </a:spcAft>
            </a:pPr>
            <a:r>
              <a:rPr lang="de-DE" sz="1050" spc="-265">
                <a:solidFill>
                  <a:srgbClr val="FFFFFF"/>
                </a:solidFill>
                <a:latin typeface="Calibri" panose="02020603050405020304" pitchFamily="2"/>
              </a:rPr>
              <a:t>490 </a:t>
            </a:r>
          </a:p>
        </p:txBody>
      </p:sp>
      <p:sp>
        <p:nvSpPr>
          <p:cNvPr id="10" name="Textplatzhalter 9"/>
          <p:cNvSpPr>
            <a:spLocks noGrp="1"/>
          </p:cNvSpPr>
          <p:nvPr>
            <p:ph type="body" idx="10"/>
          </p:nvPr>
        </p:nvSpPr>
        <p:spPr>
          <a:xfrm>
            <a:off x="3496945" y="4142105"/>
            <a:ext cx="162560" cy="192405"/>
          </a:xfrm>
          <a:prstGeom prst="rect">
            <a:avLst/>
          </a:prstGeom>
          <a:noFill/>
          <a:ln w="0" cmpd="sng">
            <a:noFill/>
            <a:prstDash val="solid"/>
          </a:ln>
        </p:spPr>
        <p:txBody>
          <a:bodyPr vert="vert270" lIns="0" tIns="0" rIns="41910" bIns="0" anchor="t"/>
          <a:lstStyle/>
          <a:p>
            <a:pPr marL="0" marR="0" indent="0" algn="l">
              <a:lnSpc>
                <a:spcPts val="700"/>
              </a:lnSpc>
              <a:spcAft>
                <a:spcPts val="240"/>
              </a:spcAft>
            </a:pPr>
            <a:r>
              <a:rPr lang="de-DE" sz="1050" spc="-275">
                <a:solidFill>
                  <a:srgbClr val="FFFFFF"/>
                </a:solidFill>
                <a:latin typeface="Calibri" panose="02020603050405020304" pitchFamily="2"/>
              </a:rPr>
              <a:t>482 </a:t>
            </a:r>
          </a:p>
        </p:txBody>
      </p:sp>
      <p:sp>
        <p:nvSpPr>
          <p:cNvPr id="11" name="Textplatzhalter 10"/>
          <p:cNvSpPr>
            <a:spLocks noGrp="1"/>
          </p:cNvSpPr>
          <p:nvPr>
            <p:ph type="body" idx="10"/>
          </p:nvPr>
        </p:nvSpPr>
        <p:spPr>
          <a:xfrm>
            <a:off x="3228975" y="4142105"/>
            <a:ext cx="162560" cy="192405"/>
          </a:xfrm>
          <a:prstGeom prst="rect">
            <a:avLst/>
          </a:prstGeom>
          <a:noFill/>
          <a:ln w="0" cmpd="sng">
            <a:noFill/>
            <a:prstDash val="solid"/>
          </a:ln>
        </p:spPr>
        <p:txBody>
          <a:bodyPr vert="vert270" lIns="0" tIns="0" rIns="41275" bIns="0" anchor="t"/>
          <a:lstStyle/>
          <a:p>
            <a:pPr marL="0" marR="0" indent="0" algn="l">
              <a:lnSpc>
                <a:spcPts val="700"/>
              </a:lnSpc>
              <a:spcAft>
                <a:spcPts val="190"/>
              </a:spcAft>
            </a:pPr>
            <a:r>
              <a:rPr lang="de-DE" sz="1050" spc="-275">
                <a:solidFill>
                  <a:srgbClr val="000000"/>
                </a:solidFill>
                <a:latin typeface="Calibri" panose="02020603050405020304" pitchFamily="2"/>
              </a:rPr>
              <a:t>482 </a:t>
            </a:r>
          </a:p>
        </p:txBody>
      </p:sp>
      <p:sp>
        <p:nvSpPr>
          <p:cNvPr id="12" name="Textplatzhalter 11"/>
          <p:cNvSpPr>
            <a:spLocks noGrp="1"/>
          </p:cNvSpPr>
          <p:nvPr>
            <p:ph type="body" idx="10"/>
          </p:nvPr>
        </p:nvSpPr>
        <p:spPr>
          <a:xfrm>
            <a:off x="4289425" y="4766945"/>
            <a:ext cx="162560" cy="192405"/>
          </a:xfrm>
          <a:prstGeom prst="rect">
            <a:avLst/>
          </a:prstGeom>
          <a:noFill/>
          <a:ln w="0" cmpd="sng">
            <a:noFill/>
            <a:prstDash val="solid"/>
          </a:ln>
        </p:spPr>
        <p:txBody>
          <a:bodyPr vert="vert270" lIns="0" tIns="0" rIns="41910" bIns="0" anchor="t"/>
          <a:lstStyle/>
          <a:p>
            <a:pPr marL="0" marR="0" indent="0" algn="l">
              <a:lnSpc>
                <a:spcPts val="700"/>
              </a:lnSpc>
              <a:spcAft>
                <a:spcPts val="190"/>
              </a:spcAft>
            </a:pPr>
            <a:r>
              <a:rPr lang="de-DE" sz="1050" spc="-275">
                <a:solidFill>
                  <a:srgbClr val="000000"/>
                </a:solidFill>
                <a:latin typeface="Calibri" panose="02020603050405020304" pitchFamily="2"/>
              </a:rPr>
              <a:t>455 </a:t>
            </a:r>
          </a:p>
        </p:txBody>
      </p:sp>
      <p:sp>
        <p:nvSpPr>
          <p:cNvPr id="13" name="Textplatzhalter 12"/>
          <p:cNvSpPr>
            <a:spLocks noGrp="1"/>
          </p:cNvSpPr>
          <p:nvPr>
            <p:ph type="body" idx="10"/>
          </p:nvPr>
        </p:nvSpPr>
        <p:spPr>
          <a:xfrm>
            <a:off x="4554855" y="4858385"/>
            <a:ext cx="162560" cy="192405"/>
          </a:xfrm>
          <a:prstGeom prst="rect">
            <a:avLst/>
          </a:prstGeom>
          <a:noFill/>
          <a:ln w="0" cmpd="sng">
            <a:noFill/>
            <a:prstDash val="solid"/>
          </a:ln>
        </p:spPr>
        <p:txBody>
          <a:bodyPr vert="vert270" lIns="0" tIns="0" rIns="41275" bIns="0" anchor="t"/>
          <a:lstStyle/>
          <a:p>
            <a:pPr marL="0" marR="0" indent="0" algn="l">
              <a:lnSpc>
                <a:spcPts val="700"/>
              </a:lnSpc>
              <a:spcAft>
                <a:spcPts val="190"/>
              </a:spcAft>
            </a:pPr>
            <a:r>
              <a:rPr lang="de-DE" sz="1050" spc="-275">
                <a:solidFill>
                  <a:srgbClr val="FFFFFF"/>
                </a:solidFill>
                <a:latin typeface="Calibri" panose="02020603050405020304" pitchFamily="2"/>
              </a:rPr>
              <a:t>451 </a:t>
            </a:r>
          </a:p>
        </p:txBody>
      </p:sp>
      <p:sp>
        <p:nvSpPr>
          <p:cNvPr id="14" name="Textplatzhalter 13"/>
          <p:cNvSpPr>
            <a:spLocks noGrp="1"/>
          </p:cNvSpPr>
          <p:nvPr>
            <p:ph type="body" idx="10"/>
          </p:nvPr>
        </p:nvSpPr>
        <p:spPr>
          <a:xfrm>
            <a:off x="1470025" y="3837305"/>
            <a:ext cx="32131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95">
                <a:solidFill>
                  <a:srgbClr val="585858"/>
                </a:solidFill>
                <a:latin typeface="Calibri" panose="02020603050405020304" pitchFamily="2"/>
              </a:rPr>
              <a:t>490 </a:t>
            </a:r>
          </a:p>
        </p:txBody>
      </p:sp>
      <p:sp>
        <p:nvSpPr>
          <p:cNvPr id="15" name="Textplatzhalter 14"/>
          <p:cNvSpPr>
            <a:spLocks noGrp="1"/>
          </p:cNvSpPr>
          <p:nvPr>
            <p:ph type="body" idx="10"/>
          </p:nvPr>
        </p:nvSpPr>
        <p:spPr>
          <a:xfrm>
            <a:off x="1470025" y="4065905"/>
            <a:ext cx="32131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95">
                <a:solidFill>
                  <a:srgbClr val="585858"/>
                </a:solidFill>
                <a:latin typeface="Calibri" panose="02020603050405020304" pitchFamily="2"/>
              </a:rPr>
              <a:t>480 </a:t>
            </a:r>
          </a:p>
        </p:txBody>
      </p:sp>
      <p:sp>
        <p:nvSpPr>
          <p:cNvPr id="16" name="Textplatzhalter 15"/>
          <p:cNvSpPr>
            <a:spLocks noGrp="1"/>
          </p:cNvSpPr>
          <p:nvPr>
            <p:ph type="body" idx="10"/>
          </p:nvPr>
        </p:nvSpPr>
        <p:spPr>
          <a:xfrm>
            <a:off x="1470025" y="4297680"/>
            <a:ext cx="32131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95">
                <a:solidFill>
                  <a:srgbClr val="585858"/>
                </a:solidFill>
                <a:latin typeface="Calibri" panose="02020603050405020304" pitchFamily="2"/>
              </a:rPr>
              <a:t>470 </a:t>
            </a:r>
          </a:p>
        </p:txBody>
      </p:sp>
      <p:sp>
        <p:nvSpPr>
          <p:cNvPr id="17" name="Textplatzhalter 16"/>
          <p:cNvSpPr>
            <a:spLocks noGrp="1"/>
          </p:cNvSpPr>
          <p:nvPr>
            <p:ph type="body" idx="10"/>
          </p:nvPr>
        </p:nvSpPr>
        <p:spPr>
          <a:xfrm>
            <a:off x="1470025" y="4529455"/>
            <a:ext cx="32131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95">
                <a:solidFill>
                  <a:srgbClr val="585858"/>
                </a:solidFill>
                <a:latin typeface="Calibri" panose="02020603050405020304" pitchFamily="2"/>
              </a:rPr>
              <a:t>460 </a:t>
            </a:r>
          </a:p>
        </p:txBody>
      </p:sp>
      <p:sp>
        <p:nvSpPr>
          <p:cNvPr id="18" name="Textplatzhalter 17"/>
          <p:cNvSpPr>
            <a:spLocks noGrp="1"/>
          </p:cNvSpPr>
          <p:nvPr>
            <p:ph type="body" idx="10"/>
          </p:nvPr>
        </p:nvSpPr>
        <p:spPr>
          <a:xfrm>
            <a:off x="1470025" y="4761230"/>
            <a:ext cx="32131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95">
                <a:solidFill>
                  <a:srgbClr val="585858"/>
                </a:solidFill>
                <a:latin typeface="Calibri" panose="02020603050405020304" pitchFamily="2"/>
              </a:rPr>
              <a:t>450 </a:t>
            </a:r>
          </a:p>
        </p:txBody>
      </p:sp>
      <p:sp>
        <p:nvSpPr>
          <p:cNvPr id="19" name="Textplatzhalter 18"/>
          <p:cNvSpPr>
            <a:spLocks noGrp="1"/>
          </p:cNvSpPr>
          <p:nvPr>
            <p:ph type="body" idx="10"/>
          </p:nvPr>
        </p:nvSpPr>
        <p:spPr>
          <a:xfrm>
            <a:off x="1470025" y="4989830"/>
            <a:ext cx="32131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95">
                <a:solidFill>
                  <a:srgbClr val="585858"/>
                </a:solidFill>
                <a:latin typeface="Calibri" panose="02020603050405020304" pitchFamily="2"/>
              </a:rPr>
              <a:t>440 </a:t>
            </a:r>
          </a:p>
        </p:txBody>
      </p:sp>
      <p:sp>
        <p:nvSpPr>
          <p:cNvPr id="20" name="Textplatzhalter 19"/>
          <p:cNvSpPr>
            <a:spLocks noGrp="1"/>
          </p:cNvSpPr>
          <p:nvPr>
            <p:ph type="body" idx="10"/>
          </p:nvPr>
        </p:nvSpPr>
        <p:spPr>
          <a:xfrm>
            <a:off x="1470025" y="5220970"/>
            <a:ext cx="32131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95">
                <a:solidFill>
                  <a:srgbClr val="585858"/>
                </a:solidFill>
                <a:latin typeface="Calibri" panose="02020603050405020304" pitchFamily="2"/>
              </a:rPr>
              <a:t>430 </a:t>
            </a:r>
          </a:p>
        </p:txBody>
      </p:sp>
      <p:sp>
        <p:nvSpPr>
          <p:cNvPr id="21" name="Textplatzhalter 20"/>
          <p:cNvSpPr>
            <a:spLocks noGrp="1"/>
          </p:cNvSpPr>
          <p:nvPr>
            <p:ph type="body" idx="10"/>
          </p:nvPr>
        </p:nvSpPr>
        <p:spPr>
          <a:xfrm>
            <a:off x="2096770" y="5386070"/>
            <a:ext cx="1850390" cy="286385"/>
          </a:xfrm>
          <a:prstGeom prst="rect">
            <a:avLst/>
          </a:prstGeom>
          <a:noFill/>
          <a:ln w="0" cmpd="sng">
            <a:noFill/>
            <a:prstDash val="solid"/>
          </a:ln>
        </p:spPr>
        <p:txBody>
          <a:bodyPr vert="horz" lIns="0" tIns="0" rIns="0" bIns="0" anchor="t"/>
          <a:lstStyle/>
          <a:p>
            <a:pPr marL="0" marR="0" indent="0" algn="l">
              <a:lnSpc>
                <a:spcPts val="1100"/>
              </a:lnSpc>
              <a:spcAft>
                <a:spcPts val="0"/>
              </a:spcAft>
              <a:tabLst>
                <a:tab pos="1828800" algn="r"/>
              </a:tabLst>
            </a:pPr>
            <a:r>
              <a:rPr lang="de-DE" sz="1050" spc="0">
                <a:solidFill>
                  <a:srgbClr val="585858"/>
                </a:solidFill>
                <a:latin typeface="Calibri" panose="02020603050405020304" pitchFamily="2"/>
              </a:rPr>
              <a:t>Wuppertal </a:t>
            </a:r>
            <a:r>
              <a:rPr lang="de-DE" sz="1200" i="1" spc="0">
                <a:solidFill>
                  <a:srgbClr val="585858"/>
                </a:solidFill>
                <a:latin typeface="Times New Roman" panose="02020603050405020304" pitchFamily="1"/>
              </a:rPr>
              <a:t>0 </a:t>
            </a:r>
            <a:r>
              <a:rPr lang="de-DE" sz="1050" spc="0">
                <a:solidFill>
                  <a:srgbClr val="585858"/>
                </a:solidFill>
                <a:latin typeface="Calibri" panose="02020603050405020304" pitchFamily="2"/>
              </a:rPr>
              <a:t>Kreisfreie Städte </a:t>
            </a:r>
          </a:p>
          <a:p>
            <a:pPr marL="0" marR="68580" indent="0" algn="r">
              <a:lnSpc>
                <a:spcPts val="1100"/>
              </a:lnSpc>
              <a:spcBef>
                <a:spcPts val="105"/>
              </a:spcBef>
              <a:spcAft>
                <a:spcPts val="0"/>
              </a:spcAft>
            </a:pPr>
            <a:r>
              <a:rPr lang="de-DE" sz="1050" spc="-10">
                <a:solidFill>
                  <a:srgbClr val="585858"/>
                </a:solidFill>
                <a:latin typeface="Calibri" panose="02020603050405020304" pitchFamily="2"/>
              </a:rPr>
              <a:t>NRW (ungew.) </a:t>
            </a:r>
          </a:p>
        </p:txBody>
      </p:sp>
      <p:sp>
        <p:nvSpPr>
          <p:cNvPr id="22" name="Textplatzhalter 21"/>
          <p:cNvSpPr>
            <a:spLocks noGrp="1"/>
          </p:cNvSpPr>
          <p:nvPr>
            <p:ph type="body" idx="10"/>
          </p:nvPr>
        </p:nvSpPr>
        <p:spPr>
          <a:xfrm>
            <a:off x="3017520" y="5818505"/>
            <a:ext cx="73469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65">
                <a:solidFill>
                  <a:srgbClr val="585858"/>
                </a:solidFill>
                <a:latin typeface="Calibri" panose="02020603050405020304" pitchFamily="2"/>
              </a:rPr>
              <a:t>2020 2023 </a:t>
            </a:r>
          </a:p>
        </p:txBody>
      </p:sp>
      <p:sp>
        <p:nvSpPr>
          <p:cNvPr id="23" name="Textplatzhalter 22"/>
          <p:cNvSpPr>
            <a:spLocks noGrp="1"/>
          </p:cNvSpPr>
          <p:nvPr>
            <p:ph type="body" idx="10"/>
          </p:nvPr>
        </p:nvSpPr>
        <p:spPr>
          <a:xfrm>
            <a:off x="4062730" y="5386070"/>
            <a:ext cx="887095"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200" i="1" spc="-50">
                <a:solidFill>
                  <a:srgbClr val="585858"/>
                </a:solidFill>
                <a:latin typeface="Times New Roman" panose="02020603050405020304" pitchFamily="1"/>
              </a:rPr>
              <a:t>0 </a:t>
            </a:r>
            <a:r>
              <a:rPr lang="de-DE" sz="1050" spc="-50">
                <a:solidFill>
                  <a:srgbClr val="585858"/>
                </a:solidFill>
                <a:latin typeface="Calibri" panose="02020603050405020304" pitchFamily="2"/>
              </a:rPr>
              <a:t>NRW (ungew.) </a:t>
            </a:r>
          </a:p>
        </p:txBody>
      </p:sp>
      <p:sp>
        <p:nvSpPr>
          <p:cNvPr id="24" name="Textplatzhalter 23"/>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00" spc="-55">
                <a:solidFill>
                  <a:srgbClr val="7E7E7E"/>
                </a:solidFill>
                <a:latin typeface="Calibri" panose="02020603050405020304" pitchFamily="2"/>
              </a:rPr>
              <a:t>Kreisfreie Stadt </a:t>
            </a:r>
          </a:p>
          <a:p>
            <a:pPr marL="0" marR="0" indent="0" algn="l">
              <a:lnSpc>
                <a:spcPts val="2200"/>
              </a:lnSpc>
              <a:spcBef>
                <a:spcPts val="0"/>
              </a:spcBef>
              <a:spcAft>
                <a:spcPts val="0"/>
              </a:spcAft>
            </a:pPr>
            <a:r>
              <a:rPr lang="de-DE" sz="2200" spc="-50">
                <a:solidFill>
                  <a:srgbClr val="2E4863"/>
                </a:solidFill>
                <a:latin typeface="Calibri" panose="02020603050405020304" pitchFamily="2"/>
              </a:rPr>
              <a:t>Wuppertal </a:t>
            </a:r>
          </a:p>
        </p:txBody>
      </p:sp>
      <p:sp>
        <p:nvSpPr>
          <p:cNvPr id="25" name="Textplatzhalter 24"/>
          <p:cNvSpPr>
            <a:spLocks noGrp="1"/>
          </p:cNvSpPr>
          <p:nvPr>
            <p:ph type="body" idx="10"/>
          </p:nvPr>
        </p:nvSpPr>
        <p:spPr>
          <a:xfrm>
            <a:off x="5565775" y="1532890"/>
            <a:ext cx="774065"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E4863"/>
                </a:solidFill>
                <a:latin typeface="Calibri" panose="02020603050405020304" pitchFamily="2"/>
              </a:rPr>
              <a:t>Niveau 2023 </a:t>
            </a:r>
          </a:p>
        </p:txBody>
      </p:sp>
      <p:sp>
        <p:nvSpPr>
          <p:cNvPr id="26" name="Textplatzhalter 25"/>
          <p:cNvSpPr>
            <a:spLocks noGrp="1"/>
          </p:cNvSpPr>
          <p:nvPr>
            <p:ph type="body" idx="10"/>
          </p:nvPr>
        </p:nvSpPr>
        <p:spPr>
          <a:xfrm>
            <a:off x="5410200" y="5190490"/>
            <a:ext cx="3950335" cy="1003300"/>
          </a:xfrm>
          <a:prstGeom prst="rect">
            <a:avLst/>
          </a:prstGeom>
          <a:noFill/>
          <a:ln w="69850" cmpd="sng">
            <a:solidFill>
              <a:srgbClr val="D9D9D9"/>
            </a:solidFill>
            <a:prstDash val="solid"/>
          </a:ln>
        </p:spPr>
        <p:txBody>
          <a:bodyPr vert="horz" lIns="0" tIns="28575" rIns="0" bIns="0" anchor="t"/>
          <a:lstStyle/>
          <a:p>
            <a:pPr marL="137160" marR="137160" indent="0" algn="just">
              <a:lnSpc>
                <a:spcPts val="1200"/>
              </a:lnSpc>
              <a:spcAft>
                <a:spcPts val="1700"/>
              </a:spcAft>
            </a:pPr>
            <a:r>
              <a:rPr lang="de-DE" sz="1000" spc="0">
                <a:solidFill>
                  <a:srgbClr val="000000"/>
                </a:solidFill>
                <a:latin typeface="Calibri" panose="02020603050405020304" pitchFamily="2"/>
              </a:rPr>
              <a:t>In Wuppertal liegt der Gewerbesteuerhebesatz mit 490 Prozent über vielen anderen in NRW. Während seit 2020 im Mittel die Hebesätze gesunken sind, trifft dies auf Wuppertal nicht zu. Hier bleibt die Abgabelast unverändert. </a:t>
            </a:r>
          </a:p>
        </p:txBody>
      </p:sp>
      <p:sp>
        <p:nvSpPr>
          <p:cNvPr id="27" name="Textplatzhalter 26"/>
          <p:cNvSpPr>
            <a:spLocks noGrp="1"/>
          </p:cNvSpPr>
          <p:nvPr>
            <p:ph type="body" idx="10"/>
          </p:nvPr>
        </p:nvSpPr>
        <p:spPr>
          <a:xfrm>
            <a:off x="9451975" y="5224145"/>
            <a:ext cx="993775" cy="932815"/>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800" spc="-10">
                <a:solidFill>
                  <a:srgbClr val="000000"/>
                </a:solidFill>
                <a:latin typeface="Calibri" panose="02020603050405020304" pitchFamily="2"/>
              </a:rPr>
              <a:t>*Da Kommunen identische Werte und somit Ränge aufweisen können, weicht die Anzahl der Regionen NRWs in einer Klasse teilweise von der Anzahl der Ränge der Klasse ab. </a:t>
            </a:r>
          </a:p>
        </p:txBody>
      </p:sp>
      <p:sp>
        <p:nvSpPr>
          <p:cNvPr id="28" name="Textplatzhalter 27"/>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a:solidFill>
                  <a:srgbClr val="2E4863"/>
                </a:solidFill>
                <a:latin typeface="Calibri" panose="02020603050405020304" pitchFamily="2"/>
              </a:rPr>
              <a:t>Rang 1-66 Rang 67-132 Rang 133-198 Rang 199-264 </a:t>
            </a:r>
          </a:p>
        </p:txBody>
      </p:sp>
      <p:sp>
        <p:nvSpPr>
          <p:cNvPr id="29" name="Textplatzhalter 28"/>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E4863"/>
                </a:solidFill>
                <a:latin typeface="Calibri" panose="02020603050405020304" pitchFamily="2"/>
              </a:rPr>
              <a:t>Rang 265-330 </a:t>
            </a:r>
          </a:p>
        </p:txBody>
      </p:sp>
      <p:sp>
        <p:nvSpPr>
          <p:cNvPr id="30" name="Textplatzhalter 29"/>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E4863"/>
                </a:solidFill>
                <a:latin typeface="Calibri" panose="02020603050405020304" pitchFamily="2"/>
              </a:rPr>
              <a:t>Rang 331-396 </a:t>
            </a:r>
          </a:p>
        </p:txBody>
      </p:sp>
      <p:sp>
        <p:nvSpPr>
          <p:cNvPr id="31" name="Textplatzhalter 30"/>
          <p:cNvSpPr>
            <a:spLocks noGrp="1"/>
          </p:cNvSpPr>
          <p:nvPr>
            <p:ph type="body" idx="10"/>
          </p:nvPr>
        </p:nvSpPr>
        <p:spPr>
          <a:xfrm>
            <a:off x="9928225" y="6473825"/>
            <a:ext cx="220345" cy="7302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de-DE" sz="850" spc="95">
                <a:solidFill>
                  <a:srgbClr val="738A9E"/>
                </a:solidFill>
                <a:latin typeface="Calibri" panose="02020603050405020304" pitchFamily="2"/>
              </a:rPr>
              <a:t>11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432560" y="1082040"/>
            <a:ext cx="2990215" cy="204470"/>
          </a:xfrm>
          <a:prstGeom prst="rect">
            <a:avLst/>
          </a:prstGeom>
          <a:noFill/>
          <a:ln w="0" cmpd="sng">
            <a:noFill/>
            <a:prstDash val="solid"/>
          </a:ln>
        </p:spPr>
        <p:txBody>
          <a:bodyPr vert="horz" lIns="0" tIns="0" rIns="0" bIns="0" anchor="t"/>
          <a:lstStyle/>
          <a:p>
            <a:pPr marL="0" marR="0" indent="0" algn="l">
              <a:lnSpc>
                <a:spcPts val="1600"/>
              </a:lnSpc>
              <a:spcAft>
                <a:spcPts val="0"/>
              </a:spcAft>
            </a:pPr>
            <a:r>
              <a:rPr lang="de-DE" sz="2200" b="1" spc="-20">
                <a:solidFill>
                  <a:srgbClr val="1C4160"/>
                </a:solidFill>
                <a:latin typeface="Calibri" panose="02020603050405020304" pitchFamily="2"/>
              </a:rPr>
              <a:t>Gemeindliche Steuerkraft </a:t>
            </a:r>
          </a:p>
        </p:txBody>
      </p:sp>
      <p:sp>
        <p:nvSpPr>
          <p:cNvPr id="5" name="Textplatzhalter 4"/>
          <p:cNvSpPr>
            <a:spLocks noGrp="1"/>
          </p:cNvSpPr>
          <p:nvPr>
            <p:ph type="body" idx="10"/>
          </p:nvPr>
        </p:nvSpPr>
        <p:spPr>
          <a:xfrm>
            <a:off x="2133600" y="1593850"/>
            <a:ext cx="2898775" cy="923925"/>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de-DE" sz="1050" spc="0">
                <a:solidFill>
                  <a:srgbClr val="FFFFFF"/>
                </a:solidFill>
                <a:latin typeface="Calibri" panose="02020603050405020304" pitchFamily="2"/>
              </a:rPr>
              <a:t>Finanziell gut aufgestellte Regionen sind attraktiver für Unternehmen, da diese oftmals bessere </a:t>
            </a:r>
          </a:p>
          <a:p>
            <a:pPr marL="0" marR="0" indent="0" algn="just">
              <a:lnSpc>
                <a:spcPts val="1300"/>
              </a:lnSpc>
              <a:spcBef>
                <a:spcPts val="0"/>
              </a:spcBef>
              <a:spcAft>
                <a:spcPts val="0"/>
              </a:spcAft>
              <a:tabLst>
                <a:tab pos="1005840" algn="l"/>
                <a:tab pos="2880360" algn="r"/>
              </a:tabLst>
            </a:pPr>
            <a:r>
              <a:rPr lang="de-DE" sz="1050" spc="0">
                <a:solidFill>
                  <a:srgbClr val="FFFFFF"/>
                </a:solidFill>
                <a:latin typeface="Calibri" panose="02020603050405020304" pitchFamily="2"/>
              </a:rPr>
              <a:t>Möglichkeiten haben, wirtschaftsfreundliche </a:t>
            </a:r>
            <a:br/>
            <a:r>
              <a:rPr lang="de-DE" sz="1050" spc="0">
                <a:solidFill>
                  <a:srgbClr val="FFFFFF"/>
                </a:solidFill>
                <a:latin typeface="Calibri" panose="02020603050405020304" pitchFamily="2"/>
              </a:rPr>
              <a:t>Rahmenbedingungen zu schaffen. Ein guter Indikator zur Beurteilung der finanziellen Lage der Gemeinden ist die gemeindliche Steuerkraft. </a:t>
            </a:r>
          </a:p>
        </p:txBody>
      </p:sp>
      <p:sp>
        <p:nvSpPr>
          <p:cNvPr id="8" name="Textplatzhalter 7"/>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00" spc="-55">
                <a:solidFill>
                  <a:srgbClr val="7D7D7D"/>
                </a:solidFill>
                <a:latin typeface="Calibri" panose="02020603050405020304" pitchFamily="2"/>
              </a:rPr>
              <a:t>Kreisfreie Stadt </a:t>
            </a:r>
          </a:p>
          <a:p>
            <a:pPr marL="0" marR="0" indent="0" algn="l">
              <a:lnSpc>
                <a:spcPts val="2200"/>
              </a:lnSpc>
              <a:spcBef>
                <a:spcPts val="0"/>
              </a:spcBef>
              <a:spcAft>
                <a:spcPts val="0"/>
              </a:spcAft>
            </a:pPr>
            <a:r>
              <a:rPr lang="de-DE" sz="2200" spc="-50">
                <a:solidFill>
                  <a:srgbClr val="2D4863"/>
                </a:solidFill>
                <a:latin typeface="Calibri" panose="02020603050405020304" pitchFamily="2"/>
              </a:rPr>
              <a:t>Wuppertal </a:t>
            </a:r>
          </a:p>
        </p:txBody>
      </p:sp>
      <p:sp>
        <p:nvSpPr>
          <p:cNvPr id="9" name="Textplatzhalter 8"/>
          <p:cNvSpPr>
            <a:spLocks noGrp="1"/>
          </p:cNvSpPr>
          <p:nvPr>
            <p:ph type="body" idx="10"/>
          </p:nvPr>
        </p:nvSpPr>
        <p:spPr>
          <a:xfrm>
            <a:off x="5565775" y="1532890"/>
            <a:ext cx="774065"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D4863"/>
                </a:solidFill>
                <a:latin typeface="Calibri" panose="02020603050405020304" pitchFamily="2"/>
              </a:rPr>
              <a:t>Niveau 2023 </a:t>
            </a:r>
          </a:p>
        </p:txBody>
      </p:sp>
      <p:sp>
        <p:nvSpPr>
          <p:cNvPr id="10" name="Textplatzhalter 9"/>
          <p:cNvSpPr>
            <a:spLocks noGrp="1"/>
          </p:cNvSpPr>
          <p:nvPr>
            <p:ph type="body" idx="10"/>
          </p:nvPr>
        </p:nvSpPr>
        <p:spPr>
          <a:xfrm>
            <a:off x="5410200" y="5190490"/>
            <a:ext cx="3950335" cy="1003300"/>
          </a:xfrm>
          <a:prstGeom prst="rect">
            <a:avLst/>
          </a:prstGeom>
          <a:noFill/>
          <a:ln w="69850" cmpd="sng">
            <a:solidFill>
              <a:srgbClr val="D9D9D9"/>
            </a:solidFill>
            <a:prstDash val="solid"/>
          </a:ln>
        </p:spPr>
        <p:txBody>
          <a:bodyPr vert="horz" lIns="0" tIns="95885" rIns="0" bIns="0" anchor="t"/>
          <a:lstStyle/>
          <a:p>
            <a:pPr marL="137160" marR="137160" indent="0" algn="just">
              <a:lnSpc>
                <a:spcPts val="1200"/>
              </a:lnSpc>
              <a:spcAft>
                <a:spcPts val="2390"/>
              </a:spcAft>
            </a:pPr>
            <a:r>
              <a:rPr lang="de-DE" sz="1000" spc="0">
                <a:solidFill>
                  <a:srgbClr val="000000"/>
                </a:solidFill>
                <a:latin typeface="Calibri" panose="02020603050405020304" pitchFamily="2"/>
              </a:rPr>
              <a:t>Die gemeindliche Steuerkraft hat sich in Wuppertal deutlich positiv entwickelt, sodass sich die Differenz zum Mittel verkleinert hat. Infolge belegt Wuppertal eine Mittelfeldplatzierung. </a:t>
            </a:r>
          </a:p>
        </p:txBody>
      </p:sp>
      <p:sp>
        <p:nvSpPr>
          <p:cNvPr id="11" name="Textplatzhalter 10"/>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a:solidFill>
                  <a:srgbClr val="2D4863"/>
                </a:solidFill>
                <a:latin typeface="Calibri" panose="02020603050405020304" pitchFamily="2"/>
              </a:rPr>
              <a:t>Rang 1-66 Rang 67-132 Rang 133-198 Rang 199-264 </a:t>
            </a:r>
          </a:p>
        </p:txBody>
      </p:sp>
      <p:sp>
        <p:nvSpPr>
          <p:cNvPr id="12" name="Textplatzhalter 11"/>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D4863"/>
                </a:solidFill>
                <a:latin typeface="Calibri" panose="02020603050405020304" pitchFamily="2"/>
              </a:rPr>
              <a:t>Rang 265-330 </a:t>
            </a:r>
          </a:p>
        </p:txBody>
      </p:sp>
      <p:sp>
        <p:nvSpPr>
          <p:cNvPr id="13" name="Textplatzhalter 12"/>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D4863"/>
                </a:solidFill>
                <a:latin typeface="Calibri" panose="02020603050405020304" pitchFamily="2"/>
              </a:rPr>
              <a:t>Rang 331-396 </a:t>
            </a:r>
          </a:p>
        </p:txBody>
      </p:sp>
      <p:sp>
        <p:nvSpPr>
          <p:cNvPr id="14" name="Textplatzhalter 13"/>
          <p:cNvSpPr>
            <a:spLocks noGrp="1"/>
          </p:cNvSpPr>
          <p:nvPr>
            <p:ph type="body" idx="10"/>
          </p:nvPr>
        </p:nvSpPr>
        <p:spPr>
          <a:xfrm>
            <a:off x="9928225" y="6473825"/>
            <a:ext cx="220345" cy="7302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de-DE" sz="850" spc="90">
                <a:solidFill>
                  <a:srgbClr val="758C9E"/>
                </a:solidFill>
                <a:latin typeface="Calibri" panose="02020603050405020304" pitchFamily="2"/>
              </a:rPr>
              <a:t>12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609090" y="3166745"/>
            <a:ext cx="2112645" cy="375285"/>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450" spc="-15">
                <a:solidFill>
                  <a:srgbClr val="2D4863"/>
                </a:solidFill>
                <a:latin typeface="Calibri" panose="02020603050405020304" pitchFamily="2"/>
              </a:rPr>
              <a:t>Patentanmeldungen je 1.000 Betriebe (2021) </a:t>
            </a:r>
          </a:p>
        </p:txBody>
      </p:sp>
      <p:sp>
        <p:nvSpPr>
          <p:cNvPr id="5" name="Textplatzhalter 4"/>
          <p:cNvSpPr>
            <a:spLocks noGrp="1"/>
          </p:cNvSpPr>
          <p:nvPr>
            <p:ph type="body" idx="10"/>
          </p:nvPr>
        </p:nvSpPr>
        <p:spPr>
          <a:xfrm>
            <a:off x="1441450" y="1082040"/>
            <a:ext cx="2346960" cy="250190"/>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de-DE" sz="2200" b="1" spc="-45">
                <a:solidFill>
                  <a:srgbClr val="1A405F"/>
                </a:solidFill>
                <a:latin typeface="Calibri" panose="02020603050405020304" pitchFamily="2"/>
              </a:rPr>
              <a:t>Patentanmeldungen </a:t>
            </a:r>
          </a:p>
        </p:txBody>
      </p:sp>
      <p:sp>
        <p:nvSpPr>
          <p:cNvPr id="6" name="Textplatzhalter 5"/>
          <p:cNvSpPr>
            <a:spLocks noGrp="1"/>
          </p:cNvSpPr>
          <p:nvPr>
            <p:ph type="body" idx="10"/>
          </p:nvPr>
        </p:nvSpPr>
        <p:spPr>
          <a:xfrm>
            <a:off x="2136775" y="1593850"/>
            <a:ext cx="2895600" cy="923925"/>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de-DE" sz="1050" spc="0">
                <a:solidFill>
                  <a:srgbClr val="FFFFFF"/>
                </a:solidFill>
                <a:latin typeface="Calibri" panose="02020603050405020304" pitchFamily="2"/>
              </a:rPr>
              <a:t>Innovationen werden immer bedeutsamer für die Wettbewerbsfähigkeit von Unternehmen. In diesem Zusammenhang ist auch die vorhandene regionale Innovationskultur wichtig. Ein relevanter Indikator zur Abbildung dieser sind die Patentanmeldungen bezogen auf die ansässigen Betriebe. </a:t>
            </a:r>
          </a:p>
        </p:txBody>
      </p:sp>
      <p:sp>
        <p:nvSpPr>
          <p:cNvPr id="7" name="Textplatzhalter 6"/>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00" spc="-55">
                <a:solidFill>
                  <a:srgbClr val="7F7F7F"/>
                </a:solidFill>
                <a:latin typeface="Calibri" panose="02020603050405020304" pitchFamily="2"/>
              </a:rPr>
              <a:t>Kreisfreie Stadt </a:t>
            </a:r>
          </a:p>
          <a:p>
            <a:pPr marL="0" marR="0" indent="0" algn="l">
              <a:lnSpc>
                <a:spcPts val="2200"/>
              </a:lnSpc>
              <a:spcBef>
                <a:spcPts val="0"/>
              </a:spcBef>
              <a:spcAft>
                <a:spcPts val="0"/>
              </a:spcAft>
            </a:pPr>
            <a:r>
              <a:rPr lang="de-DE" sz="2200" spc="-50">
                <a:solidFill>
                  <a:srgbClr val="2D4863"/>
                </a:solidFill>
                <a:latin typeface="Calibri" panose="02020603050405020304" pitchFamily="2"/>
              </a:rPr>
              <a:t>Wuppertal </a:t>
            </a:r>
          </a:p>
        </p:txBody>
      </p:sp>
      <p:sp>
        <p:nvSpPr>
          <p:cNvPr id="8" name="Textplatzhalter 7"/>
          <p:cNvSpPr>
            <a:spLocks noGrp="1"/>
          </p:cNvSpPr>
          <p:nvPr>
            <p:ph type="body" idx="10"/>
          </p:nvPr>
        </p:nvSpPr>
        <p:spPr>
          <a:xfrm>
            <a:off x="5565775" y="1532890"/>
            <a:ext cx="777240"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D4863"/>
                </a:solidFill>
                <a:latin typeface="Calibri" panose="02020603050405020304" pitchFamily="2"/>
              </a:rPr>
              <a:t>Niveau 2021 </a:t>
            </a:r>
          </a:p>
        </p:txBody>
      </p:sp>
      <p:sp>
        <p:nvSpPr>
          <p:cNvPr id="9" name="Textplatzhalter 8"/>
          <p:cNvSpPr>
            <a:spLocks noGrp="1"/>
          </p:cNvSpPr>
          <p:nvPr>
            <p:ph type="body" idx="10"/>
          </p:nvPr>
        </p:nvSpPr>
        <p:spPr>
          <a:xfrm>
            <a:off x="5410200" y="5190490"/>
            <a:ext cx="3950335" cy="1003300"/>
          </a:xfrm>
          <a:prstGeom prst="rect">
            <a:avLst/>
          </a:prstGeom>
          <a:noFill/>
          <a:ln w="69850" cmpd="sng">
            <a:solidFill>
              <a:srgbClr val="D9D9D9"/>
            </a:solidFill>
            <a:prstDash val="solid"/>
          </a:ln>
        </p:spPr>
        <p:txBody>
          <a:bodyPr vert="horz" lIns="0" tIns="46355" rIns="0" bIns="0" anchor="t"/>
          <a:lstStyle/>
          <a:p>
            <a:pPr marL="137160" marR="137160" indent="0" algn="just">
              <a:lnSpc>
                <a:spcPts val="1200"/>
              </a:lnSpc>
              <a:spcAft>
                <a:spcPts val="2780"/>
              </a:spcAft>
            </a:pPr>
            <a:r>
              <a:rPr lang="de-DE" sz="1000" spc="0">
                <a:solidFill>
                  <a:srgbClr val="000000"/>
                </a:solidFill>
                <a:latin typeface="Calibri" panose="02020603050405020304" pitchFamily="2"/>
              </a:rPr>
              <a:t>In Wuppertal werden viele Patente angemeldet. Mit 8,4 Patenten je 1.000 Betriebe kann Wuppertal sich so eine Platzierung in der Spitzengruppe der besten 66 NRW-Kommunen sichern. </a:t>
            </a:r>
          </a:p>
        </p:txBody>
      </p:sp>
      <p:sp>
        <p:nvSpPr>
          <p:cNvPr id="10" name="Textplatzhalter 9"/>
          <p:cNvSpPr>
            <a:spLocks noGrp="1"/>
          </p:cNvSpPr>
          <p:nvPr>
            <p:ph type="body" idx="10"/>
          </p:nvPr>
        </p:nvSpPr>
        <p:spPr>
          <a:xfrm>
            <a:off x="9451975" y="5224145"/>
            <a:ext cx="993775" cy="932815"/>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800" spc="-10">
                <a:solidFill>
                  <a:srgbClr val="000000"/>
                </a:solidFill>
                <a:latin typeface="Calibri" panose="02020603050405020304" pitchFamily="2"/>
              </a:rPr>
              <a:t>*Da Kommunen identische Werte und somit Ränge aufweisen können, weicht die Anzahl der Regionen NRWs in einer Klasse teilweise von der Anzahl der Ränge der Klasse ab. </a:t>
            </a:r>
          </a:p>
        </p:txBody>
      </p:sp>
      <p:sp>
        <p:nvSpPr>
          <p:cNvPr id="11" name="Textplatzhalter 10"/>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a:solidFill>
                  <a:srgbClr val="2D4863"/>
                </a:solidFill>
                <a:latin typeface="Calibri" panose="02020603050405020304" pitchFamily="2"/>
              </a:rPr>
              <a:t>Rang 1-66 Rang 67-132 Rang 133-198 Rang 199-264 </a:t>
            </a:r>
          </a:p>
        </p:txBody>
      </p:sp>
      <p:sp>
        <p:nvSpPr>
          <p:cNvPr id="12" name="Textplatzhalter 11"/>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D4863"/>
                </a:solidFill>
                <a:latin typeface="Calibri" panose="02020603050405020304" pitchFamily="2"/>
              </a:rPr>
              <a:t>Rang 265-330 </a:t>
            </a:r>
          </a:p>
        </p:txBody>
      </p:sp>
      <p:sp>
        <p:nvSpPr>
          <p:cNvPr id="13" name="Textplatzhalter 12"/>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D4863"/>
                </a:solidFill>
                <a:latin typeface="Calibri" panose="02020603050405020304" pitchFamily="2"/>
              </a:rPr>
              <a:t>Rang 331-396 </a:t>
            </a:r>
          </a:p>
        </p:txBody>
      </p:sp>
      <p:sp>
        <p:nvSpPr>
          <p:cNvPr id="14" name="Textplatzhalter 13"/>
          <p:cNvSpPr>
            <a:spLocks noGrp="1"/>
          </p:cNvSpPr>
          <p:nvPr>
            <p:ph type="body" idx="10"/>
          </p:nvPr>
        </p:nvSpPr>
        <p:spPr>
          <a:xfrm>
            <a:off x="9928225" y="6473825"/>
            <a:ext cx="220345" cy="7620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850" spc="90">
                <a:solidFill>
                  <a:srgbClr val="738A9D"/>
                </a:solidFill>
                <a:latin typeface="Calibri" panose="02020603050405020304" pitchFamily="2"/>
              </a:rPr>
              <a:t>13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426210" y="1082040"/>
            <a:ext cx="2712720" cy="250190"/>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de-DE" sz="2200" b="1" spc="-20">
                <a:solidFill>
                  <a:srgbClr val="ECC624"/>
                </a:solidFill>
                <a:latin typeface="Calibri" panose="02020603050405020304" pitchFamily="2"/>
              </a:rPr>
              <a:t>Arbeitsplatzversorgung </a:t>
            </a:r>
          </a:p>
        </p:txBody>
      </p:sp>
      <p:sp>
        <p:nvSpPr>
          <p:cNvPr id="5" name="Textplatzhalter 4"/>
          <p:cNvSpPr>
            <a:spLocks noGrp="1"/>
          </p:cNvSpPr>
          <p:nvPr>
            <p:ph type="body" idx="10"/>
          </p:nvPr>
        </p:nvSpPr>
        <p:spPr>
          <a:xfrm>
            <a:off x="2133600" y="1593850"/>
            <a:ext cx="2898775" cy="1243965"/>
          </a:xfrm>
          <a:prstGeom prst="rect">
            <a:avLst/>
          </a:prstGeom>
          <a:noFill/>
          <a:ln w="0" cmpd="sng">
            <a:noFill/>
            <a:prstDash val="solid"/>
          </a:ln>
        </p:spPr>
        <p:txBody>
          <a:bodyPr vert="horz" lIns="0" tIns="0" rIns="0" bIns="0" anchor="t"/>
          <a:lstStyle/>
          <a:p>
            <a:pPr marL="0" marR="0" indent="0" algn="just">
              <a:lnSpc>
                <a:spcPts val="900"/>
              </a:lnSpc>
              <a:spcAft>
                <a:spcPts val="0"/>
              </a:spcAft>
              <a:tabLst>
                <a:tab pos="868680" algn="l"/>
                <a:tab pos="1371600" algn="l"/>
                <a:tab pos="2880360" algn="r"/>
              </a:tabLst>
            </a:pPr>
            <a:r>
              <a:rPr lang="de-DE" sz="1050" spc="0">
                <a:solidFill>
                  <a:srgbClr val="2D4863"/>
                </a:solidFill>
                <a:latin typeface="Calibri" panose="02020603050405020304" pitchFamily="2"/>
              </a:rPr>
              <a:t>Regionen mit einem umfangreichen </a:t>
            </a:r>
          </a:p>
          <a:p>
            <a:pPr marL="0" marR="0" indent="0" algn="just">
              <a:lnSpc>
                <a:spcPts val="1300"/>
              </a:lnSpc>
              <a:spcBef>
                <a:spcPts val="10"/>
              </a:spcBef>
              <a:spcAft>
                <a:spcPts val="0"/>
              </a:spcAft>
            </a:pPr>
            <a:r>
              <a:rPr lang="de-DE" sz="1050" spc="0">
                <a:solidFill>
                  <a:srgbClr val="2D4863"/>
                </a:solidFill>
                <a:latin typeface="Calibri" panose="02020603050405020304" pitchFamily="2"/>
              </a:rPr>
              <a:t>Arbeitsplatzangebot sind attraktiver und ziehen in stärkerem Maße Fachkräfte an. Um die Beschäftigungssituation in einer Region beurteilen zu können, eignet sich ein Blick auf die allgemeine Arbeitsplatzversorgung – gemessen als Anteil der sozialversicherungspflichtig Beschäftigten an allen erwerbsfähigen Einwohnern. </a:t>
            </a:r>
          </a:p>
        </p:txBody>
      </p:sp>
      <p:sp>
        <p:nvSpPr>
          <p:cNvPr id="8" name="Textplatzhalter 7"/>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00" spc="-55">
                <a:solidFill>
                  <a:srgbClr val="7E7E7E"/>
                </a:solidFill>
                <a:latin typeface="Calibri" panose="02020603050405020304" pitchFamily="2"/>
              </a:rPr>
              <a:t>Kreisfreie Stadt </a:t>
            </a:r>
          </a:p>
          <a:p>
            <a:pPr marL="0" marR="0" indent="0" algn="l">
              <a:lnSpc>
                <a:spcPts val="2200"/>
              </a:lnSpc>
              <a:spcBef>
                <a:spcPts val="0"/>
              </a:spcBef>
              <a:spcAft>
                <a:spcPts val="0"/>
              </a:spcAft>
            </a:pPr>
            <a:r>
              <a:rPr lang="de-DE" sz="2200" spc="-50">
                <a:solidFill>
                  <a:srgbClr val="2D4863"/>
                </a:solidFill>
                <a:latin typeface="Calibri" panose="02020603050405020304" pitchFamily="2"/>
              </a:rPr>
              <a:t>Wuppertal </a:t>
            </a:r>
          </a:p>
        </p:txBody>
      </p:sp>
      <p:sp>
        <p:nvSpPr>
          <p:cNvPr id="9" name="Textplatzhalter 8"/>
          <p:cNvSpPr>
            <a:spLocks noGrp="1"/>
          </p:cNvSpPr>
          <p:nvPr>
            <p:ph type="body" idx="10"/>
          </p:nvPr>
        </p:nvSpPr>
        <p:spPr>
          <a:xfrm>
            <a:off x="5565775" y="1532890"/>
            <a:ext cx="780415"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D4863"/>
                </a:solidFill>
                <a:latin typeface="Calibri" panose="02020603050405020304" pitchFamily="2"/>
              </a:rPr>
              <a:t>Niveau 2024 </a:t>
            </a:r>
          </a:p>
        </p:txBody>
      </p:sp>
      <p:sp>
        <p:nvSpPr>
          <p:cNvPr id="10" name="Textplatzhalter 9"/>
          <p:cNvSpPr>
            <a:spLocks noGrp="1"/>
          </p:cNvSpPr>
          <p:nvPr>
            <p:ph type="body" idx="10"/>
          </p:nvPr>
        </p:nvSpPr>
        <p:spPr>
          <a:xfrm>
            <a:off x="5410200" y="5190490"/>
            <a:ext cx="3950335" cy="1003300"/>
          </a:xfrm>
          <a:prstGeom prst="rect">
            <a:avLst/>
          </a:prstGeom>
          <a:noFill/>
          <a:ln w="69850" cmpd="sng">
            <a:solidFill>
              <a:srgbClr val="D9D9D9"/>
            </a:solidFill>
            <a:prstDash val="solid"/>
          </a:ln>
        </p:spPr>
        <p:txBody>
          <a:bodyPr vert="horz" lIns="0" tIns="9525" rIns="0" bIns="0" anchor="t"/>
          <a:lstStyle/>
          <a:p>
            <a:pPr marL="137160" marR="137160" indent="0" algn="just">
              <a:lnSpc>
                <a:spcPts val="1200"/>
              </a:lnSpc>
              <a:spcAft>
                <a:spcPts val="1850"/>
              </a:spcAft>
            </a:pPr>
            <a:r>
              <a:rPr lang="de-DE" sz="1000" spc="0">
                <a:solidFill>
                  <a:srgbClr val="000000"/>
                </a:solidFill>
                <a:latin typeface="Calibri" panose="02020603050405020304" pitchFamily="2"/>
              </a:rPr>
              <a:t>Die Arbeitsplatzversorgung in Wuppertal gehört – wie für kreisfreie Städte typisch – zum unteren Ende des Rankings. Die gute Entwicklung hat dazu beigetragen, dass Wuppertal leicht zu allen NRW-Kommunen aufschließen konnte. </a:t>
            </a:r>
          </a:p>
        </p:txBody>
      </p:sp>
      <p:sp>
        <p:nvSpPr>
          <p:cNvPr id="11" name="Textplatzhalter 10"/>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a:solidFill>
                  <a:srgbClr val="2D4863"/>
                </a:solidFill>
                <a:latin typeface="Calibri" panose="02020603050405020304" pitchFamily="2"/>
              </a:rPr>
              <a:t>Rang 1-66 Rang 67-132 Rang 133-198 Rang 199-264 </a:t>
            </a:r>
          </a:p>
        </p:txBody>
      </p:sp>
      <p:sp>
        <p:nvSpPr>
          <p:cNvPr id="12" name="Textplatzhalter 11"/>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D4863"/>
                </a:solidFill>
                <a:latin typeface="Calibri" panose="02020603050405020304" pitchFamily="2"/>
              </a:rPr>
              <a:t>Rang 265-330 </a:t>
            </a:r>
          </a:p>
        </p:txBody>
      </p:sp>
      <p:sp>
        <p:nvSpPr>
          <p:cNvPr id="13" name="Textplatzhalter 12"/>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D4863"/>
                </a:solidFill>
                <a:latin typeface="Calibri" panose="02020603050405020304" pitchFamily="2"/>
              </a:rPr>
              <a:t>Rang 331-396 </a:t>
            </a:r>
          </a:p>
        </p:txBody>
      </p:sp>
      <p:sp>
        <p:nvSpPr>
          <p:cNvPr id="14" name="Textplatzhalter 13"/>
          <p:cNvSpPr>
            <a:spLocks noGrp="1"/>
          </p:cNvSpPr>
          <p:nvPr>
            <p:ph type="body" idx="10"/>
          </p:nvPr>
        </p:nvSpPr>
        <p:spPr>
          <a:xfrm>
            <a:off x="9928225" y="6473825"/>
            <a:ext cx="223520" cy="7620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850" spc="100">
                <a:solidFill>
                  <a:srgbClr val="728698"/>
                </a:solidFill>
                <a:latin typeface="Calibri" panose="02020603050405020304" pitchFamily="2"/>
              </a:rPr>
              <a:t>14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00" spc="-55">
                <a:solidFill>
                  <a:srgbClr val="7E7E7E"/>
                </a:solidFill>
                <a:latin typeface="Calibri" panose="02020603050405020304" pitchFamily="2"/>
              </a:rPr>
              <a:t>Kreisfreie Stadt </a:t>
            </a:r>
          </a:p>
          <a:p>
            <a:pPr marL="0" marR="0" indent="0" algn="l">
              <a:lnSpc>
                <a:spcPts val="2200"/>
              </a:lnSpc>
              <a:spcBef>
                <a:spcPts val="0"/>
              </a:spcBef>
              <a:spcAft>
                <a:spcPts val="0"/>
              </a:spcAft>
            </a:pPr>
            <a:r>
              <a:rPr lang="de-DE" sz="2200" spc="-50">
                <a:solidFill>
                  <a:srgbClr val="2E4863"/>
                </a:solidFill>
                <a:latin typeface="Calibri" panose="02020603050405020304" pitchFamily="2"/>
              </a:rPr>
              <a:t>Wuppertal </a:t>
            </a:r>
          </a:p>
        </p:txBody>
      </p:sp>
      <p:sp>
        <p:nvSpPr>
          <p:cNvPr id="5" name="Textplatzhalter 4"/>
          <p:cNvSpPr>
            <a:spLocks noGrp="1"/>
          </p:cNvSpPr>
          <p:nvPr>
            <p:ph type="body" idx="10"/>
          </p:nvPr>
        </p:nvSpPr>
        <p:spPr>
          <a:xfrm>
            <a:off x="1441450" y="1082040"/>
            <a:ext cx="3072765" cy="250190"/>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de-DE" sz="2200" b="1" spc="-30">
                <a:solidFill>
                  <a:srgbClr val="ECC624"/>
                </a:solidFill>
                <a:latin typeface="Calibri" panose="02020603050405020304" pitchFamily="2"/>
              </a:rPr>
              <a:t>Beschäftigungsrate Frauen </a:t>
            </a:r>
          </a:p>
        </p:txBody>
      </p:sp>
      <p:sp>
        <p:nvSpPr>
          <p:cNvPr id="6" name="Textplatzhalter 5"/>
          <p:cNvSpPr>
            <a:spLocks noGrp="1"/>
          </p:cNvSpPr>
          <p:nvPr>
            <p:ph type="body" idx="10"/>
          </p:nvPr>
        </p:nvSpPr>
        <p:spPr>
          <a:xfrm>
            <a:off x="1473200" y="4209415"/>
            <a:ext cx="25400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30">
                <a:solidFill>
                  <a:srgbClr val="585858"/>
                </a:solidFill>
                <a:latin typeface="Calibri" panose="02020603050405020304" pitchFamily="2"/>
              </a:rPr>
              <a:t>40 </a:t>
            </a:r>
          </a:p>
        </p:txBody>
      </p:sp>
      <p:sp>
        <p:nvSpPr>
          <p:cNvPr id="7" name="Textplatzhalter 6"/>
          <p:cNvSpPr>
            <a:spLocks noGrp="1"/>
          </p:cNvSpPr>
          <p:nvPr>
            <p:ph type="body" idx="10"/>
          </p:nvPr>
        </p:nvSpPr>
        <p:spPr>
          <a:xfrm>
            <a:off x="1476375" y="3669665"/>
            <a:ext cx="25082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14">
                <a:solidFill>
                  <a:srgbClr val="585858"/>
                </a:solidFill>
                <a:latin typeface="Calibri" panose="02020603050405020304" pitchFamily="2"/>
              </a:rPr>
              <a:t>60 </a:t>
            </a:r>
          </a:p>
        </p:txBody>
      </p:sp>
      <p:sp>
        <p:nvSpPr>
          <p:cNvPr id="8" name="Textplatzhalter 7"/>
          <p:cNvSpPr>
            <a:spLocks noGrp="1"/>
          </p:cNvSpPr>
          <p:nvPr>
            <p:ph type="body" idx="10"/>
          </p:nvPr>
        </p:nvSpPr>
        <p:spPr>
          <a:xfrm>
            <a:off x="1476375" y="3938270"/>
            <a:ext cx="25082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14">
                <a:solidFill>
                  <a:srgbClr val="585858"/>
                </a:solidFill>
                <a:latin typeface="Calibri" panose="02020603050405020304" pitchFamily="2"/>
              </a:rPr>
              <a:t>50 </a:t>
            </a:r>
          </a:p>
        </p:txBody>
      </p:sp>
      <p:sp>
        <p:nvSpPr>
          <p:cNvPr id="9" name="Textplatzhalter 8"/>
          <p:cNvSpPr>
            <a:spLocks noGrp="1"/>
          </p:cNvSpPr>
          <p:nvPr>
            <p:ph type="body" idx="10"/>
          </p:nvPr>
        </p:nvSpPr>
        <p:spPr>
          <a:xfrm>
            <a:off x="1476375" y="4477385"/>
            <a:ext cx="25082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14">
                <a:solidFill>
                  <a:srgbClr val="585858"/>
                </a:solidFill>
                <a:latin typeface="Calibri" panose="02020603050405020304" pitchFamily="2"/>
              </a:rPr>
              <a:t>30 </a:t>
            </a:r>
          </a:p>
        </p:txBody>
      </p:sp>
      <p:sp>
        <p:nvSpPr>
          <p:cNvPr id="10" name="Textplatzhalter 9"/>
          <p:cNvSpPr>
            <a:spLocks noGrp="1"/>
          </p:cNvSpPr>
          <p:nvPr>
            <p:ph type="body" idx="10"/>
          </p:nvPr>
        </p:nvSpPr>
        <p:spPr>
          <a:xfrm>
            <a:off x="1476375" y="4745990"/>
            <a:ext cx="25082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10">
                <a:solidFill>
                  <a:srgbClr val="585858"/>
                </a:solidFill>
                <a:latin typeface="Calibri" panose="02020603050405020304" pitchFamily="2"/>
              </a:rPr>
              <a:t>20 </a:t>
            </a:r>
          </a:p>
        </p:txBody>
      </p:sp>
      <p:sp>
        <p:nvSpPr>
          <p:cNvPr id="11" name="Textplatzhalter 10"/>
          <p:cNvSpPr>
            <a:spLocks noGrp="1"/>
          </p:cNvSpPr>
          <p:nvPr>
            <p:ph type="body" idx="10"/>
          </p:nvPr>
        </p:nvSpPr>
        <p:spPr>
          <a:xfrm>
            <a:off x="1479550" y="5017135"/>
            <a:ext cx="24765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95">
                <a:solidFill>
                  <a:srgbClr val="585858"/>
                </a:solidFill>
                <a:latin typeface="Calibri" panose="02020603050405020304" pitchFamily="2"/>
              </a:rPr>
              <a:t>10 </a:t>
            </a:r>
          </a:p>
        </p:txBody>
      </p:sp>
      <p:sp>
        <p:nvSpPr>
          <p:cNvPr id="12" name="Textplatzhalter 11"/>
          <p:cNvSpPr>
            <a:spLocks noGrp="1"/>
          </p:cNvSpPr>
          <p:nvPr>
            <p:ph type="body" idx="10"/>
          </p:nvPr>
        </p:nvSpPr>
        <p:spPr>
          <a:xfrm>
            <a:off x="1555750" y="5285105"/>
            <a:ext cx="156210" cy="9144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1050" spc="0">
                <a:solidFill>
                  <a:srgbClr val="585858"/>
                </a:solidFill>
                <a:latin typeface="Calibri" panose="02020603050405020304" pitchFamily="2"/>
              </a:rPr>
              <a:t>0 </a:t>
            </a:r>
          </a:p>
        </p:txBody>
      </p:sp>
      <p:sp>
        <p:nvSpPr>
          <p:cNvPr id="13" name="Textplatzhalter 12"/>
          <p:cNvSpPr>
            <a:spLocks noGrp="1"/>
          </p:cNvSpPr>
          <p:nvPr>
            <p:ph type="body" idx="10"/>
          </p:nvPr>
        </p:nvSpPr>
        <p:spPr>
          <a:xfrm>
            <a:off x="2045335" y="5449570"/>
            <a:ext cx="1871345" cy="283845"/>
          </a:xfrm>
          <a:prstGeom prst="rect">
            <a:avLst/>
          </a:prstGeom>
          <a:noFill/>
          <a:ln w="0" cmpd="sng">
            <a:noFill/>
            <a:prstDash val="solid"/>
          </a:ln>
        </p:spPr>
        <p:txBody>
          <a:bodyPr vert="horz" lIns="0" tIns="0" rIns="0" bIns="0" anchor="t"/>
          <a:lstStyle/>
          <a:p>
            <a:pPr marL="0" marR="0" indent="0" algn="l">
              <a:lnSpc>
                <a:spcPts val="1100"/>
              </a:lnSpc>
              <a:spcAft>
                <a:spcPts val="0"/>
              </a:spcAft>
              <a:tabLst>
                <a:tab pos="1874520" algn="r"/>
              </a:tabLst>
            </a:pPr>
            <a:r>
              <a:rPr lang="de-DE" sz="1050" spc="0">
                <a:solidFill>
                  <a:srgbClr val="585858"/>
                </a:solidFill>
                <a:latin typeface="Calibri" panose="02020603050405020304" pitchFamily="2"/>
              </a:rPr>
              <a:t>Wuppertal </a:t>
            </a:r>
            <a:r>
              <a:rPr lang="de-DE" sz="1200" i="1" spc="0">
                <a:solidFill>
                  <a:srgbClr val="585858"/>
                </a:solidFill>
                <a:latin typeface="Times New Roman" panose="02020603050405020304" pitchFamily="1"/>
              </a:rPr>
              <a:t>0 </a:t>
            </a:r>
            <a:r>
              <a:rPr lang="de-DE" sz="1050" spc="0">
                <a:solidFill>
                  <a:srgbClr val="585858"/>
                </a:solidFill>
                <a:latin typeface="Calibri" panose="02020603050405020304" pitchFamily="2"/>
              </a:rPr>
              <a:t>Kreisfreie Städte </a:t>
            </a:r>
          </a:p>
          <a:p>
            <a:pPr marL="0" marR="137160" indent="0" algn="r">
              <a:lnSpc>
                <a:spcPts val="1100"/>
              </a:lnSpc>
              <a:spcBef>
                <a:spcPts val="80"/>
              </a:spcBef>
              <a:spcAft>
                <a:spcPts val="20"/>
              </a:spcAft>
            </a:pPr>
            <a:r>
              <a:rPr lang="de-DE" sz="1050" spc="-10">
                <a:solidFill>
                  <a:srgbClr val="585858"/>
                </a:solidFill>
                <a:latin typeface="Calibri" panose="02020603050405020304" pitchFamily="2"/>
              </a:rPr>
              <a:t>NRW (gew.) </a:t>
            </a:r>
          </a:p>
        </p:txBody>
      </p:sp>
      <p:sp>
        <p:nvSpPr>
          <p:cNvPr id="14" name="Textplatzhalter 13"/>
          <p:cNvSpPr>
            <a:spLocks noGrp="1"/>
          </p:cNvSpPr>
          <p:nvPr>
            <p:ph type="body" idx="10"/>
          </p:nvPr>
        </p:nvSpPr>
        <p:spPr>
          <a:xfrm>
            <a:off x="2136775" y="1618615"/>
            <a:ext cx="2895600" cy="1085215"/>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de-DE" sz="1050" spc="-5">
                <a:solidFill>
                  <a:srgbClr val="2E4863"/>
                </a:solidFill>
                <a:latin typeface="Calibri" panose="02020603050405020304" pitchFamily="2"/>
              </a:rPr>
              <a:t>In zunehmenden Maßen ist die Beschäftigung von Frauen ein wichtiger Faktor am Arbeitsmarkt. Dabei sind Regionen attraktiv, die sowohl Männern als auch Frauen ein vielfältiges Arbeitsangebot bieten. Die Beschäftigungsrate von Frauen misst den Anteil der weiblichen sozialversicherungspflichtig Beschäftigten an allen erwerbsfähigen Einwohnerinnen. </a:t>
            </a:r>
          </a:p>
        </p:txBody>
      </p:sp>
      <p:sp>
        <p:nvSpPr>
          <p:cNvPr id="15" name="Textplatzhalter 14"/>
          <p:cNvSpPr>
            <a:spLocks noGrp="1"/>
          </p:cNvSpPr>
          <p:nvPr>
            <p:ph type="body" idx="10"/>
          </p:nvPr>
        </p:nvSpPr>
        <p:spPr>
          <a:xfrm>
            <a:off x="2145665" y="3163570"/>
            <a:ext cx="2380615" cy="37846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450" spc="-15">
                <a:solidFill>
                  <a:srgbClr val="2E4863"/>
                </a:solidFill>
                <a:latin typeface="Calibri" panose="02020603050405020304" pitchFamily="2"/>
              </a:rPr>
              <a:t>Entwicklung der Beschäftigungs-rate von Frauen (in Prozent) </a:t>
            </a:r>
          </a:p>
        </p:txBody>
      </p:sp>
      <p:sp>
        <p:nvSpPr>
          <p:cNvPr id="16" name="Textplatzhalter 15"/>
          <p:cNvSpPr>
            <a:spLocks noGrp="1"/>
          </p:cNvSpPr>
          <p:nvPr>
            <p:ph type="body" idx="10"/>
          </p:nvPr>
        </p:nvSpPr>
        <p:spPr>
          <a:xfrm>
            <a:off x="2116455" y="4032250"/>
            <a:ext cx="162560" cy="121920"/>
          </a:xfrm>
          <a:prstGeom prst="rect">
            <a:avLst/>
          </a:prstGeom>
          <a:noFill/>
          <a:ln w="0" cmpd="sng">
            <a:noFill/>
            <a:prstDash val="solid"/>
          </a:ln>
        </p:spPr>
        <p:txBody>
          <a:bodyPr vert="vert270" lIns="0" tIns="0" rIns="41275" bIns="0" anchor="t"/>
          <a:lstStyle/>
          <a:p>
            <a:pPr marL="0" marR="0" indent="0" algn="l">
              <a:lnSpc>
                <a:spcPts val="700"/>
              </a:lnSpc>
              <a:spcAft>
                <a:spcPts val="235"/>
              </a:spcAft>
            </a:pPr>
            <a:r>
              <a:rPr lang="de-DE" sz="1050" spc="-380">
                <a:solidFill>
                  <a:srgbClr val="000000"/>
                </a:solidFill>
                <a:latin typeface="Calibri" panose="02020603050405020304" pitchFamily="2"/>
              </a:rPr>
              <a:t>51 </a:t>
            </a:r>
          </a:p>
        </p:txBody>
      </p:sp>
      <p:sp>
        <p:nvSpPr>
          <p:cNvPr id="17" name="Textplatzhalter 16"/>
          <p:cNvSpPr>
            <a:spLocks noGrp="1"/>
          </p:cNvSpPr>
          <p:nvPr>
            <p:ph type="body" idx="10"/>
          </p:nvPr>
        </p:nvSpPr>
        <p:spPr>
          <a:xfrm>
            <a:off x="2387600" y="3977640"/>
            <a:ext cx="162560" cy="121920"/>
          </a:xfrm>
          <a:prstGeom prst="rect">
            <a:avLst/>
          </a:prstGeom>
          <a:noFill/>
          <a:ln w="0" cmpd="sng">
            <a:noFill/>
            <a:prstDash val="solid"/>
          </a:ln>
        </p:spPr>
        <p:txBody>
          <a:bodyPr vert="vert270" lIns="0" tIns="0" rIns="41910" bIns="0" anchor="t"/>
          <a:lstStyle/>
          <a:p>
            <a:pPr marL="0" marR="0" indent="0" algn="l">
              <a:lnSpc>
                <a:spcPts val="700"/>
              </a:lnSpc>
              <a:spcAft>
                <a:spcPts val="190"/>
              </a:spcAft>
            </a:pPr>
            <a:r>
              <a:rPr lang="de-DE" sz="1050" spc="-385">
                <a:solidFill>
                  <a:srgbClr val="FFFFFF"/>
                </a:solidFill>
                <a:latin typeface="Calibri" panose="02020603050405020304" pitchFamily="2"/>
              </a:rPr>
              <a:t>53 </a:t>
            </a:r>
          </a:p>
        </p:txBody>
      </p:sp>
      <p:sp>
        <p:nvSpPr>
          <p:cNvPr id="18" name="Textplatzhalter 17"/>
          <p:cNvSpPr>
            <a:spLocks noGrp="1"/>
          </p:cNvSpPr>
          <p:nvPr>
            <p:ph type="body" idx="10"/>
          </p:nvPr>
        </p:nvSpPr>
        <p:spPr>
          <a:xfrm>
            <a:off x="3023870" y="5882640"/>
            <a:ext cx="73406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65">
                <a:solidFill>
                  <a:srgbClr val="585858"/>
                </a:solidFill>
                <a:latin typeface="Calibri" panose="02020603050405020304" pitchFamily="2"/>
              </a:rPr>
              <a:t>2020 2024 </a:t>
            </a:r>
          </a:p>
        </p:txBody>
      </p:sp>
      <p:sp>
        <p:nvSpPr>
          <p:cNvPr id="19" name="Textplatzhalter 18"/>
          <p:cNvSpPr>
            <a:spLocks noGrp="1"/>
          </p:cNvSpPr>
          <p:nvPr>
            <p:ph type="body" idx="10"/>
          </p:nvPr>
        </p:nvSpPr>
        <p:spPr>
          <a:xfrm>
            <a:off x="3198495" y="3925570"/>
            <a:ext cx="162560" cy="121920"/>
          </a:xfrm>
          <a:prstGeom prst="rect">
            <a:avLst/>
          </a:prstGeom>
          <a:noFill/>
          <a:ln w="0" cmpd="sng">
            <a:noFill/>
            <a:prstDash val="solid"/>
          </a:ln>
        </p:spPr>
        <p:txBody>
          <a:bodyPr vert="vert270" lIns="0" tIns="0" rIns="41275" bIns="0" anchor="t"/>
          <a:lstStyle/>
          <a:p>
            <a:pPr marL="0" marR="0" indent="0" algn="l">
              <a:lnSpc>
                <a:spcPts val="700"/>
              </a:lnSpc>
              <a:spcAft>
                <a:spcPts val="210"/>
              </a:spcAft>
            </a:pPr>
            <a:r>
              <a:rPr lang="de-DE" sz="1050" spc="-380">
                <a:solidFill>
                  <a:srgbClr val="000000"/>
                </a:solidFill>
                <a:latin typeface="Calibri" panose="02020603050405020304" pitchFamily="2"/>
              </a:rPr>
              <a:t>55 </a:t>
            </a:r>
          </a:p>
        </p:txBody>
      </p:sp>
      <p:sp>
        <p:nvSpPr>
          <p:cNvPr id="20" name="Textplatzhalter 19"/>
          <p:cNvSpPr>
            <a:spLocks noGrp="1"/>
          </p:cNvSpPr>
          <p:nvPr>
            <p:ph type="body" idx="10"/>
          </p:nvPr>
        </p:nvSpPr>
        <p:spPr>
          <a:xfrm>
            <a:off x="3469640" y="4004945"/>
            <a:ext cx="162560" cy="121920"/>
          </a:xfrm>
          <a:prstGeom prst="rect">
            <a:avLst/>
          </a:prstGeom>
          <a:noFill/>
          <a:ln w="0" cmpd="sng">
            <a:noFill/>
            <a:prstDash val="solid"/>
          </a:ln>
        </p:spPr>
        <p:txBody>
          <a:bodyPr vert="vert270" lIns="0" tIns="0" rIns="41910" bIns="0" anchor="t"/>
          <a:lstStyle/>
          <a:p>
            <a:pPr marL="0" marR="0" indent="0" algn="l">
              <a:lnSpc>
                <a:spcPts val="700"/>
              </a:lnSpc>
              <a:spcAft>
                <a:spcPts val="235"/>
              </a:spcAft>
            </a:pPr>
            <a:r>
              <a:rPr lang="de-DE" sz="1050" spc="-385">
                <a:solidFill>
                  <a:srgbClr val="FFFFFF"/>
                </a:solidFill>
                <a:latin typeface="Calibri" panose="02020603050405020304" pitchFamily="2"/>
              </a:rPr>
              <a:t>52 </a:t>
            </a:r>
          </a:p>
        </p:txBody>
      </p:sp>
      <p:sp>
        <p:nvSpPr>
          <p:cNvPr id="21" name="Textplatzhalter 20"/>
          <p:cNvSpPr>
            <a:spLocks noGrp="1"/>
          </p:cNvSpPr>
          <p:nvPr>
            <p:ph type="body" idx="10"/>
          </p:nvPr>
        </p:nvSpPr>
        <p:spPr>
          <a:xfrm>
            <a:off x="4123690" y="5449570"/>
            <a:ext cx="746760"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200" i="1" spc="-55">
                <a:solidFill>
                  <a:srgbClr val="585858"/>
                </a:solidFill>
                <a:latin typeface="Times New Roman" panose="02020603050405020304" pitchFamily="1"/>
              </a:rPr>
              <a:t>0 </a:t>
            </a:r>
            <a:r>
              <a:rPr lang="de-DE" sz="1050" spc="-55">
                <a:solidFill>
                  <a:srgbClr val="585858"/>
                </a:solidFill>
                <a:latin typeface="Calibri" panose="02020603050405020304" pitchFamily="2"/>
              </a:rPr>
              <a:t>NRW (gew.) </a:t>
            </a:r>
          </a:p>
        </p:txBody>
      </p:sp>
      <p:sp>
        <p:nvSpPr>
          <p:cNvPr id="22" name="Textplatzhalter 21"/>
          <p:cNvSpPr>
            <a:spLocks noGrp="1"/>
          </p:cNvSpPr>
          <p:nvPr>
            <p:ph type="body" idx="10"/>
          </p:nvPr>
        </p:nvSpPr>
        <p:spPr>
          <a:xfrm>
            <a:off x="4280535" y="3925570"/>
            <a:ext cx="162560" cy="121920"/>
          </a:xfrm>
          <a:prstGeom prst="rect">
            <a:avLst/>
          </a:prstGeom>
          <a:noFill/>
          <a:ln w="0" cmpd="sng">
            <a:noFill/>
            <a:prstDash val="solid"/>
          </a:ln>
        </p:spPr>
        <p:txBody>
          <a:bodyPr vert="vert270" lIns="0" tIns="0" rIns="41275" bIns="0" anchor="t"/>
          <a:lstStyle/>
          <a:p>
            <a:pPr marL="0" marR="0" indent="0" algn="l">
              <a:lnSpc>
                <a:spcPts val="700"/>
              </a:lnSpc>
              <a:spcAft>
                <a:spcPts val="190"/>
              </a:spcAft>
            </a:pPr>
            <a:r>
              <a:rPr lang="de-DE" sz="1050" spc="-380">
                <a:solidFill>
                  <a:srgbClr val="000000"/>
                </a:solidFill>
                <a:latin typeface="Calibri" panose="02020603050405020304" pitchFamily="2"/>
              </a:rPr>
              <a:t>55 </a:t>
            </a:r>
          </a:p>
        </p:txBody>
      </p:sp>
      <p:sp>
        <p:nvSpPr>
          <p:cNvPr id="23" name="Textplatzhalter 22"/>
          <p:cNvSpPr>
            <a:spLocks noGrp="1"/>
          </p:cNvSpPr>
          <p:nvPr>
            <p:ph type="body" idx="10"/>
          </p:nvPr>
        </p:nvSpPr>
        <p:spPr>
          <a:xfrm>
            <a:off x="4551680" y="3840480"/>
            <a:ext cx="162560" cy="125095"/>
          </a:xfrm>
          <a:prstGeom prst="rect">
            <a:avLst/>
          </a:prstGeom>
          <a:noFill/>
          <a:ln w="0" cmpd="sng">
            <a:noFill/>
            <a:prstDash val="solid"/>
          </a:ln>
        </p:spPr>
        <p:txBody>
          <a:bodyPr vert="vert270" lIns="0" tIns="0" rIns="41910" bIns="0" anchor="t"/>
          <a:lstStyle/>
          <a:p>
            <a:pPr marL="0" marR="0" indent="0" algn="l">
              <a:lnSpc>
                <a:spcPts val="700"/>
              </a:lnSpc>
              <a:spcAft>
                <a:spcPts val="215"/>
              </a:spcAft>
            </a:pPr>
            <a:r>
              <a:rPr lang="de-DE" sz="1050" spc="-375">
                <a:solidFill>
                  <a:srgbClr val="FFFFFF"/>
                </a:solidFill>
                <a:latin typeface="Calibri" panose="02020603050405020304" pitchFamily="2"/>
              </a:rPr>
              <a:t>58 </a:t>
            </a:r>
          </a:p>
        </p:txBody>
      </p:sp>
      <p:sp>
        <p:nvSpPr>
          <p:cNvPr id="24" name="Textplatzhalter 23"/>
          <p:cNvSpPr>
            <a:spLocks noGrp="1"/>
          </p:cNvSpPr>
          <p:nvPr>
            <p:ph type="body" idx="10"/>
          </p:nvPr>
        </p:nvSpPr>
        <p:spPr>
          <a:xfrm>
            <a:off x="5565775" y="1532890"/>
            <a:ext cx="780415"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E4863"/>
                </a:solidFill>
                <a:latin typeface="Calibri" panose="02020603050405020304" pitchFamily="2"/>
              </a:rPr>
              <a:t>Niveau 2024 </a:t>
            </a:r>
          </a:p>
        </p:txBody>
      </p:sp>
      <p:sp>
        <p:nvSpPr>
          <p:cNvPr id="25" name="Textplatzhalter 24"/>
          <p:cNvSpPr>
            <a:spLocks noGrp="1"/>
          </p:cNvSpPr>
          <p:nvPr>
            <p:ph type="body" idx="10"/>
          </p:nvPr>
        </p:nvSpPr>
        <p:spPr>
          <a:xfrm>
            <a:off x="5410200" y="5190490"/>
            <a:ext cx="3950335" cy="1003300"/>
          </a:xfrm>
          <a:prstGeom prst="rect">
            <a:avLst/>
          </a:prstGeom>
          <a:noFill/>
          <a:ln w="69850" cmpd="sng">
            <a:solidFill>
              <a:srgbClr val="D9D9D9"/>
            </a:solidFill>
            <a:prstDash val="solid"/>
          </a:ln>
        </p:spPr>
        <p:txBody>
          <a:bodyPr vert="horz" lIns="0" tIns="43180" rIns="0" bIns="0" anchor="t"/>
          <a:lstStyle/>
          <a:p>
            <a:pPr marL="137160" marR="137160" indent="0" algn="just">
              <a:lnSpc>
                <a:spcPts val="1200"/>
              </a:lnSpc>
              <a:spcAft>
                <a:spcPts val="355"/>
              </a:spcAft>
            </a:pPr>
            <a:r>
              <a:rPr lang="de-DE" sz="1000" spc="0">
                <a:solidFill>
                  <a:srgbClr val="000000"/>
                </a:solidFill>
                <a:latin typeface="Calibri" panose="02020603050405020304" pitchFamily="2"/>
              </a:rPr>
              <a:t>Trotz positiver Entwicklung der Beschäftigung von Frauen liegt das aktuelle Niveau deutlich unter dem Niveau aller NRW-Kommunen. Mit Rang 385 kann sich Wuppertal nur in der letzten Gruppe platzieren. Die Mobilisierung weiblicher Arbeitskraftpotenzial spielt für die Bewältigung des Fachkräftemangels eine wichtige Rolle. </a:t>
            </a:r>
          </a:p>
        </p:txBody>
      </p:sp>
      <p:sp>
        <p:nvSpPr>
          <p:cNvPr id="26" name="Textplatzhalter 25"/>
          <p:cNvSpPr>
            <a:spLocks noGrp="1"/>
          </p:cNvSpPr>
          <p:nvPr>
            <p:ph type="body" idx="10"/>
          </p:nvPr>
        </p:nvSpPr>
        <p:spPr>
          <a:xfrm>
            <a:off x="9928225" y="6473825"/>
            <a:ext cx="220345" cy="7620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850" spc="95">
                <a:solidFill>
                  <a:srgbClr val="72889A"/>
                </a:solidFill>
                <a:latin typeface="Calibri" panose="02020603050405020304" pitchFamily="2"/>
              </a:rPr>
              <a:t>15 </a:t>
            </a:r>
          </a:p>
        </p:txBody>
      </p:sp>
      <p:sp>
        <p:nvSpPr>
          <p:cNvPr id="27" name="Textplatzhalter 26"/>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a:solidFill>
                  <a:srgbClr val="2E4863"/>
                </a:solidFill>
                <a:latin typeface="Calibri" panose="02020603050405020304" pitchFamily="2"/>
              </a:rPr>
              <a:t>Rang 1-66 Rang 67-132 Rang 133-198 Rang 199-264 </a:t>
            </a:r>
          </a:p>
        </p:txBody>
      </p:sp>
      <p:sp>
        <p:nvSpPr>
          <p:cNvPr id="28" name="Textplatzhalter 27"/>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E4863"/>
                </a:solidFill>
                <a:latin typeface="Calibri" panose="02020603050405020304" pitchFamily="2"/>
              </a:rPr>
              <a:t>Rang 265-330 </a:t>
            </a:r>
          </a:p>
        </p:txBody>
      </p:sp>
      <p:sp>
        <p:nvSpPr>
          <p:cNvPr id="29" name="Textplatzhalter 28"/>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E4863"/>
                </a:solidFill>
                <a:latin typeface="Calibri" panose="02020603050405020304" pitchFamily="2"/>
              </a:rPr>
              <a:t>Rang 331-396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00" spc="-55">
                <a:solidFill>
                  <a:srgbClr val="7E7E7E"/>
                </a:solidFill>
                <a:latin typeface="Calibri" panose="02020603050405020304" pitchFamily="2"/>
              </a:rPr>
              <a:t>Kreisfreie Stadt </a:t>
            </a:r>
          </a:p>
          <a:p>
            <a:pPr marL="0" marR="0" indent="0" algn="l">
              <a:lnSpc>
                <a:spcPts val="2200"/>
              </a:lnSpc>
              <a:spcBef>
                <a:spcPts val="0"/>
              </a:spcBef>
              <a:spcAft>
                <a:spcPts val="0"/>
              </a:spcAft>
            </a:pPr>
            <a:r>
              <a:rPr lang="de-DE" sz="2200" spc="-50">
                <a:solidFill>
                  <a:srgbClr val="2E4863"/>
                </a:solidFill>
                <a:latin typeface="Calibri" panose="02020603050405020304" pitchFamily="2"/>
              </a:rPr>
              <a:t>Wuppertal </a:t>
            </a:r>
          </a:p>
        </p:txBody>
      </p:sp>
      <p:sp>
        <p:nvSpPr>
          <p:cNvPr id="5" name="Textplatzhalter 4"/>
          <p:cNvSpPr>
            <a:spLocks noGrp="1"/>
          </p:cNvSpPr>
          <p:nvPr>
            <p:ph type="body" idx="10"/>
          </p:nvPr>
        </p:nvSpPr>
        <p:spPr>
          <a:xfrm>
            <a:off x="1441450" y="1045210"/>
            <a:ext cx="3792220" cy="287020"/>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de-DE" sz="2200" b="1" spc="-25">
                <a:solidFill>
                  <a:srgbClr val="ECC624"/>
                </a:solidFill>
                <a:latin typeface="Calibri" panose="02020603050405020304" pitchFamily="2"/>
              </a:rPr>
              <a:t>Beschäftigungsrate Älterer (Ü55) </a:t>
            </a:r>
          </a:p>
        </p:txBody>
      </p:sp>
      <p:sp>
        <p:nvSpPr>
          <p:cNvPr id="6" name="Textplatzhalter 5"/>
          <p:cNvSpPr>
            <a:spLocks noGrp="1"/>
          </p:cNvSpPr>
          <p:nvPr>
            <p:ph type="body" idx="10"/>
          </p:nvPr>
        </p:nvSpPr>
        <p:spPr>
          <a:xfrm>
            <a:off x="2133600" y="1593850"/>
            <a:ext cx="2892425" cy="923925"/>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de-DE" sz="1050" spc="0">
                <a:solidFill>
                  <a:srgbClr val="2E4863"/>
                </a:solidFill>
                <a:latin typeface="Calibri" panose="02020603050405020304" pitchFamily="2"/>
              </a:rPr>
              <a:t>Im Hinblick auf den Fachkräftemangel gewinnt die Erschließung und Erhaltung von älteren Arbeitskräften zunehmend an Bedeutung. In erfolgreichen Regionen ist ein höherer Anteil von Arbeitnehmern über 55 Jahren an allen Ü55-Jährigen beschäftigt. </a:t>
            </a:r>
          </a:p>
        </p:txBody>
      </p:sp>
      <p:sp>
        <p:nvSpPr>
          <p:cNvPr id="7" name="Textplatzhalter 6"/>
          <p:cNvSpPr>
            <a:spLocks noGrp="1"/>
          </p:cNvSpPr>
          <p:nvPr>
            <p:ph type="body" idx="10"/>
          </p:nvPr>
        </p:nvSpPr>
        <p:spPr>
          <a:xfrm>
            <a:off x="2133600" y="3161030"/>
            <a:ext cx="2249170" cy="325755"/>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de-DE" sz="1250" spc="-20">
                <a:solidFill>
                  <a:srgbClr val="2E4863"/>
                </a:solidFill>
                <a:latin typeface="Calibri" panose="02020603050405020304" pitchFamily="2"/>
              </a:rPr>
              <a:t>Entwicklung der Beschäftigungsrate von Ü55-Jährigen (in Prozent) </a:t>
            </a:r>
          </a:p>
        </p:txBody>
      </p:sp>
      <p:sp>
        <p:nvSpPr>
          <p:cNvPr id="8" name="Textplatzhalter 7"/>
          <p:cNvSpPr>
            <a:spLocks noGrp="1"/>
          </p:cNvSpPr>
          <p:nvPr>
            <p:ph type="body" idx="10"/>
          </p:nvPr>
        </p:nvSpPr>
        <p:spPr>
          <a:xfrm>
            <a:off x="1476375" y="3672840"/>
            <a:ext cx="25082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14">
                <a:solidFill>
                  <a:srgbClr val="585858"/>
                </a:solidFill>
                <a:latin typeface="Calibri" panose="02020603050405020304" pitchFamily="2"/>
              </a:rPr>
              <a:t>30 </a:t>
            </a:r>
          </a:p>
        </p:txBody>
      </p:sp>
      <p:sp>
        <p:nvSpPr>
          <p:cNvPr id="9" name="Textplatzhalter 8"/>
          <p:cNvSpPr>
            <a:spLocks noGrp="1"/>
          </p:cNvSpPr>
          <p:nvPr>
            <p:ph type="body" idx="10"/>
          </p:nvPr>
        </p:nvSpPr>
        <p:spPr>
          <a:xfrm>
            <a:off x="4280535" y="3953510"/>
            <a:ext cx="162560" cy="124460"/>
          </a:xfrm>
          <a:prstGeom prst="rect">
            <a:avLst/>
          </a:prstGeom>
          <a:noFill/>
          <a:ln w="0" cmpd="sng">
            <a:noFill/>
            <a:prstDash val="solid"/>
          </a:ln>
        </p:spPr>
        <p:txBody>
          <a:bodyPr vert="vert270" lIns="0" tIns="0" rIns="41275" bIns="0" anchor="t"/>
          <a:lstStyle/>
          <a:p>
            <a:pPr marL="0" marR="0" indent="0" algn="l">
              <a:lnSpc>
                <a:spcPts val="700"/>
              </a:lnSpc>
              <a:spcAft>
                <a:spcPts val="190"/>
              </a:spcAft>
            </a:pPr>
            <a:r>
              <a:rPr lang="de-DE" sz="1050" spc="-375">
                <a:solidFill>
                  <a:srgbClr val="000000"/>
                </a:solidFill>
                <a:latin typeface="Calibri" panose="02020603050405020304" pitchFamily="2"/>
              </a:rPr>
              <a:t>27 </a:t>
            </a:r>
          </a:p>
        </p:txBody>
      </p:sp>
      <p:sp>
        <p:nvSpPr>
          <p:cNvPr id="10" name="Textplatzhalter 9"/>
          <p:cNvSpPr>
            <a:spLocks noGrp="1"/>
          </p:cNvSpPr>
          <p:nvPr>
            <p:ph type="body" idx="10"/>
          </p:nvPr>
        </p:nvSpPr>
        <p:spPr>
          <a:xfrm>
            <a:off x="3198495" y="4062730"/>
            <a:ext cx="162560" cy="121920"/>
          </a:xfrm>
          <a:prstGeom prst="rect">
            <a:avLst/>
          </a:prstGeom>
          <a:noFill/>
          <a:ln w="0" cmpd="sng">
            <a:noFill/>
            <a:prstDash val="solid"/>
          </a:ln>
        </p:spPr>
        <p:txBody>
          <a:bodyPr vert="vert270" lIns="0" tIns="0" rIns="41275" bIns="0" anchor="t"/>
          <a:lstStyle/>
          <a:p>
            <a:pPr marL="0" marR="0" indent="0" algn="l">
              <a:lnSpc>
                <a:spcPts val="700"/>
              </a:lnSpc>
              <a:spcAft>
                <a:spcPts val="210"/>
              </a:spcAft>
            </a:pPr>
            <a:r>
              <a:rPr lang="de-DE" sz="1050" spc="-385">
                <a:solidFill>
                  <a:srgbClr val="000000"/>
                </a:solidFill>
                <a:latin typeface="Calibri" panose="02020603050405020304" pitchFamily="2"/>
              </a:rPr>
              <a:t>25 </a:t>
            </a:r>
          </a:p>
        </p:txBody>
      </p:sp>
      <p:sp>
        <p:nvSpPr>
          <p:cNvPr id="11" name="Textplatzhalter 10"/>
          <p:cNvSpPr>
            <a:spLocks noGrp="1"/>
          </p:cNvSpPr>
          <p:nvPr>
            <p:ph type="body" idx="10"/>
          </p:nvPr>
        </p:nvSpPr>
        <p:spPr>
          <a:xfrm>
            <a:off x="4551680" y="4111625"/>
            <a:ext cx="162560" cy="128270"/>
          </a:xfrm>
          <a:prstGeom prst="rect">
            <a:avLst/>
          </a:prstGeom>
          <a:noFill/>
          <a:ln w="0" cmpd="sng">
            <a:noFill/>
            <a:prstDash val="solid"/>
          </a:ln>
        </p:spPr>
        <p:txBody>
          <a:bodyPr vert="vert270" lIns="0" tIns="0" rIns="38735" bIns="0" anchor="t"/>
          <a:lstStyle/>
          <a:p>
            <a:pPr marL="0" marR="0" indent="0" algn="l">
              <a:lnSpc>
                <a:spcPts val="700"/>
              </a:lnSpc>
              <a:spcAft>
                <a:spcPts val="215"/>
              </a:spcAft>
            </a:pPr>
            <a:r>
              <a:rPr lang="de-DE" sz="1050" spc="-365">
                <a:solidFill>
                  <a:srgbClr val="FFFFFF"/>
                </a:solidFill>
                <a:latin typeface="Calibri" panose="02020603050405020304" pitchFamily="2"/>
              </a:rPr>
              <a:t>24 </a:t>
            </a:r>
          </a:p>
        </p:txBody>
      </p:sp>
      <p:sp>
        <p:nvSpPr>
          <p:cNvPr id="12" name="Textplatzhalter 11"/>
          <p:cNvSpPr>
            <a:spLocks noGrp="1"/>
          </p:cNvSpPr>
          <p:nvPr>
            <p:ph type="body" idx="10"/>
          </p:nvPr>
        </p:nvSpPr>
        <p:spPr>
          <a:xfrm>
            <a:off x="2116455" y="4172585"/>
            <a:ext cx="162560" cy="121920"/>
          </a:xfrm>
          <a:prstGeom prst="rect">
            <a:avLst/>
          </a:prstGeom>
          <a:noFill/>
          <a:ln w="0" cmpd="sng">
            <a:noFill/>
            <a:prstDash val="solid"/>
          </a:ln>
        </p:spPr>
        <p:txBody>
          <a:bodyPr vert="vert270" lIns="0" tIns="0" rIns="41275" bIns="0" anchor="t"/>
          <a:lstStyle/>
          <a:p>
            <a:pPr marL="0" marR="0" indent="0" algn="l">
              <a:lnSpc>
                <a:spcPts val="700"/>
              </a:lnSpc>
              <a:spcAft>
                <a:spcPts val="235"/>
              </a:spcAft>
            </a:pPr>
            <a:r>
              <a:rPr lang="de-DE" sz="1050" spc="-385">
                <a:solidFill>
                  <a:srgbClr val="000000"/>
                </a:solidFill>
                <a:latin typeface="Calibri" panose="02020603050405020304" pitchFamily="2"/>
              </a:rPr>
              <a:t>23 </a:t>
            </a:r>
          </a:p>
        </p:txBody>
      </p:sp>
      <p:sp>
        <p:nvSpPr>
          <p:cNvPr id="13" name="Textplatzhalter 12"/>
          <p:cNvSpPr>
            <a:spLocks noGrp="1"/>
          </p:cNvSpPr>
          <p:nvPr>
            <p:ph type="body" idx="10"/>
          </p:nvPr>
        </p:nvSpPr>
        <p:spPr>
          <a:xfrm>
            <a:off x="2387600" y="4062730"/>
            <a:ext cx="162560" cy="125095"/>
          </a:xfrm>
          <a:prstGeom prst="rect">
            <a:avLst/>
          </a:prstGeom>
          <a:noFill/>
          <a:ln w="0" cmpd="sng">
            <a:noFill/>
            <a:prstDash val="solid"/>
          </a:ln>
        </p:spPr>
        <p:txBody>
          <a:bodyPr vert="vert270" lIns="0" tIns="0" rIns="38735" bIns="0" anchor="t"/>
          <a:lstStyle/>
          <a:p>
            <a:pPr marL="0" marR="0" indent="0" algn="l">
              <a:lnSpc>
                <a:spcPts val="700"/>
              </a:lnSpc>
              <a:spcAft>
                <a:spcPts val="190"/>
              </a:spcAft>
            </a:pPr>
            <a:r>
              <a:rPr lang="de-DE" sz="1050" spc="-375">
                <a:solidFill>
                  <a:srgbClr val="FFFFFF"/>
                </a:solidFill>
                <a:latin typeface="Calibri" panose="02020603050405020304" pitchFamily="2"/>
              </a:rPr>
              <a:t>25 </a:t>
            </a:r>
          </a:p>
        </p:txBody>
      </p:sp>
      <p:sp>
        <p:nvSpPr>
          <p:cNvPr id="14" name="Textplatzhalter 13"/>
          <p:cNvSpPr>
            <a:spLocks noGrp="1"/>
          </p:cNvSpPr>
          <p:nvPr>
            <p:ph type="body" idx="10"/>
          </p:nvPr>
        </p:nvSpPr>
        <p:spPr>
          <a:xfrm>
            <a:off x="3469640" y="4224655"/>
            <a:ext cx="162560" cy="125095"/>
          </a:xfrm>
          <a:prstGeom prst="rect">
            <a:avLst/>
          </a:prstGeom>
          <a:noFill/>
          <a:ln w="0" cmpd="sng">
            <a:noFill/>
            <a:prstDash val="solid"/>
          </a:ln>
        </p:spPr>
        <p:txBody>
          <a:bodyPr vert="vert270" lIns="0" tIns="0" rIns="38735" bIns="0" anchor="t"/>
          <a:lstStyle/>
          <a:p>
            <a:pPr marL="0" marR="0" indent="0" algn="l">
              <a:lnSpc>
                <a:spcPts val="700"/>
              </a:lnSpc>
              <a:spcAft>
                <a:spcPts val="260"/>
              </a:spcAft>
            </a:pPr>
            <a:r>
              <a:rPr lang="de-DE" sz="1050" spc="-375">
                <a:solidFill>
                  <a:srgbClr val="FFFFFF"/>
                </a:solidFill>
                <a:latin typeface="Calibri" panose="02020603050405020304" pitchFamily="2"/>
              </a:rPr>
              <a:t>22 </a:t>
            </a:r>
          </a:p>
        </p:txBody>
      </p:sp>
      <p:sp>
        <p:nvSpPr>
          <p:cNvPr id="15" name="Textplatzhalter 14"/>
          <p:cNvSpPr>
            <a:spLocks noGrp="1"/>
          </p:cNvSpPr>
          <p:nvPr>
            <p:ph type="body" idx="10"/>
          </p:nvPr>
        </p:nvSpPr>
        <p:spPr>
          <a:xfrm>
            <a:off x="1476375" y="3940810"/>
            <a:ext cx="24765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05">
                <a:solidFill>
                  <a:srgbClr val="585858"/>
                </a:solidFill>
                <a:latin typeface="Calibri" panose="02020603050405020304" pitchFamily="2"/>
              </a:rPr>
              <a:t>25 </a:t>
            </a:r>
          </a:p>
        </p:txBody>
      </p:sp>
      <p:sp>
        <p:nvSpPr>
          <p:cNvPr id="16" name="Textplatzhalter 15"/>
          <p:cNvSpPr>
            <a:spLocks noGrp="1"/>
          </p:cNvSpPr>
          <p:nvPr>
            <p:ph type="body" idx="10"/>
          </p:nvPr>
        </p:nvSpPr>
        <p:spPr>
          <a:xfrm>
            <a:off x="1476375" y="4212590"/>
            <a:ext cx="25082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10">
                <a:solidFill>
                  <a:srgbClr val="585858"/>
                </a:solidFill>
                <a:latin typeface="Calibri" panose="02020603050405020304" pitchFamily="2"/>
              </a:rPr>
              <a:t>20 </a:t>
            </a:r>
          </a:p>
        </p:txBody>
      </p:sp>
      <p:sp>
        <p:nvSpPr>
          <p:cNvPr id="17" name="Textplatzhalter 16"/>
          <p:cNvSpPr>
            <a:spLocks noGrp="1"/>
          </p:cNvSpPr>
          <p:nvPr>
            <p:ph type="body" idx="10"/>
          </p:nvPr>
        </p:nvSpPr>
        <p:spPr>
          <a:xfrm>
            <a:off x="1479550" y="4480560"/>
            <a:ext cx="24447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85">
                <a:solidFill>
                  <a:srgbClr val="585858"/>
                </a:solidFill>
                <a:latin typeface="Calibri" panose="02020603050405020304" pitchFamily="2"/>
              </a:rPr>
              <a:t>15 </a:t>
            </a:r>
          </a:p>
        </p:txBody>
      </p:sp>
      <p:sp>
        <p:nvSpPr>
          <p:cNvPr id="18" name="Textplatzhalter 17"/>
          <p:cNvSpPr>
            <a:spLocks noGrp="1"/>
          </p:cNvSpPr>
          <p:nvPr>
            <p:ph type="body" idx="10"/>
          </p:nvPr>
        </p:nvSpPr>
        <p:spPr>
          <a:xfrm>
            <a:off x="1479550" y="4751705"/>
            <a:ext cx="24765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95">
                <a:solidFill>
                  <a:srgbClr val="585858"/>
                </a:solidFill>
                <a:latin typeface="Calibri" panose="02020603050405020304" pitchFamily="2"/>
              </a:rPr>
              <a:t>10 </a:t>
            </a:r>
          </a:p>
        </p:txBody>
      </p:sp>
      <p:sp>
        <p:nvSpPr>
          <p:cNvPr id="19" name="Textplatzhalter 18"/>
          <p:cNvSpPr>
            <a:spLocks noGrp="1"/>
          </p:cNvSpPr>
          <p:nvPr>
            <p:ph type="body" idx="10"/>
          </p:nvPr>
        </p:nvSpPr>
        <p:spPr>
          <a:xfrm>
            <a:off x="1564640" y="5020310"/>
            <a:ext cx="13843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0">
                <a:solidFill>
                  <a:srgbClr val="585858"/>
                </a:solidFill>
                <a:latin typeface="Calibri" panose="02020603050405020304" pitchFamily="2"/>
              </a:rPr>
              <a:t>5 </a:t>
            </a:r>
          </a:p>
        </p:txBody>
      </p:sp>
      <p:sp>
        <p:nvSpPr>
          <p:cNvPr id="20" name="Textplatzhalter 19"/>
          <p:cNvSpPr>
            <a:spLocks noGrp="1"/>
          </p:cNvSpPr>
          <p:nvPr>
            <p:ph type="body" idx="10"/>
          </p:nvPr>
        </p:nvSpPr>
        <p:spPr>
          <a:xfrm>
            <a:off x="1555750" y="5288280"/>
            <a:ext cx="15621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0">
                <a:solidFill>
                  <a:srgbClr val="585858"/>
                </a:solidFill>
                <a:latin typeface="Calibri" panose="02020603050405020304" pitchFamily="2"/>
              </a:rPr>
              <a:t>0 </a:t>
            </a:r>
          </a:p>
        </p:txBody>
      </p:sp>
      <p:sp>
        <p:nvSpPr>
          <p:cNvPr id="21" name="Textplatzhalter 20"/>
          <p:cNvSpPr>
            <a:spLocks noGrp="1"/>
          </p:cNvSpPr>
          <p:nvPr>
            <p:ph type="body" idx="10"/>
          </p:nvPr>
        </p:nvSpPr>
        <p:spPr>
          <a:xfrm>
            <a:off x="2045335" y="5452745"/>
            <a:ext cx="1871345" cy="286385"/>
          </a:xfrm>
          <a:prstGeom prst="rect">
            <a:avLst/>
          </a:prstGeom>
          <a:noFill/>
          <a:ln w="0" cmpd="sng">
            <a:noFill/>
            <a:prstDash val="solid"/>
          </a:ln>
        </p:spPr>
        <p:txBody>
          <a:bodyPr vert="horz" lIns="0" tIns="0" rIns="0" bIns="0" anchor="t"/>
          <a:lstStyle/>
          <a:p>
            <a:pPr marL="0" marR="0" indent="0" algn="l">
              <a:lnSpc>
                <a:spcPts val="1100"/>
              </a:lnSpc>
              <a:spcAft>
                <a:spcPts val="0"/>
              </a:spcAft>
              <a:tabLst>
                <a:tab pos="1874520" algn="r"/>
              </a:tabLst>
            </a:pPr>
            <a:r>
              <a:rPr lang="de-DE" sz="1050" spc="0">
                <a:solidFill>
                  <a:srgbClr val="585858"/>
                </a:solidFill>
                <a:latin typeface="Calibri" panose="02020603050405020304" pitchFamily="2"/>
              </a:rPr>
              <a:t>Wuppertal </a:t>
            </a:r>
            <a:r>
              <a:rPr lang="de-DE" sz="1200" i="1" spc="0">
                <a:solidFill>
                  <a:srgbClr val="585858"/>
                </a:solidFill>
                <a:latin typeface="Times New Roman" panose="02020603050405020304" pitchFamily="1"/>
              </a:rPr>
              <a:t>0 </a:t>
            </a:r>
            <a:r>
              <a:rPr lang="de-DE" sz="1050" spc="0">
                <a:solidFill>
                  <a:srgbClr val="585858"/>
                </a:solidFill>
                <a:latin typeface="Calibri" panose="02020603050405020304" pitchFamily="2"/>
              </a:rPr>
              <a:t>Kreisfreie Städte </a:t>
            </a:r>
          </a:p>
          <a:p>
            <a:pPr marL="0" marR="68580" indent="0" algn="r">
              <a:lnSpc>
                <a:spcPts val="1100"/>
              </a:lnSpc>
              <a:spcBef>
                <a:spcPts val="100"/>
              </a:spcBef>
              <a:spcAft>
                <a:spcPts val="0"/>
              </a:spcAft>
            </a:pPr>
            <a:r>
              <a:rPr lang="de-DE" sz="1050" spc="-10">
                <a:solidFill>
                  <a:srgbClr val="585858"/>
                </a:solidFill>
                <a:latin typeface="Calibri" panose="02020603050405020304" pitchFamily="2"/>
              </a:rPr>
              <a:t>NRW (ungew.) </a:t>
            </a:r>
          </a:p>
        </p:txBody>
      </p:sp>
      <p:sp>
        <p:nvSpPr>
          <p:cNvPr id="22" name="Textplatzhalter 21"/>
          <p:cNvSpPr>
            <a:spLocks noGrp="1"/>
          </p:cNvSpPr>
          <p:nvPr>
            <p:ph type="body" idx="10"/>
          </p:nvPr>
        </p:nvSpPr>
        <p:spPr>
          <a:xfrm>
            <a:off x="3023870" y="5885815"/>
            <a:ext cx="73406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65">
                <a:solidFill>
                  <a:srgbClr val="585858"/>
                </a:solidFill>
                <a:latin typeface="Calibri" panose="02020603050405020304" pitchFamily="2"/>
              </a:rPr>
              <a:t>2020 2024 </a:t>
            </a:r>
          </a:p>
        </p:txBody>
      </p:sp>
      <p:sp>
        <p:nvSpPr>
          <p:cNvPr id="23" name="Textplatzhalter 22"/>
          <p:cNvSpPr>
            <a:spLocks noGrp="1"/>
          </p:cNvSpPr>
          <p:nvPr>
            <p:ph type="body" idx="10"/>
          </p:nvPr>
        </p:nvSpPr>
        <p:spPr>
          <a:xfrm>
            <a:off x="4053840" y="5452745"/>
            <a:ext cx="887095"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200" i="1" spc="-50">
                <a:solidFill>
                  <a:srgbClr val="585858"/>
                </a:solidFill>
                <a:latin typeface="Times New Roman" panose="02020603050405020304" pitchFamily="1"/>
              </a:rPr>
              <a:t>0 </a:t>
            </a:r>
            <a:r>
              <a:rPr lang="de-DE" sz="1050" spc="-50">
                <a:solidFill>
                  <a:srgbClr val="585858"/>
                </a:solidFill>
                <a:latin typeface="Calibri" panose="02020603050405020304" pitchFamily="2"/>
              </a:rPr>
              <a:t>NRW (ungew.) </a:t>
            </a:r>
          </a:p>
        </p:txBody>
      </p:sp>
      <p:sp>
        <p:nvSpPr>
          <p:cNvPr id="24" name="Textplatzhalter 23"/>
          <p:cNvSpPr>
            <a:spLocks noGrp="1"/>
          </p:cNvSpPr>
          <p:nvPr>
            <p:ph type="body" idx="10"/>
          </p:nvPr>
        </p:nvSpPr>
        <p:spPr>
          <a:xfrm>
            <a:off x="5565775" y="1532890"/>
            <a:ext cx="780415"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E4863"/>
                </a:solidFill>
                <a:latin typeface="Calibri" panose="02020603050405020304" pitchFamily="2"/>
              </a:rPr>
              <a:t>Niveau 2024 </a:t>
            </a:r>
          </a:p>
        </p:txBody>
      </p:sp>
      <p:sp>
        <p:nvSpPr>
          <p:cNvPr id="25" name="Textplatzhalter 24"/>
          <p:cNvSpPr>
            <a:spLocks noGrp="1"/>
          </p:cNvSpPr>
          <p:nvPr>
            <p:ph type="body" idx="10"/>
          </p:nvPr>
        </p:nvSpPr>
        <p:spPr>
          <a:xfrm>
            <a:off x="5410200" y="5190490"/>
            <a:ext cx="3950335" cy="1003300"/>
          </a:xfrm>
          <a:prstGeom prst="rect">
            <a:avLst/>
          </a:prstGeom>
          <a:noFill/>
          <a:ln w="69850" cmpd="sng">
            <a:solidFill>
              <a:srgbClr val="D9D9D9"/>
            </a:solidFill>
            <a:prstDash val="solid"/>
          </a:ln>
        </p:spPr>
        <p:txBody>
          <a:bodyPr vert="horz" lIns="0" tIns="43815" rIns="0" bIns="0" anchor="t"/>
          <a:lstStyle/>
          <a:p>
            <a:pPr marL="137160" marR="137160" indent="0" algn="just">
              <a:lnSpc>
                <a:spcPts val="1200"/>
              </a:lnSpc>
              <a:spcAft>
                <a:spcPts val="1580"/>
              </a:spcAft>
            </a:pPr>
            <a:r>
              <a:rPr lang="de-DE" sz="1000" spc="0">
                <a:solidFill>
                  <a:srgbClr val="000000"/>
                </a:solidFill>
                <a:latin typeface="Calibri" panose="02020603050405020304" pitchFamily="2"/>
              </a:rPr>
              <a:t>In Wuppertal hat die Beschäftigung älterer Personen deutlich zugenommen. Wuppertal kann sich im Mittelfeld platzieren. Neben Frauen stellt die Arbeitskraft von älteren Beschäftigten eine wichtige Ressource für die Bewältigung des Fachkräftemangels dar. </a:t>
            </a:r>
          </a:p>
        </p:txBody>
      </p:sp>
      <p:sp>
        <p:nvSpPr>
          <p:cNvPr id="26" name="Textplatzhalter 25"/>
          <p:cNvSpPr>
            <a:spLocks noGrp="1"/>
          </p:cNvSpPr>
          <p:nvPr>
            <p:ph type="body" idx="10"/>
          </p:nvPr>
        </p:nvSpPr>
        <p:spPr>
          <a:xfrm>
            <a:off x="9928225" y="6473825"/>
            <a:ext cx="223520" cy="7620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850" spc="100">
                <a:solidFill>
                  <a:srgbClr val="718699"/>
                </a:solidFill>
                <a:latin typeface="Calibri" panose="02020603050405020304" pitchFamily="2"/>
              </a:rPr>
              <a:t>16 </a:t>
            </a:r>
          </a:p>
        </p:txBody>
      </p:sp>
      <p:sp>
        <p:nvSpPr>
          <p:cNvPr id="27" name="Textplatzhalter 26"/>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a:solidFill>
                  <a:srgbClr val="2E4863"/>
                </a:solidFill>
                <a:latin typeface="Calibri" panose="02020603050405020304" pitchFamily="2"/>
              </a:rPr>
              <a:t>Rang 1-66 Rang 67-132 Rang 133-198 Rang 199-264 </a:t>
            </a:r>
          </a:p>
        </p:txBody>
      </p:sp>
      <p:sp>
        <p:nvSpPr>
          <p:cNvPr id="28" name="Textplatzhalter 27"/>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E4863"/>
                </a:solidFill>
                <a:latin typeface="Calibri" panose="02020603050405020304" pitchFamily="2"/>
              </a:rPr>
              <a:t>Rang 265-330 </a:t>
            </a:r>
          </a:p>
        </p:txBody>
      </p:sp>
      <p:sp>
        <p:nvSpPr>
          <p:cNvPr id="29" name="Textplatzhalter 28"/>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E4863"/>
                </a:solidFill>
                <a:latin typeface="Calibri" panose="02020603050405020304" pitchFamily="2"/>
              </a:rPr>
              <a:t>Rang 331-396 </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441450" y="1078865"/>
            <a:ext cx="2301240" cy="250190"/>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de-DE" sz="2200" b="1" spc="-45">
                <a:solidFill>
                  <a:srgbClr val="605296"/>
                </a:solidFill>
                <a:latin typeface="Calibri" panose="02020603050405020304" pitchFamily="2"/>
              </a:rPr>
              <a:t>Baugenehmigungen </a:t>
            </a:r>
          </a:p>
        </p:txBody>
      </p:sp>
      <p:sp>
        <p:nvSpPr>
          <p:cNvPr id="5" name="Textplatzhalter 4"/>
          <p:cNvSpPr>
            <a:spLocks noGrp="1"/>
          </p:cNvSpPr>
          <p:nvPr>
            <p:ph type="body" idx="10"/>
          </p:nvPr>
        </p:nvSpPr>
        <p:spPr>
          <a:xfrm>
            <a:off x="2136775" y="1603375"/>
            <a:ext cx="2895600" cy="920115"/>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de-DE" sz="1050" spc="0">
                <a:solidFill>
                  <a:srgbClr val="FFFFFF"/>
                </a:solidFill>
                <a:latin typeface="Calibri" panose="02020603050405020304" pitchFamily="2"/>
              </a:rPr>
              <a:t>Der vorhandene Wohnungsmarkt ist einer der wichtigsten Standortfaktoren zur Attrahierung von </a:t>
            </a:r>
          </a:p>
          <a:p>
            <a:pPr marL="0" marR="0" indent="0" algn="just">
              <a:lnSpc>
                <a:spcPts val="1200"/>
              </a:lnSpc>
              <a:spcBef>
                <a:spcPts val="25"/>
              </a:spcBef>
              <a:spcAft>
                <a:spcPts val="0"/>
              </a:spcAft>
              <a:tabLst>
                <a:tab pos="960120" algn="l"/>
                <a:tab pos="1691640" algn="l"/>
                <a:tab pos="2880360" algn="r"/>
              </a:tabLst>
            </a:pPr>
            <a:r>
              <a:rPr lang="de-DE" sz="1050" spc="0">
                <a:solidFill>
                  <a:srgbClr val="FFFFFF"/>
                </a:solidFill>
                <a:latin typeface="Calibri" panose="02020603050405020304" pitchFamily="2"/>
              </a:rPr>
              <a:t>Fachkräften. Positive Bedingungen am </a:t>
            </a:r>
            <a:br/>
            <a:r>
              <a:rPr lang="de-DE" sz="1050" spc="0">
                <a:solidFill>
                  <a:srgbClr val="FFFFFF"/>
                </a:solidFill>
                <a:latin typeface="Calibri" panose="02020603050405020304" pitchFamily="2"/>
              </a:rPr>
              <a:t>Wohnungsmarkt spiegeln sich unter anderem auch in der Anzahl der Baugenehmigungen relativ zur Anzahl der vorhandenen Wohnungen wider. </a:t>
            </a:r>
          </a:p>
        </p:txBody>
      </p:sp>
      <p:sp>
        <p:nvSpPr>
          <p:cNvPr id="9" name="Textplatzhalter 8"/>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00" spc="-55">
                <a:solidFill>
                  <a:srgbClr val="7E7E7E"/>
                </a:solidFill>
                <a:latin typeface="Calibri" panose="02020603050405020304" pitchFamily="2"/>
              </a:rPr>
              <a:t>Kreisfreie Stadt </a:t>
            </a:r>
          </a:p>
          <a:p>
            <a:pPr marL="0" marR="0" indent="0" algn="l">
              <a:lnSpc>
                <a:spcPts val="2200"/>
              </a:lnSpc>
              <a:spcBef>
                <a:spcPts val="0"/>
              </a:spcBef>
              <a:spcAft>
                <a:spcPts val="0"/>
              </a:spcAft>
            </a:pPr>
            <a:r>
              <a:rPr lang="de-DE" sz="2200" spc="-50">
                <a:solidFill>
                  <a:srgbClr val="2D4863"/>
                </a:solidFill>
                <a:latin typeface="Calibri" panose="02020603050405020304" pitchFamily="2"/>
              </a:rPr>
              <a:t>Wuppertal </a:t>
            </a:r>
          </a:p>
        </p:txBody>
      </p:sp>
      <p:sp>
        <p:nvSpPr>
          <p:cNvPr id="10" name="Textplatzhalter 9"/>
          <p:cNvSpPr>
            <a:spLocks noGrp="1"/>
          </p:cNvSpPr>
          <p:nvPr>
            <p:ph type="body" idx="10"/>
          </p:nvPr>
        </p:nvSpPr>
        <p:spPr>
          <a:xfrm>
            <a:off x="5565775" y="1532890"/>
            <a:ext cx="774065"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D4863"/>
                </a:solidFill>
                <a:latin typeface="Calibri" panose="02020603050405020304" pitchFamily="2"/>
              </a:rPr>
              <a:t>Niveau 2023 </a:t>
            </a:r>
          </a:p>
        </p:txBody>
      </p:sp>
      <p:sp>
        <p:nvSpPr>
          <p:cNvPr id="11" name="Textplatzhalter 10"/>
          <p:cNvSpPr>
            <a:spLocks noGrp="1"/>
          </p:cNvSpPr>
          <p:nvPr>
            <p:ph type="body" idx="10"/>
          </p:nvPr>
        </p:nvSpPr>
        <p:spPr>
          <a:xfrm>
            <a:off x="5410200" y="5190490"/>
            <a:ext cx="3950335" cy="1003300"/>
          </a:xfrm>
          <a:prstGeom prst="rect">
            <a:avLst/>
          </a:prstGeom>
          <a:noFill/>
          <a:ln w="69850" cmpd="sng">
            <a:solidFill>
              <a:srgbClr val="D9D9D9"/>
            </a:solidFill>
            <a:prstDash val="solid"/>
          </a:ln>
        </p:spPr>
        <p:txBody>
          <a:bodyPr vert="horz" lIns="0" tIns="42545" rIns="0" bIns="0" anchor="t"/>
          <a:lstStyle/>
          <a:p>
            <a:pPr marL="137160" marR="137160" indent="0" algn="just">
              <a:lnSpc>
                <a:spcPts val="1200"/>
              </a:lnSpc>
              <a:spcAft>
                <a:spcPts val="1590"/>
              </a:spcAft>
            </a:pPr>
            <a:r>
              <a:rPr lang="de-DE" sz="1000" spc="0">
                <a:solidFill>
                  <a:srgbClr val="000000"/>
                </a:solidFill>
                <a:latin typeface="Calibri" panose="02020603050405020304" pitchFamily="2"/>
              </a:rPr>
              <a:t>Der Wohnungsmarkt in Wuppertal entwickelt sich nur geringfügig. Mit 1,5 Baugenehmigungen je 1.000 Wohnungen sind die Bauabsichten zwar gestiegen, befinden sich jedoch auf niedrigem Niveau. </a:t>
            </a:r>
          </a:p>
        </p:txBody>
      </p:sp>
      <p:sp>
        <p:nvSpPr>
          <p:cNvPr id="12" name="Textplatzhalter 11"/>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a:solidFill>
                  <a:srgbClr val="2D4863"/>
                </a:solidFill>
                <a:latin typeface="Calibri" panose="02020603050405020304" pitchFamily="2"/>
              </a:rPr>
              <a:t>Rang 1-66 Rang 67-132 Rang 133-198 Rang 199-264 </a:t>
            </a:r>
          </a:p>
        </p:txBody>
      </p:sp>
      <p:sp>
        <p:nvSpPr>
          <p:cNvPr id="13" name="Textplatzhalter 12"/>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D4863"/>
                </a:solidFill>
                <a:latin typeface="Calibri" panose="02020603050405020304" pitchFamily="2"/>
              </a:rPr>
              <a:t>Rang 265-330 </a:t>
            </a:r>
          </a:p>
        </p:txBody>
      </p:sp>
      <p:sp>
        <p:nvSpPr>
          <p:cNvPr id="14" name="Textplatzhalter 13"/>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D4863"/>
                </a:solidFill>
                <a:latin typeface="Calibri" panose="02020603050405020304" pitchFamily="2"/>
              </a:rPr>
              <a:t>Rang 331-396 </a:t>
            </a:r>
          </a:p>
        </p:txBody>
      </p:sp>
      <p:sp>
        <p:nvSpPr>
          <p:cNvPr id="15" name="Textplatzhalter 14"/>
          <p:cNvSpPr>
            <a:spLocks noGrp="1"/>
          </p:cNvSpPr>
          <p:nvPr>
            <p:ph type="body" idx="10"/>
          </p:nvPr>
        </p:nvSpPr>
        <p:spPr>
          <a:xfrm>
            <a:off x="9928225" y="6473825"/>
            <a:ext cx="223520" cy="7620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850" spc="100">
                <a:solidFill>
                  <a:srgbClr val="73899C"/>
                </a:solidFill>
                <a:latin typeface="Calibri" panose="02020603050405020304" pitchFamily="2"/>
              </a:rPr>
              <a:t>17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426210" y="1082040"/>
            <a:ext cx="2127885" cy="250190"/>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de-DE" sz="2200" b="1" spc="-35">
                <a:solidFill>
                  <a:srgbClr val="605296"/>
                </a:solidFill>
                <a:latin typeface="Calibri" panose="02020603050405020304" pitchFamily="2"/>
              </a:rPr>
              <a:t>Wohnungsneubau </a:t>
            </a:r>
          </a:p>
        </p:txBody>
      </p:sp>
      <p:sp>
        <p:nvSpPr>
          <p:cNvPr id="5" name="Textplatzhalter 4"/>
          <p:cNvSpPr>
            <a:spLocks noGrp="1"/>
          </p:cNvSpPr>
          <p:nvPr>
            <p:ph type="body" idx="10"/>
          </p:nvPr>
        </p:nvSpPr>
        <p:spPr>
          <a:xfrm>
            <a:off x="2136775" y="1597025"/>
            <a:ext cx="2895600" cy="762000"/>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de-DE" sz="1050" spc="0">
                <a:solidFill>
                  <a:srgbClr val="FFFFFF"/>
                </a:solidFill>
                <a:latin typeface="Calibri" panose="02020603050405020304" pitchFamily="2"/>
              </a:rPr>
              <a:t>Neben der Anzahl der Baugenehmigungen ist auch die Anzahl der Wohnungsneubauten ein wichtiger Indikator zur Beurteilung des regionalen Wohnungsmarktes. Auch diese werden in Relation zu den vorhandenen Wohnungen gesetzt. </a:t>
            </a:r>
          </a:p>
        </p:txBody>
      </p:sp>
      <p:sp>
        <p:nvSpPr>
          <p:cNvPr id="9" name="Textplatzhalter 8"/>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00" spc="-55">
                <a:solidFill>
                  <a:srgbClr val="7E7E7E"/>
                </a:solidFill>
                <a:latin typeface="Calibri" panose="02020603050405020304" pitchFamily="2"/>
              </a:rPr>
              <a:t>Kreisfreie Stadt </a:t>
            </a:r>
          </a:p>
          <a:p>
            <a:pPr marL="0" marR="0" indent="0" algn="l">
              <a:lnSpc>
                <a:spcPts val="2200"/>
              </a:lnSpc>
              <a:spcBef>
                <a:spcPts val="0"/>
              </a:spcBef>
              <a:spcAft>
                <a:spcPts val="0"/>
              </a:spcAft>
            </a:pPr>
            <a:r>
              <a:rPr lang="de-DE" sz="2200" spc="-50">
                <a:solidFill>
                  <a:srgbClr val="2D4863"/>
                </a:solidFill>
                <a:latin typeface="Calibri" panose="02020603050405020304" pitchFamily="2"/>
              </a:rPr>
              <a:t>Wuppertal </a:t>
            </a:r>
          </a:p>
        </p:txBody>
      </p:sp>
      <p:sp>
        <p:nvSpPr>
          <p:cNvPr id="10" name="Textplatzhalter 9"/>
          <p:cNvSpPr>
            <a:spLocks noGrp="1"/>
          </p:cNvSpPr>
          <p:nvPr>
            <p:ph type="body" idx="10"/>
          </p:nvPr>
        </p:nvSpPr>
        <p:spPr>
          <a:xfrm>
            <a:off x="5565775" y="1532890"/>
            <a:ext cx="774065"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D4863"/>
                </a:solidFill>
                <a:latin typeface="Calibri" panose="02020603050405020304" pitchFamily="2"/>
              </a:rPr>
              <a:t>Niveau 2023 </a:t>
            </a:r>
          </a:p>
        </p:txBody>
      </p:sp>
      <p:sp>
        <p:nvSpPr>
          <p:cNvPr id="11" name="Textplatzhalter 10"/>
          <p:cNvSpPr>
            <a:spLocks noGrp="1"/>
          </p:cNvSpPr>
          <p:nvPr>
            <p:ph type="body" idx="10"/>
          </p:nvPr>
        </p:nvSpPr>
        <p:spPr>
          <a:xfrm>
            <a:off x="5410200" y="5190490"/>
            <a:ext cx="3950335" cy="1003300"/>
          </a:xfrm>
          <a:prstGeom prst="rect">
            <a:avLst/>
          </a:prstGeom>
          <a:noFill/>
          <a:ln w="69850" cmpd="sng">
            <a:solidFill>
              <a:srgbClr val="D9D9D9"/>
            </a:solidFill>
            <a:prstDash val="solid"/>
          </a:ln>
        </p:spPr>
        <p:txBody>
          <a:bodyPr vert="horz" lIns="0" tIns="42545" rIns="0" bIns="0" anchor="t"/>
          <a:lstStyle/>
          <a:p>
            <a:pPr marL="137160" marR="137160" indent="0" algn="just">
              <a:lnSpc>
                <a:spcPts val="1200"/>
              </a:lnSpc>
              <a:spcAft>
                <a:spcPts val="2780"/>
              </a:spcAft>
            </a:pPr>
            <a:r>
              <a:rPr lang="de-DE" sz="1000" spc="0">
                <a:solidFill>
                  <a:srgbClr val="000000"/>
                </a:solidFill>
                <a:latin typeface="Calibri" panose="02020603050405020304" pitchFamily="2"/>
              </a:rPr>
              <a:t>Der Wohnungsbau hat in Wuppertal zwischen 2020 und 2023 abgenommen. Die weitere Entwicklung des Wohnungsangebots kommt daher ins Stocken und kann Zuwanderung erschweren. </a:t>
            </a:r>
          </a:p>
        </p:txBody>
      </p:sp>
      <p:sp>
        <p:nvSpPr>
          <p:cNvPr id="12" name="Textplatzhalter 11"/>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a:solidFill>
                  <a:srgbClr val="2D4863"/>
                </a:solidFill>
                <a:latin typeface="Calibri" panose="02020603050405020304" pitchFamily="2"/>
              </a:rPr>
              <a:t>Rang 1-66 Rang 67-132 Rang 133-198 Rang 199-264 </a:t>
            </a:r>
          </a:p>
        </p:txBody>
      </p:sp>
      <p:sp>
        <p:nvSpPr>
          <p:cNvPr id="13" name="Textplatzhalter 12"/>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D4863"/>
                </a:solidFill>
                <a:latin typeface="Calibri" panose="02020603050405020304" pitchFamily="2"/>
              </a:rPr>
              <a:t>Rang 265-330 </a:t>
            </a:r>
          </a:p>
        </p:txBody>
      </p:sp>
      <p:sp>
        <p:nvSpPr>
          <p:cNvPr id="14" name="Textplatzhalter 13"/>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D4863"/>
                </a:solidFill>
                <a:latin typeface="Calibri" panose="02020603050405020304" pitchFamily="2"/>
              </a:rPr>
              <a:t>Rang 331-396 </a:t>
            </a:r>
          </a:p>
        </p:txBody>
      </p:sp>
      <p:sp>
        <p:nvSpPr>
          <p:cNvPr id="15" name="Textplatzhalter 14"/>
          <p:cNvSpPr>
            <a:spLocks noGrp="1"/>
          </p:cNvSpPr>
          <p:nvPr>
            <p:ph type="body" idx="10"/>
          </p:nvPr>
        </p:nvSpPr>
        <p:spPr>
          <a:xfrm>
            <a:off x="9928225" y="6473825"/>
            <a:ext cx="223520" cy="7620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850" spc="100">
                <a:solidFill>
                  <a:srgbClr val="728699"/>
                </a:solidFill>
                <a:latin typeface="Calibri" panose="02020603050405020304" pitchFamily="2"/>
              </a:rPr>
              <a:t>18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426210" y="1082040"/>
            <a:ext cx="1405255" cy="204470"/>
          </a:xfrm>
          <a:prstGeom prst="rect">
            <a:avLst/>
          </a:prstGeom>
          <a:noFill/>
          <a:ln w="0" cmpd="sng">
            <a:noFill/>
            <a:prstDash val="solid"/>
          </a:ln>
        </p:spPr>
        <p:txBody>
          <a:bodyPr vert="horz" lIns="0" tIns="0" rIns="0" bIns="0" anchor="t"/>
          <a:lstStyle/>
          <a:p>
            <a:pPr marL="0" marR="0" indent="0" algn="l">
              <a:lnSpc>
                <a:spcPts val="1600"/>
              </a:lnSpc>
              <a:spcAft>
                <a:spcPts val="0"/>
              </a:spcAft>
            </a:pPr>
            <a:r>
              <a:rPr lang="de-DE" sz="2200" b="1" spc="-50">
                <a:solidFill>
                  <a:srgbClr val="605296"/>
                </a:solidFill>
                <a:latin typeface="Calibri" panose="02020603050405020304" pitchFamily="2"/>
              </a:rPr>
              <a:t>Wohnfläche </a:t>
            </a:r>
          </a:p>
        </p:txBody>
      </p:sp>
      <p:sp>
        <p:nvSpPr>
          <p:cNvPr id="5" name="Textplatzhalter 4"/>
          <p:cNvSpPr>
            <a:spLocks noGrp="1"/>
          </p:cNvSpPr>
          <p:nvPr>
            <p:ph type="body" idx="10"/>
          </p:nvPr>
        </p:nvSpPr>
        <p:spPr>
          <a:xfrm>
            <a:off x="2145665" y="3163570"/>
            <a:ext cx="2273935" cy="37846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450" spc="-20">
                <a:solidFill>
                  <a:srgbClr val="2E4863"/>
                </a:solidFill>
                <a:latin typeface="Calibri" panose="02020603050405020304" pitchFamily="2"/>
              </a:rPr>
              <a:t>Entwicklung der Wohnfläche je Einwohner (in Quadratmeter) </a:t>
            </a:r>
          </a:p>
        </p:txBody>
      </p:sp>
      <p:sp>
        <p:nvSpPr>
          <p:cNvPr id="6" name="Textplatzhalter 5"/>
          <p:cNvSpPr>
            <a:spLocks noGrp="1"/>
          </p:cNvSpPr>
          <p:nvPr>
            <p:ph type="body" idx="10"/>
          </p:nvPr>
        </p:nvSpPr>
        <p:spPr>
          <a:xfrm>
            <a:off x="2136775" y="1597025"/>
            <a:ext cx="2895600" cy="920750"/>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de-DE" sz="1050" spc="0">
                <a:solidFill>
                  <a:srgbClr val="FFFFFF"/>
                </a:solidFill>
                <a:latin typeface="Calibri" panose="02020603050405020304" pitchFamily="2"/>
              </a:rPr>
              <a:t>Neben neuen Wohnungen ist aber auch ein ausreichender Platz an Wohnraum für viele Menschen ein immer bedeutsamerer Faktor bei der Wahl ihres Wohnsitzes. Daher werden die NRW-Gemeinden auch hinsichtlich ihrer verfügbaren Wohnraumfläche je Einwohner verglichen. </a:t>
            </a:r>
          </a:p>
        </p:txBody>
      </p:sp>
      <p:sp>
        <p:nvSpPr>
          <p:cNvPr id="7" name="Textplatzhalter 6"/>
          <p:cNvSpPr>
            <a:spLocks noGrp="1"/>
          </p:cNvSpPr>
          <p:nvPr>
            <p:ph type="body" idx="10"/>
          </p:nvPr>
        </p:nvSpPr>
        <p:spPr>
          <a:xfrm>
            <a:off x="1476375" y="3627120"/>
            <a:ext cx="25082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14">
                <a:solidFill>
                  <a:srgbClr val="585858"/>
                </a:solidFill>
                <a:latin typeface="Calibri" panose="02020603050405020304" pitchFamily="2"/>
              </a:rPr>
              <a:t>50 </a:t>
            </a:r>
          </a:p>
        </p:txBody>
      </p:sp>
      <p:sp>
        <p:nvSpPr>
          <p:cNvPr id="8" name="Textplatzhalter 7"/>
          <p:cNvSpPr>
            <a:spLocks noGrp="1"/>
          </p:cNvSpPr>
          <p:nvPr>
            <p:ph type="body" idx="10"/>
          </p:nvPr>
        </p:nvSpPr>
        <p:spPr>
          <a:xfrm>
            <a:off x="4280535" y="3810000"/>
            <a:ext cx="162560" cy="128270"/>
          </a:xfrm>
          <a:prstGeom prst="rect">
            <a:avLst/>
          </a:prstGeom>
          <a:noFill/>
          <a:ln w="0" cmpd="sng">
            <a:noFill/>
            <a:prstDash val="solid"/>
          </a:ln>
        </p:spPr>
        <p:txBody>
          <a:bodyPr vert="vert270" lIns="0" tIns="0" rIns="41275" bIns="0" anchor="t"/>
          <a:lstStyle/>
          <a:p>
            <a:pPr marL="0" marR="0" indent="0" algn="l">
              <a:lnSpc>
                <a:spcPts val="700"/>
              </a:lnSpc>
              <a:spcAft>
                <a:spcPts val="190"/>
              </a:spcAft>
            </a:pPr>
            <a:r>
              <a:rPr lang="de-DE" sz="1050" spc="-355">
                <a:solidFill>
                  <a:srgbClr val="000000"/>
                </a:solidFill>
                <a:latin typeface="Calibri" panose="02020603050405020304" pitchFamily="2"/>
              </a:rPr>
              <a:t>48 </a:t>
            </a:r>
          </a:p>
        </p:txBody>
      </p:sp>
      <p:sp>
        <p:nvSpPr>
          <p:cNvPr id="9" name="Textplatzhalter 8"/>
          <p:cNvSpPr>
            <a:spLocks noGrp="1"/>
          </p:cNvSpPr>
          <p:nvPr>
            <p:ph type="body" idx="10"/>
          </p:nvPr>
        </p:nvSpPr>
        <p:spPr>
          <a:xfrm>
            <a:off x="4551680" y="3810000"/>
            <a:ext cx="162560" cy="130810"/>
          </a:xfrm>
          <a:prstGeom prst="rect">
            <a:avLst/>
          </a:prstGeom>
          <a:noFill/>
          <a:ln w="0" cmpd="sng">
            <a:noFill/>
            <a:prstDash val="solid"/>
          </a:ln>
        </p:spPr>
        <p:txBody>
          <a:bodyPr vert="vert270" lIns="0" tIns="0" rIns="38735" bIns="0" anchor="t"/>
          <a:lstStyle/>
          <a:p>
            <a:pPr marL="0" marR="0" indent="0" algn="l">
              <a:lnSpc>
                <a:spcPts val="700"/>
              </a:lnSpc>
              <a:spcAft>
                <a:spcPts val="215"/>
              </a:spcAft>
            </a:pPr>
            <a:r>
              <a:rPr lang="de-DE" sz="1050" spc="-350">
                <a:solidFill>
                  <a:srgbClr val="FFFFFF"/>
                </a:solidFill>
                <a:latin typeface="Calibri" panose="02020603050405020304" pitchFamily="2"/>
              </a:rPr>
              <a:t>48 </a:t>
            </a:r>
          </a:p>
        </p:txBody>
      </p:sp>
      <p:sp>
        <p:nvSpPr>
          <p:cNvPr id="10" name="Textplatzhalter 9"/>
          <p:cNvSpPr>
            <a:spLocks noGrp="1"/>
          </p:cNvSpPr>
          <p:nvPr>
            <p:ph type="body" idx="10"/>
          </p:nvPr>
        </p:nvSpPr>
        <p:spPr>
          <a:xfrm>
            <a:off x="2116455" y="4008120"/>
            <a:ext cx="162560" cy="125095"/>
          </a:xfrm>
          <a:prstGeom prst="rect">
            <a:avLst/>
          </a:prstGeom>
          <a:noFill/>
          <a:ln w="0" cmpd="sng">
            <a:noFill/>
            <a:prstDash val="solid"/>
          </a:ln>
        </p:spPr>
        <p:txBody>
          <a:bodyPr vert="vert270" lIns="0" tIns="0" rIns="41275" bIns="0" anchor="t"/>
          <a:lstStyle/>
          <a:p>
            <a:pPr marL="0" marR="0" indent="0" algn="l">
              <a:lnSpc>
                <a:spcPts val="700"/>
              </a:lnSpc>
              <a:spcAft>
                <a:spcPts val="235"/>
              </a:spcAft>
            </a:pPr>
            <a:r>
              <a:rPr lang="de-DE" sz="1050" spc="-365">
                <a:solidFill>
                  <a:srgbClr val="000000"/>
                </a:solidFill>
                <a:latin typeface="Calibri" panose="02020603050405020304" pitchFamily="2"/>
              </a:rPr>
              <a:t>42 </a:t>
            </a:r>
          </a:p>
        </p:txBody>
      </p:sp>
      <p:sp>
        <p:nvSpPr>
          <p:cNvPr id="11" name="Textplatzhalter 10"/>
          <p:cNvSpPr>
            <a:spLocks noGrp="1"/>
          </p:cNvSpPr>
          <p:nvPr>
            <p:ph type="body" idx="10"/>
          </p:nvPr>
        </p:nvSpPr>
        <p:spPr>
          <a:xfrm>
            <a:off x="3469640" y="4008120"/>
            <a:ext cx="162560" cy="125095"/>
          </a:xfrm>
          <a:prstGeom prst="rect">
            <a:avLst/>
          </a:prstGeom>
          <a:noFill/>
          <a:ln w="0" cmpd="sng">
            <a:noFill/>
            <a:prstDash val="solid"/>
          </a:ln>
        </p:spPr>
        <p:txBody>
          <a:bodyPr vert="vert270" lIns="0" tIns="0" rIns="38735" bIns="0" anchor="t"/>
          <a:lstStyle/>
          <a:p>
            <a:pPr marL="0" marR="0" indent="0" algn="l">
              <a:lnSpc>
                <a:spcPts val="700"/>
              </a:lnSpc>
              <a:spcAft>
                <a:spcPts val="235"/>
              </a:spcAft>
            </a:pPr>
            <a:r>
              <a:rPr lang="de-DE" sz="1050" spc="-365">
                <a:solidFill>
                  <a:srgbClr val="FFFFFF"/>
                </a:solidFill>
                <a:latin typeface="Calibri" panose="02020603050405020304" pitchFamily="2"/>
              </a:rPr>
              <a:t>42 </a:t>
            </a:r>
          </a:p>
        </p:txBody>
      </p:sp>
      <p:sp>
        <p:nvSpPr>
          <p:cNvPr id="12" name="Textplatzhalter 11"/>
          <p:cNvSpPr>
            <a:spLocks noGrp="1"/>
          </p:cNvSpPr>
          <p:nvPr>
            <p:ph type="body" idx="10"/>
          </p:nvPr>
        </p:nvSpPr>
        <p:spPr>
          <a:xfrm>
            <a:off x="2387600" y="4008120"/>
            <a:ext cx="162560" cy="125095"/>
          </a:xfrm>
          <a:prstGeom prst="rect">
            <a:avLst/>
          </a:prstGeom>
          <a:noFill/>
          <a:ln w="0" cmpd="sng">
            <a:noFill/>
            <a:prstDash val="solid"/>
          </a:ln>
        </p:spPr>
        <p:txBody>
          <a:bodyPr vert="vert270" lIns="0" tIns="0" rIns="38735" bIns="0" anchor="t"/>
          <a:lstStyle/>
          <a:p>
            <a:pPr marL="0" marR="0" indent="0" algn="l">
              <a:lnSpc>
                <a:spcPts val="700"/>
              </a:lnSpc>
              <a:spcAft>
                <a:spcPts val="190"/>
              </a:spcAft>
            </a:pPr>
            <a:r>
              <a:rPr lang="de-DE" sz="1050" spc="-365">
                <a:solidFill>
                  <a:srgbClr val="FFFFFF"/>
                </a:solidFill>
                <a:latin typeface="Calibri" panose="02020603050405020304" pitchFamily="2"/>
              </a:rPr>
              <a:t>42 </a:t>
            </a:r>
          </a:p>
        </p:txBody>
      </p:sp>
      <p:sp>
        <p:nvSpPr>
          <p:cNvPr id="13" name="Textplatzhalter 12"/>
          <p:cNvSpPr>
            <a:spLocks noGrp="1"/>
          </p:cNvSpPr>
          <p:nvPr>
            <p:ph type="body" idx="10"/>
          </p:nvPr>
        </p:nvSpPr>
        <p:spPr>
          <a:xfrm>
            <a:off x="3198495" y="4008120"/>
            <a:ext cx="162560" cy="125095"/>
          </a:xfrm>
          <a:prstGeom prst="rect">
            <a:avLst/>
          </a:prstGeom>
          <a:noFill/>
          <a:ln w="0" cmpd="sng">
            <a:noFill/>
            <a:prstDash val="solid"/>
          </a:ln>
        </p:spPr>
        <p:txBody>
          <a:bodyPr vert="vert270" lIns="0" tIns="0" rIns="41275" bIns="0" anchor="t"/>
          <a:lstStyle/>
          <a:p>
            <a:pPr marL="0" marR="0" indent="0" algn="l">
              <a:lnSpc>
                <a:spcPts val="700"/>
              </a:lnSpc>
              <a:spcAft>
                <a:spcPts val="210"/>
              </a:spcAft>
            </a:pPr>
            <a:r>
              <a:rPr lang="de-DE" sz="1050" spc="-365">
                <a:solidFill>
                  <a:srgbClr val="000000"/>
                </a:solidFill>
                <a:latin typeface="Calibri" panose="02020603050405020304" pitchFamily="2"/>
              </a:rPr>
              <a:t>42 </a:t>
            </a:r>
          </a:p>
        </p:txBody>
      </p:sp>
      <p:sp>
        <p:nvSpPr>
          <p:cNvPr id="14" name="Textplatzhalter 13"/>
          <p:cNvSpPr>
            <a:spLocks noGrp="1"/>
          </p:cNvSpPr>
          <p:nvPr>
            <p:ph type="body" idx="10"/>
          </p:nvPr>
        </p:nvSpPr>
        <p:spPr>
          <a:xfrm>
            <a:off x="1473200" y="3950335"/>
            <a:ext cx="25400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30">
                <a:solidFill>
                  <a:srgbClr val="585858"/>
                </a:solidFill>
                <a:latin typeface="Calibri" panose="02020603050405020304" pitchFamily="2"/>
              </a:rPr>
              <a:t>40 </a:t>
            </a:r>
          </a:p>
        </p:txBody>
      </p:sp>
      <p:sp>
        <p:nvSpPr>
          <p:cNvPr id="15" name="Textplatzhalter 14"/>
          <p:cNvSpPr>
            <a:spLocks noGrp="1"/>
          </p:cNvSpPr>
          <p:nvPr>
            <p:ph type="body" idx="10"/>
          </p:nvPr>
        </p:nvSpPr>
        <p:spPr>
          <a:xfrm>
            <a:off x="1476375" y="4273550"/>
            <a:ext cx="25082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14">
                <a:solidFill>
                  <a:srgbClr val="585858"/>
                </a:solidFill>
                <a:latin typeface="Calibri" panose="02020603050405020304" pitchFamily="2"/>
              </a:rPr>
              <a:t>30 </a:t>
            </a:r>
          </a:p>
        </p:txBody>
      </p:sp>
      <p:sp>
        <p:nvSpPr>
          <p:cNvPr id="16" name="Textplatzhalter 15"/>
          <p:cNvSpPr>
            <a:spLocks noGrp="1"/>
          </p:cNvSpPr>
          <p:nvPr>
            <p:ph type="body" idx="10"/>
          </p:nvPr>
        </p:nvSpPr>
        <p:spPr>
          <a:xfrm>
            <a:off x="1476375" y="4596130"/>
            <a:ext cx="25082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10">
                <a:solidFill>
                  <a:srgbClr val="585858"/>
                </a:solidFill>
                <a:latin typeface="Calibri" panose="02020603050405020304" pitchFamily="2"/>
              </a:rPr>
              <a:t>20 </a:t>
            </a:r>
          </a:p>
        </p:txBody>
      </p:sp>
      <p:sp>
        <p:nvSpPr>
          <p:cNvPr id="17" name="Textplatzhalter 16"/>
          <p:cNvSpPr>
            <a:spLocks noGrp="1"/>
          </p:cNvSpPr>
          <p:nvPr>
            <p:ph type="body" idx="10"/>
          </p:nvPr>
        </p:nvSpPr>
        <p:spPr>
          <a:xfrm>
            <a:off x="1479550" y="4919345"/>
            <a:ext cx="247650" cy="9144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1050" spc="95">
                <a:solidFill>
                  <a:srgbClr val="585858"/>
                </a:solidFill>
                <a:latin typeface="Calibri" panose="02020603050405020304" pitchFamily="2"/>
              </a:rPr>
              <a:t>10 </a:t>
            </a:r>
          </a:p>
        </p:txBody>
      </p:sp>
      <p:sp>
        <p:nvSpPr>
          <p:cNvPr id="18" name="Textplatzhalter 17"/>
          <p:cNvSpPr>
            <a:spLocks noGrp="1"/>
          </p:cNvSpPr>
          <p:nvPr>
            <p:ph type="body" idx="10"/>
          </p:nvPr>
        </p:nvSpPr>
        <p:spPr>
          <a:xfrm>
            <a:off x="1555750" y="5242560"/>
            <a:ext cx="15621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0">
                <a:solidFill>
                  <a:srgbClr val="585858"/>
                </a:solidFill>
                <a:latin typeface="Calibri" panose="02020603050405020304" pitchFamily="2"/>
              </a:rPr>
              <a:t>0 </a:t>
            </a:r>
          </a:p>
        </p:txBody>
      </p:sp>
      <p:sp>
        <p:nvSpPr>
          <p:cNvPr id="19" name="Textplatzhalter 18"/>
          <p:cNvSpPr>
            <a:spLocks noGrp="1"/>
          </p:cNvSpPr>
          <p:nvPr>
            <p:ph type="body" idx="10"/>
          </p:nvPr>
        </p:nvSpPr>
        <p:spPr>
          <a:xfrm>
            <a:off x="2045335" y="5407025"/>
            <a:ext cx="1871345" cy="286385"/>
          </a:xfrm>
          <a:prstGeom prst="rect">
            <a:avLst/>
          </a:prstGeom>
          <a:noFill/>
          <a:ln w="0" cmpd="sng">
            <a:noFill/>
            <a:prstDash val="solid"/>
          </a:ln>
        </p:spPr>
        <p:txBody>
          <a:bodyPr vert="horz" lIns="0" tIns="0" rIns="0" bIns="0" anchor="t"/>
          <a:lstStyle/>
          <a:p>
            <a:pPr marL="0" marR="0" indent="0" algn="l">
              <a:lnSpc>
                <a:spcPts val="1100"/>
              </a:lnSpc>
              <a:spcAft>
                <a:spcPts val="0"/>
              </a:spcAft>
              <a:tabLst>
                <a:tab pos="1874520" algn="r"/>
              </a:tabLst>
            </a:pPr>
            <a:r>
              <a:rPr lang="de-DE" sz="1050" spc="0">
                <a:solidFill>
                  <a:srgbClr val="585858"/>
                </a:solidFill>
                <a:latin typeface="Calibri" panose="02020603050405020304" pitchFamily="2"/>
              </a:rPr>
              <a:t>Wuppertal </a:t>
            </a:r>
            <a:r>
              <a:rPr lang="de-DE" sz="1200" i="1" spc="0">
                <a:solidFill>
                  <a:srgbClr val="585858"/>
                </a:solidFill>
                <a:latin typeface="Times New Roman" panose="02020603050405020304" pitchFamily="1"/>
              </a:rPr>
              <a:t>0 </a:t>
            </a:r>
            <a:r>
              <a:rPr lang="de-DE" sz="1050" spc="0">
                <a:solidFill>
                  <a:srgbClr val="585858"/>
                </a:solidFill>
                <a:latin typeface="Calibri" panose="02020603050405020304" pitchFamily="2"/>
              </a:rPr>
              <a:t>Kreisfreie Städte </a:t>
            </a:r>
          </a:p>
          <a:p>
            <a:pPr marL="0" marR="68580" indent="0" algn="r">
              <a:lnSpc>
                <a:spcPts val="1100"/>
              </a:lnSpc>
              <a:spcBef>
                <a:spcPts val="100"/>
              </a:spcBef>
              <a:spcAft>
                <a:spcPts val="0"/>
              </a:spcAft>
            </a:pPr>
            <a:r>
              <a:rPr lang="de-DE" sz="1050" spc="-10">
                <a:solidFill>
                  <a:srgbClr val="585858"/>
                </a:solidFill>
                <a:latin typeface="Calibri" panose="02020603050405020304" pitchFamily="2"/>
              </a:rPr>
              <a:t>NRW (ungew.) </a:t>
            </a:r>
          </a:p>
        </p:txBody>
      </p:sp>
      <p:sp>
        <p:nvSpPr>
          <p:cNvPr id="20" name="Textplatzhalter 19"/>
          <p:cNvSpPr>
            <a:spLocks noGrp="1"/>
          </p:cNvSpPr>
          <p:nvPr>
            <p:ph type="body" idx="10"/>
          </p:nvPr>
        </p:nvSpPr>
        <p:spPr>
          <a:xfrm>
            <a:off x="3023870" y="5840095"/>
            <a:ext cx="73152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65">
                <a:solidFill>
                  <a:srgbClr val="585858"/>
                </a:solidFill>
                <a:latin typeface="Calibri" panose="02020603050405020304" pitchFamily="2"/>
              </a:rPr>
              <a:t>2020 2023 </a:t>
            </a:r>
          </a:p>
        </p:txBody>
      </p:sp>
      <p:sp>
        <p:nvSpPr>
          <p:cNvPr id="21" name="Textplatzhalter 20"/>
          <p:cNvSpPr>
            <a:spLocks noGrp="1"/>
          </p:cNvSpPr>
          <p:nvPr>
            <p:ph type="body" idx="10"/>
          </p:nvPr>
        </p:nvSpPr>
        <p:spPr>
          <a:xfrm>
            <a:off x="4053840" y="5407025"/>
            <a:ext cx="887095"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200" i="1" spc="-50">
                <a:solidFill>
                  <a:srgbClr val="585858"/>
                </a:solidFill>
                <a:latin typeface="Times New Roman" panose="02020603050405020304" pitchFamily="1"/>
              </a:rPr>
              <a:t>0 </a:t>
            </a:r>
            <a:r>
              <a:rPr lang="de-DE" sz="1050" spc="-50">
                <a:solidFill>
                  <a:srgbClr val="585858"/>
                </a:solidFill>
                <a:latin typeface="Calibri" panose="02020603050405020304" pitchFamily="2"/>
              </a:rPr>
              <a:t>NRW (ungew.) </a:t>
            </a:r>
          </a:p>
        </p:txBody>
      </p:sp>
      <p:sp>
        <p:nvSpPr>
          <p:cNvPr id="22" name="Textplatzhalter 21"/>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00" spc="-55">
                <a:solidFill>
                  <a:srgbClr val="7E7E7E"/>
                </a:solidFill>
                <a:latin typeface="Calibri" panose="02020603050405020304" pitchFamily="2"/>
              </a:rPr>
              <a:t>Kreisfreie Stadt </a:t>
            </a:r>
          </a:p>
          <a:p>
            <a:pPr marL="0" marR="0" indent="0" algn="l">
              <a:lnSpc>
                <a:spcPts val="2200"/>
              </a:lnSpc>
              <a:spcBef>
                <a:spcPts val="0"/>
              </a:spcBef>
              <a:spcAft>
                <a:spcPts val="0"/>
              </a:spcAft>
            </a:pPr>
            <a:r>
              <a:rPr lang="de-DE" sz="2200" spc="-50">
                <a:solidFill>
                  <a:srgbClr val="2E4863"/>
                </a:solidFill>
                <a:latin typeface="Calibri" panose="02020603050405020304" pitchFamily="2"/>
              </a:rPr>
              <a:t>Wuppertal </a:t>
            </a:r>
          </a:p>
        </p:txBody>
      </p:sp>
      <p:sp>
        <p:nvSpPr>
          <p:cNvPr id="23" name="Textplatzhalter 22"/>
          <p:cNvSpPr>
            <a:spLocks noGrp="1"/>
          </p:cNvSpPr>
          <p:nvPr>
            <p:ph type="body" idx="10"/>
          </p:nvPr>
        </p:nvSpPr>
        <p:spPr>
          <a:xfrm>
            <a:off x="5565775" y="1532890"/>
            <a:ext cx="774065"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E4863"/>
                </a:solidFill>
                <a:latin typeface="Calibri" panose="02020603050405020304" pitchFamily="2"/>
              </a:rPr>
              <a:t>Niveau 2023 </a:t>
            </a:r>
          </a:p>
        </p:txBody>
      </p:sp>
      <p:sp>
        <p:nvSpPr>
          <p:cNvPr id="24" name="Textplatzhalter 23"/>
          <p:cNvSpPr>
            <a:spLocks noGrp="1"/>
          </p:cNvSpPr>
          <p:nvPr>
            <p:ph type="body" idx="10"/>
          </p:nvPr>
        </p:nvSpPr>
        <p:spPr>
          <a:xfrm>
            <a:off x="5410200" y="5190490"/>
            <a:ext cx="3950335" cy="1003300"/>
          </a:xfrm>
          <a:prstGeom prst="rect">
            <a:avLst/>
          </a:prstGeom>
          <a:noFill/>
          <a:ln w="69850" cmpd="sng">
            <a:solidFill>
              <a:srgbClr val="D9D9D9"/>
            </a:solidFill>
            <a:prstDash val="solid"/>
          </a:ln>
        </p:spPr>
        <p:txBody>
          <a:bodyPr vert="horz" lIns="0" tIns="37465" rIns="0" bIns="0" anchor="t"/>
          <a:lstStyle/>
          <a:p>
            <a:pPr marL="137160" marR="137160" indent="0" algn="just">
              <a:lnSpc>
                <a:spcPts val="1200"/>
              </a:lnSpc>
              <a:spcAft>
                <a:spcPts val="1630"/>
              </a:spcAft>
            </a:pPr>
            <a:r>
              <a:rPr lang="de-DE" sz="1000" spc="-5">
                <a:solidFill>
                  <a:srgbClr val="000000"/>
                </a:solidFill>
                <a:latin typeface="Calibri" panose="02020603050405020304" pitchFamily="2"/>
              </a:rPr>
              <a:t>Wie in den meisten kreisfreien Städten steht je Einwohner weniger Wohnfläche zur Verfügung. Seit 2020 haben sich die Wohnraumflächen weder in Wuppertal noch in den Referenzräumen verändert. </a:t>
            </a:r>
          </a:p>
        </p:txBody>
      </p:sp>
      <p:sp>
        <p:nvSpPr>
          <p:cNvPr id="25" name="Textplatzhalter 24"/>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a:solidFill>
                  <a:srgbClr val="2E4863"/>
                </a:solidFill>
                <a:latin typeface="Calibri" panose="02020603050405020304" pitchFamily="2"/>
              </a:rPr>
              <a:t>Rang 1-66 Rang 67-132 Rang 133-198 Rang 199-264 </a:t>
            </a:r>
          </a:p>
        </p:txBody>
      </p:sp>
      <p:sp>
        <p:nvSpPr>
          <p:cNvPr id="26" name="Textplatzhalter 25"/>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E4863"/>
                </a:solidFill>
                <a:latin typeface="Calibri" panose="02020603050405020304" pitchFamily="2"/>
              </a:rPr>
              <a:t>Rang 265-330 </a:t>
            </a:r>
          </a:p>
        </p:txBody>
      </p:sp>
      <p:sp>
        <p:nvSpPr>
          <p:cNvPr id="27" name="Textplatzhalter 26"/>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E4863"/>
                </a:solidFill>
                <a:latin typeface="Calibri" panose="02020603050405020304" pitchFamily="2"/>
              </a:rPr>
              <a:t>Rang 331-396 </a:t>
            </a:r>
          </a:p>
        </p:txBody>
      </p:sp>
      <p:sp>
        <p:nvSpPr>
          <p:cNvPr id="28" name="Textplatzhalter 27"/>
          <p:cNvSpPr>
            <a:spLocks noGrp="1"/>
          </p:cNvSpPr>
          <p:nvPr>
            <p:ph type="body" idx="10"/>
          </p:nvPr>
        </p:nvSpPr>
        <p:spPr>
          <a:xfrm>
            <a:off x="9928225" y="6473825"/>
            <a:ext cx="220345" cy="7620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850" spc="95">
                <a:solidFill>
                  <a:srgbClr val="72899C"/>
                </a:solidFill>
                <a:latin typeface="Calibri" panose="02020603050405020304" pitchFamily="2"/>
              </a:rPr>
              <a:t>19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0"/>
          </p:nvPr>
        </p:nvSpPr>
        <p:spPr>
          <a:xfrm>
            <a:off x="609600" y="990600"/>
            <a:ext cx="9499600" cy="755650"/>
          </a:xfrm>
          <a:prstGeom prst="rect">
            <a:avLst/>
          </a:prstGeom>
          <a:noFill/>
          <a:ln w="0" cmpd="sng">
            <a:noFill/>
            <a:prstDash val="solid"/>
          </a:ln>
        </p:spPr>
        <p:txBody>
          <a:bodyPr vert="horz" lIns="0" tIns="45720" rIns="0" bIns="0" anchor="t"/>
          <a:lstStyle/>
          <a:p>
            <a:pPr marL="0" marR="0" indent="0" algn="ctr">
              <a:lnSpc>
                <a:spcPts val="3500"/>
              </a:lnSpc>
              <a:spcAft>
                <a:spcPts val="2045"/>
              </a:spcAft>
            </a:pPr>
            <a:r>
              <a:rPr lang="de-DE" sz="3100" spc="20">
                <a:solidFill>
                  <a:srgbClr val="2D4863"/>
                </a:solidFill>
                <a:latin typeface="Calibri" panose="02020603050405020304" pitchFamily="2"/>
              </a:rPr>
              <a:t>DAS KOMMUNALRANKING NRW 2025 </a:t>
            </a:r>
          </a:p>
        </p:txBody>
      </p:sp>
      <p:sp>
        <p:nvSpPr>
          <p:cNvPr id="4" name="Textplatzhalter 3"/>
          <p:cNvSpPr>
            <a:spLocks noGrp="1"/>
          </p:cNvSpPr>
          <p:nvPr>
            <p:ph type="body" idx="10"/>
          </p:nvPr>
        </p:nvSpPr>
        <p:spPr>
          <a:xfrm>
            <a:off x="609600" y="1746250"/>
            <a:ext cx="9499600" cy="4642485"/>
          </a:xfrm>
          <a:prstGeom prst="rect">
            <a:avLst/>
          </a:prstGeom>
          <a:noFill/>
          <a:ln w="0" cmpd="sng">
            <a:noFill/>
            <a:prstDash val="solid"/>
          </a:ln>
        </p:spPr>
        <p:txBody>
          <a:bodyPr vert="horz" lIns="0" tIns="25400" rIns="0" bIns="0" anchor="t"/>
          <a:lstStyle/>
          <a:p>
            <a:pPr marL="91440" marR="91440" indent="0" algn="just">
              <a:lnSpc>
                <a:spcPts val="1500"/>
              </a:lnSpc>
              <a:spcAft>
                <a:spcPts val="0"/>
              </a:spcAft>
            </a:pPr>
            <a:r>
              <a:rPr lang="de-DE" sz="1300" spc="-15">
                <a:solidFill>
                  <a:srgbClr val="2D4863"/>
                </a:solidFill>
                <a:latin typeface="Calibri" panose="02020603050405020304" pitchFamily="2"/>
              </a:rPr>
              <a:t>Nordrhein-Westfalens große strategische Stärke ist seine enorme regionale Vielfalt der Wirtschaftsstrukturen zwischen Rhein und Weser, die sich aus seinen geschlossenen Wertschöpfungsketten speist. Damit hat unser Land in Deutschland ein Alleinstellungsmerkmal. Dies zu erhalten, zu pflegen und auszubauen ist ganz besonders auch eine regionale Aufgabe. Den Kommunalwahlen in Nordrhein-Westfalen kommt daher für den Erfolg des ganzen Landes eine fundamentale Bedeutung zu. Denn die großen wirtschafts- und gesellschaftspolitischen Herausforderungen müssen vor allem in den Städten und Gemeinden angegangen, organisiert und umgesetzt werden. </a:t>
            </a:r>
          </a:p>
          <a:p>
            <a:pPr marL="91440" marR="91440" indent="0" algn="just">
              <a:lnSpc>
                <a:spcPts val="1500"/>
              </a:lnSpc>
              <a:spcBef>
                <a:spcPts val="1525"/>
              </a:spcBef>
              <a:spcAft>
                <a:spcPts val="0"/>
              </a:spcAft>
            </a:pPr>
            <a:r>
              <a:rPr lang="de-DE" sz="1300" spc="0">
                <a:solidFill>
                  <a:srgbClr val="2D4863"/>
                </a:solidFill>
                <a:latin typeface="Calibri" panose="02020603050405020304" pitchFamily="2"/>
              </a:rPr>
              <a:t>Um diesen Prozess auch wissenschaftlich zu begleiten, hat das Institut der deutschen Wirtschaft Köln (IW) im Auftrag von unternehmer nrw bereits 2020 eine Regionalstudie vorgelegt – das „Kommunalranking NRW 2020“. Die Idee des „Kommunalrankings NRW 2025“ ist es nun ein Update der Studie am Ende der Legislaturperiode durchzuführen, um zu analysieren, was sich seit der Kommunalwahl 2020 getan hat. In welcher Kommune sind die Standortbedingungen in Nordrhein-Westfalen im Jahr 2025 am besten und welche Kommune hat sich seit 2020 am besten entwickelt? Dazu werden erneut anhand von 17 standortrelevanten Indikatoren aus den vier Themenbereichen Wirtschaft, Arbeiten, Wohnen und Lebensqualität sowohl alle 396 Kommunen in Nordrhein-Westfalen als auch bundesweit alle 10.775 Kommunen verglichen. Die Indikatoren sind zum einen in einem Niveau-Ranking zusammengefasst, das den aktuellen Stand der Standortqualität einer Kommune widerspiegelt und zum anderen in einem Dynamik-Ranking, das die Entwicklung seit 2020 abbildet. Dies erlaubt einen regionalen Benchmark-Vergleich auf einen Blick. Überdies lassen sich aus den detaillierten Ergebnissen der 17 Indikatoren Stärken und Herausforderungen der einzelnen Kommunen identifizieren und daraus wirtschaftspolitische Handlungsfelder ableiten. </a:t>
            </a:r>
          </a:p>
          <a:p>
            <a:pPr marL="91440" marR="0" indent="0" algn="l">
              <a:lnSpc>
                <a:spcPts val="1300"/>
              </a:lnSpc>
              <a:spcBef>
                <a:spcPts val="1725"/>
              </a:spcBef>
              <a:spcAft>
                <a:spcPts val="0"/>
              </a:spcAft>
            </a:pPr>
            <a:r>
              <a:rPr lang="de-DE" sz="1300" spc="-15">
                <a:solidFill>
                  <a:srgbClr val="2D4863"/>
                </a:solidFill>
                <a:latin typeface="Calibri" panose="02020603050405020304" pitchFamily="2"/>
              </a:rPr>
              <a:t>Das vorliegende Fact-Sheet umfasst: </a:t>
            </a:r>
          </a:p>
          <a:p>
            <a:pPr marL="91440" marR="0" indent="0" algn="l">
              <a:lnSpc>
                <a:spcPts val="1500"/>
              </a:lnSpc>
              <a:spcBef>
                <a:spcPts val="515"/>
              </a:spcBef>
              <a:spcAft>
                <a:spcPts val="0"/>
              </a:spcAft>
            </a:pPr>
            <a:r>
              <a:rPr lang="de-DE" sz="1500" spc="-10">
                <a:solidFill>
                  <a:srgbClr val="2D4863"/>
                </a:solidFill>
                <a:latin typeface="Verdana" panose="02020603050405020304" pitchFamily="2"/>
              </a:rPr>
              <a:t>+ </a:t>
            </a:r>
            <a:r>
              <a:rPr lang="de-DE" sz="1300" spc="-10">
                <a:solidFill>
                  <a:srgbClr val="2D4863"/>
                </a:solidFill>
                <a:latin typeface="Calibri" panose="02020603050405020304" pitchFamily="2"/>
              </a:rPr>
              <a:t>eine Kurzübersicht des Kreises im Vergleich zu seinen Nachbarkreisen </a:t>
            </a:r>
          </a:p>
          <a:p>
            <a:pPr marL="91440" marR="0" indent="0" algn="l">
              <a:lnSpc>
                <a:spcPts val="1500"/>
              </a:lnSpc>
              <a:spcBef>
                <a:spcPts val="0"/>
              </a:spcBef>
              <a:spcAft>
                <a:spcPts val="0"/>
              </a:spcAft>
            </a:pPr>
            <a:r>
              <a:rPr lang="de-DE" sz="1500" spc="-10">
                <a:solidFill>
                  <a:srgbClr val="2D4863"/>
                </a:solidFill>
                <a:latin typeface="Verdana" panose="02020603050405020304" pitchFamily="2"/>
              </a:rPr>
              <a:t>+ </a:t>
            </a:r>
            <a:r>
              <a:rPr lang="de-DE" sz="1300" spc="-10">
                <a:solidFill>
                  <a:srgbClr val="2D4863"/>
                </a:solidFill>
                <a:latin typeface="Calibri" panose="02020603050405020304" pitchFamily="2"/>
              </a:rPr>
              <a:t>das Ergebnis des Niveau- und Dynamikrankings </a:t>
            </a:r>
          </a:p>
          <a:p>
            <a:pPr marL="91440" marR="0" indent="0" algn="l">
              <a:lnSpc>
                <a:spcPts val="1500"/>
              </a:lnSpc>
              <a:spcBef>
                <a:spcPts val="10"/>
              </a:spcBef>
              <a:spcAft>
                <a:spcPts val="0"/>
              </a:spcAft>
            </a:pPr>
            <a:r>
              <a:rPr lang="de-DE" sz="1500" spc="-10">
                <a:solidFill>
                  <a:srgbClr val="2D4863"/>
                </a:solidFill>
                <a:latin typeface="Verdana" panose="02020603050405020304" pitchFamily="2"/>
              </a:rPr>
              <a:t>+ </a:t>
            </a:r>
            <a:r>
              <a:rPr lang="de-DE" sz="1300" spc="-10">
                <a:solidFill>
                  <a:srgbClr val="2D4863"/>
                </a:solidFill>
                <a:latin typeface="Calibri" panose="02020603050405020304" pitchFamily="2"/>
              </a:rPr>
              <a:t>detaillierte Ergebnisse für die 17 Indikatoren </a:t>
            </a:r>
          </a:p>
          <a:p>
            <a:pPr marL="0" marR="45720" indent="0" algn="r">
              <a:lnSpc>
                <a:spcPts val="1400"/>
              </a:lnSpc>
              <a:spcBef>
                <a:spcPts val="580"/>
              </a:spcBef>
              <a:spcAft>
                <a:spcPts val="1750"/>
              </a:spcAft>
            </a:pPr>
            <a:r>
              <a:rPr lang="de-DE" sz="1250" i="1" spc="5">
                <a:solidFill>
                  <a:srgbClr val="2D4863"/>
                </a:solidFill>
                <a:latin typeface="Calibri" panose="02020603050405020304" pitchFamily="2"/>
              </a:rPr>
              <a:t>Stand: Mai 2025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606550" y="3161030"/>
            <a:ext cx="2298065" cy="38100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450" spc="-15">
                <a:solidFill>
                  <a:srgbClr val="2D4863"/>
                </a:solidFill>
                <a:latin typeface="Calibri" panose="02020603050405020304" pitchFamily="2"/>
              </a:rPr>
              <a:t>Breitbandversorgung 50 Mbit/s (in Prozent, 2024) </a:t>
            </a:r>
          </a:p>
        </p:txBody>
      </p:sp>
      <p:sp>
        <p:nvSpPr>
          <p:cNvPr id="5" name="Textplatzhalter 4"/>
          <p:cNvSpPr>
            <a:spLocks noGrp="1"/>
          </p:cNvSpPr>
          <p:nvPr>
            <p:ph type="body" idx="10"/>
          </p:nvPr>
        </p:nvSpPr>
        <p:spPr>
          <a:xfrm>
            <a:off x="1441450" y="1082040"/>
            <a:ext cx="3331845" cy="250190"/>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de-DE" sz="2200" b="1" spc="-25">
                <a:solidFill>
                  <a:srgbClr val="605296"/>
                </a:solidFill>
                <a:latin typeface="Calibri" panose="02020603050405020304" pitchFamily="2"/>
              </a:rPr>
              <a:t>Private Breitbandversorgung </a:t>
            </a:r>
          </a:p>
        </p:txBody>
      </p:sp>
      <p:sp>
        <p:nvSpPr>
          <p:cNvPr id="6" name="Textplatzhalter 5"/>
          <p:cNvSpPr>
            <a:spLocks noGrp="1"/>
          </p:cNvSpPr>
          <p:nvPr>
            <p:ph type="body" idx="10"/>
          </p:nvPr>
        </p:nvSpPr>
        <p:spPr>
          <a:xfrm>
            <a:off x="2133600" y="1593850"/>
            <a:ext cx="2898775" cy="1222375"/>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050" spc="10">
                <a:solidFill>
                  <a:srgbClr val="FFFFFF"/>
                </a:solidFill>
                <a:latin typeface="Calibri" panose="02020603050405020304" pitchFamily="2"/>
              </a:rPr>
              <a:t>Eine gute Breitbandversorgung ist auch für private </a:t>
            </a:r>
          </a:p>
          <a:p>
            <a:pPr marL="0" marR="0" indent="0" algn="l">
              <a:lnSpc>
                <a:spcPts val="1300"/>
              </a:lnSpc>
              <a:spcBef>
                <a:spcPts val="10"/>
              </a:spcBef>
              <a:spcAft>
                <a:spcPts val="0"/>
              </a:spcAft>
              <a:tabLst>
                <a:tab pos="868680" algn="l"/>
                <a:tab pos="1874520" algn="l"/>
                <a:tab pos="2880360" algn="r"/>
              </a:tabLst>
            </a:pPr>
            <a:r>
              <a:rPr lang="de-DE" sz="1050" spc="0">
                <a:solidFill>
                  <a:srgbClr val="FFFFFF"/>
                </a:solidFill>
                <a:latin typeface="Calibri" panose="02020603050405020304" pitchFamily="2"/>
              </a:rPr>
              <a:t>Anwender mittlerweile ein wichtiges </a:t>
            </a:r>
            <a:br/>
            <a:r>
              <a:rPr lang="de-DE" sz="1050" spc="0">
                <a:solidFill>
                  <a:srgbClr val="FFFFFF"/>
                </a:solidFill>
                <a:latin typeface="Calibri" panose="02020603050405020304" pitchFamily="2"/>
              </a:rPr>
              <a:t>Standortkriterium. Das hat sich nicht zuletzt in der Corona-Krise gezeigt, bei der viele Arbeitnehmer von </a:t>
            </a:r>
          </a:p>
          <a:p>
            <a:pPr marL="0" marR="0" indent="0" algn="l">
              <a:lnSpc>
                <a:spcPts val="1100"/>
              </a:lnSpc>
              <a:spcBef>
                <a:spcPts val="195"/>
              </a:spcBef>
              <a:spcAft>
                <a:spcPts val="0"/>
              </a:spcAft>
              <a:tabLst>
                <a:tab pos="2880360" algn="r"/>
              </a:tabLst>
            </a:pPr>
            <a:r>
              <a:rPr lang="de-DE" sz="1050" spc="0">
                <a:solidFill>
                  <a:srgbClr val="FFFFFF"/>
                </a:solidFill>
                <a:latin typeface="Calibri" panose="02020603050405020304" pitchFamily="2"/>
              </a:rPr>
              <a:t>zu Hause gearbeitet haben. Daher wird auch </a:t>
            </a:r>
          </a:p>
          <a:p>
            <a:pPr marL="0" marR="0" indent="0" algn="l">
              <a:lnSpc>
                <a:spcPts val="1100"/>
              </a:lnSpc>
              <a:spcBef>
                <a:spcPts val="175"/>
              </a:spcBef>
              <a:spcAft>
                <a:spcPts val="0"/>
              </a:spcAft>
              <a:tabLst>
                <a:tab pos="2880360" algn="r"/>
              </a:tabLst>
            </a:pPr>
            <a:r>
              <a:rPr lang="de-DE" sz="1050" spc="0">
                <a:solidFill>
                  <a:srgbClr val="FFFFFF"/>
                </a:solidFill>
                <a:latin typeface="Calibri" panose="02020603050405020304" pitchFamily="2"/>
              </a:rPr>
              <a:t>im Bereich Wohnen die Versorgung mit </a:t>
            </a:r>
          </a:p>
          <a:p>
            <a:pPr marL="0" marR="0" indent="0" algn="l">
              <a:lnSpc>
                <a:spcPts val="1200"/>
              </a:lnSpc>
              <a:spcBef>
                <a:spcPts val="0"/>
              </a:spcBef>
              <a:spcAft>
                <a:spcPts val="0"/>
              </a:spcAft>
            </a:pPr>
            <a:r>
              <a:rPr lang="de-DE" sz="1050" spc="0">
                <a:solidFill>
                  <a:srgbClr val="FFFFFF"/>
                </a:solidFill>
                <a:latin typeface="Calibri" panose="02020603050405020304" pitchFamily="2"/>
              </a:rPr>
              <a:t>Breitbandverbindungen mit mindestens 50 Mbit/s betrachtet. </a:t>
            </a:r>
          </a:p>
        </p:txBody>
      </p:sp>
      <p:sp>
        <p:nvSpPr>
          <p:cNvPr id="7" name="Textplatzhalter 6"/>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00" spc="-55">
                <a:solidFill>
                  <a:srgbClr val="7F7F7F"/>
                </a:solidFill>
                <a:latin typeface="Calibri" panose="02020603050405020304" pitchFamily="2"/>
              </a:rPr>
              <a:t>Kreisfreie Stadt </a:t>
            </a:r>
          </a:p>
          <a:p>
            <a:pPr marL="0" marR="0" indent="0" algn="l">
              <a:lnSpc>
                <a:spcPts val="2200"/>
              </a:lnSpc>
              <a:spcBef>
                <a:spcPts val="0"/>
              </a:spcBef>
              <a:spcAft>
                <a:spcPts val="0"/>
              </a:spcAft>
            </a:pPr>
            <a:r>
              <a:rPr lang="de-DE" sz="2200" spc="-50">
                <a:solidFill>
                  <a:srgbClr val="2D4863"/>
                </a:solidFill>
                <a:latin typeface="Calibri" panose="02020603050405020304" pitchFamily="2"/>
              </a:rPr>
              <a:t>Wuppertal </a:t>
            </a:r>
          </a:p>
        </p:txBody>
      </p:sp>
      <p:sp>
        <p:nvSpPr>
          <p:cNvPr id="8" name="Textplatzhalter 7"/>
          <p:cNvSpPr>
            <a:spLocks noGrp="1"/>
          </p:cNvSpPr>
          <p:nvPr>
            <p:ph type="body" idx="10"/>
          </p:nvPr>
        </p:nvSpPr>
        <p:spPr>
          <a:xfrm>
            <a:off x="5565775" y="1532890"/>
            <a:ext cx="780415"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D4863"/>
                </a:solidFill>
                <a:latin typeface="Calibri" panose="02020603050405020304" pitchFamily="2"/>
              </a:rPr>
              <a:t>Niveau 2024 </a:t>
            </a:r>
          </a:p>
        </p:txBody>
      </p:sp>
      <p:sp>
        <p:nvSpPr>
          <p:cNvPr id="9" name="Textplatzhalter 8"/>
          <p:cNvSpPr>
            <a:spLocks noGrp="1"/>
          </p:cNvSpPr>
          <p:nvPr>
            <p:ph type="body" idx="10"/>
          </p:nvPr>
        </p:nvSpPr>
        <p:spPr>
          <a:xfrm>
            <a:off x="5410200" y="5190490"/>
            <a:ext cx="3950335" cy="1003300"/>
          </a:xfrm>
          <a:prstGeom prst="rect">
            <a:avLst/>
          </a:prstGeom>
          <a:noFill/>
          <a:ln w="69850" cmpd="sng">
            <a:solidFill>
              <a:srgbClr val="D9D9D9"/>
            </a:solidFill>
            <a:prstDash val="solid"/>
          </a:ln>
        </p:spPr>
        <p:txBody>
          <a:bodyPr vert="horz" lIns="0" tIns="43815" rIns="0" bIns="0" anchor="t"/>
          <a:lstStyle/>
          <a:p>
            <a:pPr marL="137160" marR="137160" indent="0" algn="just">
              <a:lnSpc>
                <a:spcPts val="1200"/>
              </a:lnSpc>
              <a:spcAft>
                <a:spcPts val="1580"/>
              </a:spcAft>
            </a:pPr>
            <a:r>
              <a:rPr lang="de-DE" sz="1000" spc="0">
                <a:solidFill>
                  <a:srgbClr val="000000"/>
                </a:solidFill>
                <a:latin typeface="Calibri" panose="02020603050405020304" pitchFamily="2"/>
              </a:rPr>
              <a:t>In Wuppertal haben 97 Prozent der Haushalte Zugang zu einer digitalen Grundversorgung. Damit schneidet Wuppertal im Vergleich zu anderen kreisfreien Städten am schwächsten ab. Insgesamt landet Wuppertal im Mittelfeld. </a:t>
            </a:r>
          </a:p>
        </p:txBody>
      </p:sp>
      <p:sp>
        <p:nvSpPr>
          <p:cNvPr id="10" name="Textplatzhalter 9"/>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a:solidFill>
                  <a:srgbClr val="2D4863"/>
                </a:solidFill>
                <a:latin typeface="Calibri" panose="02020603050405020304" pitchFamily="2"/>
              </a:rPr>
              <a:t>Rang 1-66 Rang 67-132 Rang 133-198 Rang 199-264 </a:t>
            </a:r>
          </a:p>
        </p:txBody>
      </p:sp>
      <p:sp>
        <p:nvSpPr>
          <p:cNvPr id="11" name="Textplatzhalter 10"/>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D4863"/>
                </a:solidFill>
                <a:latin typeface="Calibri" panose="02020603050405020304" pitchFamily="2"/>
              </a:rPr>
              <a:t>Rang 265-330 </a:t>
            </a:r>
          </a:p>
        </p:txBody>
      </p:sp>
      <p:sp>
        <p:nvSpPr>
          <p:cNvPr id="12" name="Textplatzhalter 11"/>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D4863"/>
                </a:solidFill>
                <a:latin typeface="Calibri" panose="02020603050405020304" pitchFamily="2"/>
              </a:rPr>
              <a:t>Rang 331-396 </a:t>
            </a:r>
          </a:p>
        </p:txBody>
      </p:sp>
      <p:sp>
        <p:nvSpPr>
          <p:cNvPr id="13" name="Textplatzhalter 12"/>
          <p:cNvSpPr>
            <a:spLocks noGrp="1"/>
          </p:cNvSpPr>
          <p:nvPr>
            <p:ph type="body" idx="10"/>
          </p:nvPr>
        </p:nvSpPr>
        <p:spPr>
          <a:xfrm>
            <a:off x="9925685" y="6473825"/>
            <a:ext cx="226060" cy="7620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850" spc="114">
                <a:solidFill>
                  <a:srgbClr val="728A9D"/>
                </a:solidFill>
                <a:latin typeface="Calibri" panose="02020603050405020304" pitchFamily="2"/>
              </a:rPr>
              <a:t>20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441450" y="1082040"/>
            <a:ext cx="1066800" cy="204470"/>
          </a:xfrm>
          <a:prstGeom prst="rect">
            <a:avLst/>
          </a:prstGeom>
          <a:noFill/>
          <a:ln w="0" cmpd="sng">
            <a:noFill/>
            <a:prstDash val="solid"/>
          </a:ln>
        </p:spPr>
        <p:txBody>
          <a:bodyPr vert="horz" lIns="0" tIns="0" rIns="0" bIns="0" anchor="t"/>
          <a:lstStyle/>
          <a:p>
            <a:pPr marL="0" marR="0" indent="0" algn="l">
              <a:lnSpc>
                <a:spcPts val="1600"/>
              </a:lnSpc>
              <a:spcAft>
                <a:spcPts val="0"/>
              </a:spcAft>
            </a:pPr>
            <a:r>
              <a:rPr lang="de-DE" sz="2200" b="1" spc="-80">
                <a:solidFill>
                  <a:srgbClr val="049E76"/>
                </a:solidFill>
                <a:latin typeface="Calibri" panose="02020603050405020304" pitchFamily="2"/>
              </a:rPr>
              <a:t>Kaufkraft </a:t>
            </a:r>
          </a:p>
        </p:txBody>
      </p:sp>
      <p:sp>
        <p:nvSpPr>
          <p:cNvPr id="5" name="Textplatzhalter 4"/>
          <p:cNvSpPr>
            <a:spLocks noGrp="1"/>
          </p:cNvSpPr>
          <p:nvPr>
            <p:ph type="body" idx="10"/>
          </p:nvPr>
        </p:nvSpPr>
        <p:spPr>
          <a:xfrm>
            <a:off x="4069080" y="5407025"/>
            <a:ext cx="887095"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200" i="1" spc="-50">
                <a:solidFill>
                  <a:srgbClr val="585858"/>
                </a:solidFill>
                <a:latin typeface="Times New Roman" panose="02020603050405020304" pitchFamily="1"/>
              </a:rPr>
              <a:t>0 </a:t>
            </a:r>
            <a:r>
              <a:rPr lang="de-DE" sz="1050" spc="-50">
                <a:solidFill>
                  <a:srgbClr val="585858"/>
                </a:solidFill>
                <a:latin typeface="Calibri" panose="02020603050405020304" pitchFamily="2"/>
              </a:rPr>
              <a:t>NRW (ungew.) </a:t>
            </a:r>
          </a:p>
        </p:txBody>
      </p:sp>
      <p:sp>
        <p:nvSpPr>
          <p:cNvPr id="6" name="Textplatzhalter 5"/>
          <p:cNvSpPr>
            <a:spLocks noGrp="1"/>
          </p:cNvSpPr>
          <p:nvPr>
            <p:ph type="body" idx="10"/>
          </p:nvPr>
        </p:nvSpPr>
        <p:spPr>
          <a:xfrm>
            <a:off x="2124710" y="5407025"/>
            <a:ext cx="1840865" cy="286385"/>
          </a:xfrm>
          <a:prstGeom prst="rect">
            <a:avLst/>
          </a:prstGeom>
          <a:noFill/>
          <a:ln w="0" cmpd="sng">
            <a:noFill/>
            <a:prstDash val="solid"/>
          </a:ln>
        </p:spPr>
        <p:txBody>
          <a:bodyPr vert="horz" lIns="0" tIns="0" rIns="0" bIns="0" anchor="t"/>
          <a:lstStyle/>
          <a:p>
            <a:pPr marL="0" marR="0" indent="0" algn="l">
              <a:lnSpc>
                <a:spcPts val="1100"/>
              </a:lnSpc>
              <a:spcAft>
                <a:spcPts val="0"/>
              </a:spcAft>
              <a:tabLst>
                <a:tab pos="1828800" algn="r"/>
              </a:tabLst>
            </a:pPr>
            <a:r>
              <a:rPr lang="de-DE" sz="1050" spc="0">
                <a:solidFill>
                  <a:srgbClr val="585858"/>
                </a:solidFill>
                <a:latin typeface="Calibri" panose="02020603050405020304" pitchFamily="2"/>
              </a:rPr>
              <a:t>Wuppertal </a:t>
            </a:r>
            <a:r>
              <a:rPr lang="de-DE" sz="1200" i="1" spc="0">
                <a:solidFill>
                  <a:srgbClr val="585858"/>
                </a:solidFill>
                <a:latin typeface="Times New Roman" panose="02020603050405020304" pitchFamily="1"/>
              </a:rPr>
              <a:t>0 </a:t>
            </a:r>
            <a:r>
              <a:rPr lang="de-DE" sz="1050" spc="0">
                <a:solidFill>
                  <a:srgbClr val="585858"/>
                </a:solidFill>
                <a:latin typeface="Calibri" panose="02020603050405020304" pitchFamily="2"/>
              </a:rPr>
              <a:t>Kreisfreie Städte </a:t>
            </a:r>
          </a:p>
          <a:p>
            <a:pPr marL="0" marR="68580" indent="0" algn="r">
              <a:lnSpc>
                <a:spcPts val="1100"/>
              </a:lnSpc>
              <a:spcBef>
                <a:spcPts val="100"/>
              </a:spcBef>
              <a:spcAft>
                <a:spcPts val="0"/>
              </a:spcAft>
            </a:pPr>
            <a:r>
              <a:rPr lang="de-DE" sz="1050" spc="-10">
                <a:solidFill>
                  <a:srgbClr val="585858"/>
                </a:solidFill>
                <a:latin typeface="Calibri" panose="02020603050405020304" pitchFamily="2"/>
              </a:rPr>
              <a:t>NRW (ungew.) </a:t>
            </a:r>
          </a:p>
        </p:txBody>
      </p:sp>
      <p:sp>
        <p:nvSpPr>
          <p:cNvPr id="7" name="Textplatzhalter 6"/>
          <p:cNvSpPr>
            <a:spLocks noGrp="1"/>
          </p:cNvSpPr>
          <p:nvPr>
            <p:ph type="body" idx="10"/>
          </p:nvPr>
        </p:nvSpPr>
        <p:spPr>
          <a:xfrm>
            <a:off x="2145665" y="1609090"/>
            <a:ext cx="2895600" cy="737870"/>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de-DE" sz="1050" spc="0">
                <a:solidFill>
                  <a:srgbClr val="FFFFFF"/>
                </a:solidFill>
                <a:latin typeface="Calibri" panose="02020603050405020304" pitchFamily="2"/>
              </a:rPr>
              <a:t>Die allgemeine Attraktivität sowie die Lebensqualität einer Region zeigt sich nicht zuletzt auch in der dort vorhandenen Kaufkraft je Einwohner – also dem für Konsumzwecke zur Verfügung stehenden Einkommen. </a:t>
            </a:r>
          </a:p>
        </p:txBody>
      </p:sp>
      <p:sp>
        <p:nvSpPr>
          <p:cNvPr id="8" name="Textplatzhalter 7"/>
          <p:cNvSpPr>
            <a:spLocks noGrp="1"/>
          </p:cNvSpPr>
          <p:nvPr>
            <p:ph type="body" idx="10"/>
          </p:nvPr>
        </p:nvSpPr>
        <p:spPr>
          <a:xfrm>
            <a:off x="2145665" y="3163570"/>
            <a:ext cx="2063750" cy="350520"/>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de-DE" sz="1450" spc="0">
                <a:solidFill>
                  <a:srgbClr val="2E4863"/>
                </a:solidFill>
                <a:latin typeface="Calibri" panose="02020603050405020304" pitchFamily="2"/>
              </a:rPr>
              <a:t>Entwicklung der Kaufkraft je Einwohner </a:t>
            </a:r>
          </a:p>
        </p:txBody>
      </p:sp>
      <p:sp>
        <p:nvSpPr>
          <p:cNvPr id="9" name="Textplatzhalter 8"/>
          <p:cNvSpPr>
            <a:spLocks noGrp="1"/>
          </p:cNvSpPr>
          <p:nvPr>
            <p:ph type="body" idx="10"/>
          </p:nvPr>
        </p:nvSpPr>
        <p:spPr>
          <a:xfrm>
            <a:off x="1479550" y="3623945"/>
            <a:ext cx="34480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70">
                <a:solidFill>
                  <a:srgbClr val="585858"/>
                </a:solidFill>
                <a:latin typeface="Calibri" panose="02020603050405020304" pitchFamily="2"/>
              </a:rPr>
              <a:t>18% </a:t>
            </a:r>
          </a:p>
        </p:txBody>
      </p:sp>
      <p:sp>
        <p:nvSpPr>
          <p:cNvPr id="10" name="Textplatzhalter 9"/>
          <p:cNvSpPr>
            <a:spLocks noGrp="1"/>
          </p:cNvSpPr>
          <p:nvPr>
            <p:ph type="body" idx="10"/>
          </p:nvPr>
        </p:nvSpPr>
        <p:spPr>
          <a:xfrm>
            <a:off x="4413250" y="3837305"/>
            <a:ext cx="182245" cy="216535"/>
          </a:xfrm>
          <a:prstGeom prst="rect">
            <a:avLst/>
          </a:prstGeom>
          <a:noFill/>
          <a:ln w="0" cmpd="sng">
            <a:noFill/>
            <a:prstDash val="solid"/>
          </a:ln>
        </p:spPr>
        <p:txBody>
          <a:bodyPr vert="vert270" lIns="0" tIns="0" rIns="58420" bIns="0" anchor="t"/>
          <a:lstStyle/>
          <a:p>
            <a:pPr marL="0" marR="0" indent="0" algn="l">
              <a:lnSpc>
                <a:spcPts val="700"/>
              </a:lnSpc>
              <a:spcAft>
                <a:spcPts val="210"/>
              </a:spcAft>
            </a:pPr>
            <a:r>
              <a:rPr lang="de-DE" sz="1050" spc="-434">
                <a:solidFill>
                  <a:srgbClr val="FFFFFF"/>
                </a:solidFill>
                <a:latin typeface="Calibri" panose="02020603050405020304" pitchFamily="2"/>
              </a:rPr>
              <a:t>17</a:t>
            </a:r>
            <a:r>
              <a:rPr lang="de-DE" sz="1150" spc="-434">
                <a:solidFill>
                  <a:srgbClr val="FFFFFF"/>
                </a:solidFill>
                <a:latin typeface="Verdana" panose="02020603050405020304" pitchFamily="2"/>
              </a:rPr>
              <a:t>°Ä </a:t>
            </a:r>
          </a:p>
        </p:txBody>
      </p:sp>
      <p:sp>
        <p:nvSpPr>
          <p:cNvPr id="11" name="Textplatzhalter 10"/>
          <p:cNvSpPr>
            <a:spLocks noGrp="1"/>
          </p:cNvSpPr>
          <p:nvPr>
            <p:ph type="body" idx="10"/>
          </p:nvPr>
        </p:nvSpPr>
        <p:spPr>
          <a:xfrm>
            <a:off x="3361690" y="3925570"/>
            <a:ext cx="182245" cy="216535"/>
          </a:xfrm>
          <a:prstGeom prst="rect">
            <a:avLst/>
          </a:prstGeom>
          <a:noFill/>
          <a:ln w="0" cmpd="sng">
            <a:noFill/>
            <a:prstDash val="solid"/>
          </a:ln>
        </p:spPr>
        <p:txBody>
          <a:bodyPr vert="vert270" lIns="0" tIns="0" rIns="58420" bIns="0" anchor="t"/>
          <a:lstStyle/>
          <a:p>
            <a:pPr marL="0" marR="0" indent="0" algn="l">
              <a:lnSpc>
                <a:spcPts val="700"/>
              </a:lnSpc>
              <a:spcAft>
                <a:spcPts val="210"/>
              </a:spcAft>
            </a:pPr>
            <a:r>
              <a:rPr lang="de-DE" sz="1050" spc="-434">
                <a:solidFill>
                  <a:srgbClr val="FFFFFF"/>
                </a:solidFill>
                <a:latin typeface="Calibri" panose="02020603050405020304" pitchFamily="2"/>
              </a:rPr>
              <a:t>16</a:t>
            </a:r>
            <a:r>
              <a:rPr lang="de-DE" sz="1150" spc="-434">
                <a:solidFill>
                  <a:srgbClr val="FFFFFF"/>
                </a:solidFill>
                <a:latin typeface="Verdana" panose="02020603050405020304" pitchFamily="2"/>
              </a:rPr>
              <a:t>°Ä </a:t>
            </a:r>
          </a:p>
        </p:txBody>
      </p:sp>
      <p:sp>
        <p:nvSpPr>
          <p:cNvPr id="12" name="Textplatzhalter 11"/>
          <p:cNvSpPr>
            <a:spLocks noGrp="1"/>
          </p:cNvSpPr>
          <p:nvPr>
            <p:ph type="body" idx="10"/>
          </p:nvPr>
        </p:nvSpPr>
        <p:spPr>
          <a:xfrm>
            <a:off x="2310130" y="4014470"/>
            <a:ext cx="182245" cy="215900"/>
          </a:xfrm>
          <a:prstGeom prst="rect">
            <a:avLst/>
          </a:prstGeom>
          <a:noFill/>
          <a:ln w="0" cmpd="sng">
            <a:noFill/>
            <a:prstDash val="solid"/>
          </a:ln>
        </p:spPr>
        <p:txBody>
          <a:bodyPr vert="vert270" lIns="0" tIns="0" rIns="58420" bIns="0" anchor="t"/>
          <a:lstStyle/>
          <a:p>
            <a:pPr marL="0" marR="0" indent="0" algn="l">
              <a:lnSpc>
                <a:spcPts val="700"/>
              </a:lnSpc>
              <a:spcAft>
                <a:spcPts val="210"/>
              </a:spcAft>
            </a:pPr>
            <a:r>
              <a:rPr lang="de-DE" sz="1050" spc="-434">
                <a:solidFill>
                  <a:srgbClr val="FFFFFF"/>
                </a:solidFill>
                <a:latin typeface="Calibri" panose="02020603050405020304" pitchFamily="2"/>
              </a:rPr>
              <a:t>15</a:t>
            </a:r>
            <a:r>
              <a:rPr lang="de-DE" sz="1150" spc="-434">
                <a:solidFill>
                  <a:srgbClr val="FFFFFF"/>
                </a:solidFill>
                <a:latin typeface="Verdana" panose="02020603050405020304" pitchFamily="2"/>
              </a:rPr>
              <a:t>°Ä </a:t>
            </a:r>
          </a:p>
        </p:txBody>
      </p:sp>
      <p:sp>
        <p:nvSpPr>
          <p:cNvPr id="13" name="Textplatzhalter 12"/>
          <p:cNvSpPr>
            <a:spLocks noGrp="1"/>
          </p:cNvSpPr>
          <p:nvPr>
            <p:ph type="body" idx="10"/>
          </p:nvPr>
        </p:nvSpPr>
        <p:spPr>
          <a:xfrm>
            <a:off x="1479550" y="3803650"/>
            <a:ext cx="34480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70">
                <a:solidFill>
                  <a:srgbClr val="585858"/>
                </a:solidFill>
                <a:latin typeface="Calibri" panose="02020603050405020304" pitchFamily="2"/>
              </a:rPr>
              <a:t>16% </a:t>
            </a:r>
          </a:p>
        </p:txBody>
      </p:sp>
      <p:sp>
        <p:nvSpPr>
          <p:cNvPr id="14" name="Textplatzhalter 13"/>
          <p:cNvSpPr>
            <a:spLocks noGrp="1"/>
          </p:cNvSpPr>
          <p:nvPr>
            <p:ph type="body" idx="10"/>
          </p:nvPr>
        </p:nvSpPr>
        <p:spPr>
          <a:xfrm>
            <a:off x="1479550" y="3983990"/>
            <a:ext cx="344805" cy="9398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70">
                <a:solidFill>
                  <a:srgbClr val="585858"/>
                </a:solidFill>
                <a:latin typeface="Calibri" panose="02020603050405020304" pitchFamily="2"/>
              </a:rPr>
              <a:t>14% </a:t>
            </a:r>
          </a:p>
        </p:txBody>
      </p:sp>
      <p:sp>
        <p:nvSpPr>
          <p:cNvPr id="15" name="Textplatzhalter 14"/>
          <p:cNvSpPr>
            <a:spLocks noGrp="1"/>
          </p:cNvSpPr>
          <p:nvPr>
            <p:ph type="body" idx="10"/>
          </p:nvPr>
        </p:nvSpPr>
        <p:spPr>
          <a:xfrm>
            <a:off x="1479550" y="4163695"/>
            <a:ext cx="34480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70">
                <a:solidFill>
                  <a:srgbClr val="585858"/>
                </a:solidFill>
                <a:latin typeface="Calibri" panose="02020603050405020304" pitchFamily="2"/>
              </a:rPr>
              <a:t>12% </a:t>
            </a:r>
          </a:p>
        </p:txBody>
      </p:sp>
      <p:sp>
        <p:nvSpPr>
          <p:cNvPr id="16" name="Textplatzhalter 15"/>
          <p:cNvSpPr>
            <a:spLocks noGrp="1"/>
          </p:cNvSpPr>
          <p:nvPr>
            <p:ph type="body" idx="10"/>
          </p:nvPr>
        </p:nvSpPr>
        <p:spPr>
          <a:xfrm>
            <a:off x="1479550" y="4343400"/>
            <a:ext cx="34480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70">
                <a:solidFill>
                  <a:srgbClr val="585858"/>
                </a:solidFill>
                <a:latin typeface="Calibri" panose="02020603050405020304" pitchFamily="2"/>
              </a:rPr>
              <a:t>10% </a:t>
            </a:r>
          </a:p>
        </p:txBody>
      </p:sp>
      <p:sp>
        <p:nvSpPr>
          <p:cNvPr id="17" name="Textplatzhalter 16"/>
          <p:cNvSpPr>
            <a:spLocks noGrp="1"/>
          </p:cNvSpPr>
          <p:nvPr>
            <p:ph type="body" idx="10"/>
          </p:nvPr>
        </p:nvSpPr>
        <p:spPr>
          <a:xfrm>
            <a:off x="1540510" y="4523105"/>
            <a:ext cx="28130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20">
                <a:solidFill>
                  <a:srgbClr val="585858"/>
                </a:solidFill>
                <a:latin typeface="Calibri" panose="02020603050405020304" pitchFamily="2"/>
              </a:rPr>
              <a:t>8% </a:t>
            </a:r>
          </a:p>
        </p:txBody>
      </p:sp>
      <p:sp>
        <p:nvSpPr>
          <p:cNvPr id="18" name="Textplatzhalter 17"/>
          <p:cNvSpPr>
            <a:spLocks noGrp="1"/>
          </p:cNvSpPr>
          <p:nvPr>
            <p:ph type="body" idx="10"/>
          </p:nvPr>
        </p:nvSpPr>
        <p:spPr>
          <a:xfrm>
            <a:off x="1543685" y="4702810"/>
            <a:ext cx="278130"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10">
                <a:solidFill>
                  <a:srgbClr val="585858"/>
                </a:solidFill>
                <a:latin typeface="Calibri" panose="02020603050405020304" pitchFamily="2"/>
              </a:rPr>
              <a:t>6% </a:t>
            </a:r>
          </a:p>
        </p:txBody>
      </p:sp>
      <p:sp>
        <p:nvSpPr>
          <p:cNvPr id="19" name="Textplatzhalter 18"/>
          <p:cNvSpPr>
            <a:spLocks noGrp="1"/>
          </p:cNvSpPr>
          <p:nvPr>
            <p:ph type="body" idx="10"/>
          </p:nvPr>
        </p:nvSpPr>
        <p:spPr>
          <a:xfrm>
            <a:off x="1540510" y="4883150"/>
            <a:ext cx="281305" cy="9398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30">
                <a:solidFill>
                  <a:srgbClr val="585858"/>
                </a:solidFill>
                <a:latin typeface="Calibri" panose="02020603050405020304" pitchFamily="2"/>
              </a:rPr>
              <a:t>4% </a:t>
            </a:r>
          </a:p>
        </p:txBody>
      </p:sp>
      <p:sp>
        <p:nvSpPr>
          <p:cNvPr id="20" name="Textplatzhalter 19"/>
          <p:cNvSpPr>
            <a:spLocks noGrp="1"/>
          </p:cNvSpPr>
          <p:nvPr>
            <p:ph type="body" idx="10"/>
          </p:nvPr>
        </p:nvSpPr>
        <p:spPr>
          <a:xfrm>
            <a:off x="1543685" y="5062855"/>
            <a:ext cx="278130"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10">
                <a:solidFill>
                  <a:srgbClr val="585858"/>
                </a:solidFill>
                <a:latin typeface="Calibri" panose="02020603050405020304" pitchFamily="2"/>
              </a:rPr>
              <a:t>2% </a:t>
            </a:r>
          </a:p>
        </p:txBody>
      </p:sp>
      <p:sp>
        <p:nvSpPr>
          <p:cNvPr id="21" name="Textplatzhalter 20"/>
          <p:cNvSpPr>
            <a:spLocks noGrp="1"/>
          </p:cNvSpPr>
          <p:nvPr>
            <p:ph type="body" idx="10"/>
          </p:nvPr>
        </p:nvSpPr>
        <p:spPr>
          <a:xfrm>
            <a:off x="1540510" y="5239385"/>
            <a:ext cx="28130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25">
                <a:solidFill>
                  <a:srgbClr val="585858"/>
                </a:solidFill>
                <a:latin typeface="Calibri" panose="02020603050405020304" pitchFamily="2"/>
              </a:rPr>
              <a:t>0% </a:t>
            </a:r>
          </a:p>
        </p:txBody>
      </p:sp>
      <p:sp>
        <p:nvSpPr>
          <p:cNvPr id="22" name="Textplatzhalter 21"/>
          <p:cNvSpPr>
            <a:spLocks noGrp="1"/>
          </p:cNvSpPr>
          <p:nvPr>
            <p:ph type="body" idx="10"/>
          </p:nvPr>
        </p:nvSpPr>
        <p:spPr>
          <a:xfrm>
            <a:off x="2658110" y="5833745"/>
            <a:ext cx="1463040" cy="9779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25">
                <a:solidFill>
                  <a:srgbClr val="585858"/>
                </a:solidFill>
                <a:latin typeface="Calibri" panose="02020603050405020304" pitchFamily="2"/>
              </a:rPr>
              <a:t>Wachstumsrate 2020-2024 </a:t>
            </a:r>
          </a:p>
        </p:txBody>
      </p:sp>
      <p:sp>
        <p:nvSpPr>
          <p:cNvPr id="23" name="Textplatzhalter 22"/>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00" spc="-55">
                <a:solidFill>
                  <a:srgbClr val="7E7E7E"/>
                </a:solidFill>
                <a:latin typeface="Calibri" panose="02020603050405020304" pitchFamily="2"/>
              </a:rPr>
              <a:t>Kreisfreie Stadt </a:t>
            </a:r>
          </a:p>
          <a:p>
            <a:pPr marL="0" marR="0" indent="0" algn="l">
              <a:lnSpc>
                <a:spcPts val="2200"/>
              </a:lnSpc>
              <a:spcBef>
                <a:spcPts val="0"/>
              </a:spcBef>
              <a:spcAft>
                <a:spcPts val="0"/>
              </a:spcAft>
            </a:pPr>
            <a:r>
              <a:rPr lang="de-DE" sz="2200" spc="-50">
                <a:solidFill>
                  <a:srgbClr val="2E4863"/>
                </a:solidFill>
                <a:latin typeface="Calibri" panose="02020603050405020304" pitchFamily="2"/>
              </a:rPr>
              <a:t>Wuppertal </a:t>
            </a:r>
          </a:p>
        </p:txBody>
      </p:sp>
      <p:sp>
        <p:nvSpPr>
          <p:cNvPr id="24" name="Textplatzhalter 23"/>
          <p:cNvSpPr>
            <a:spLocks noGrp="1"/>
          </p:cNvSpPr>
          <p:nvPr>
            <p:ph type="body" idx="10"/>
          </p:nvPr>
        </p:nvSpPr>
        <p:spPr>
          <a:xfrm>
            <a:off x="5565775" y="1532890"/>
            <a:ext cx="780415"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E4863"/>
                </a:solidFill>
                <a:latin typeface="Calibri" panose="02020603050405020304" pitchFamily="2"/>
              </a:rPr>
              <a:t>Niveau 2024 </a:t>
            </a:r>
          </a:p>
        </p:txBody>
      </p:sp>
      <p:sp>
        <p:nvSpPr>
          <p:cNvPr id="25" name="Textplatzhalter 24"/>
          <p:cNvSpPr>
            <a:spLocks noGrp="1"/>
          </p:cNvSpPr>
          <p:nvPr>
            <p:ph type="body" idx="10"/>
          </p:nvPr>
        </p:nvSpPr>
        <p:spPr>
          <a:xfrm>
            <a:off x="5410200" y="5190490"/>
            <a:ext cx="3950335" cy="1003300"/>
          </a:xfrm>
          <a:prstGeom prst="rect">
            <a:avLst/>
          </a:prstGeom>
          <a:noFill/>
          <a:ln w="69850" cmpd="sng">
            <a:solidFill>
              <a:srgbClr val="D9D9D9"/>
            </a:solidFill>
            <a:prstDash val="solid"/>
          </a:ln>
        </p:spPr>
        <p:txBody>
          <a:bodyPr vert="horz" lIns="0" tIns="43180" rIns="0" bIns="0" anchor="t"/>
          <a:lstStyle/>
          <a:p>
            <a:pPr marL="137160" marR="137160" indent="0" algn="just">
              <a:lnSpc>
                <a:spcPts val="1200"/>
              </a:lnSpc>
              <a:spcAft>
                <a:spcPts val="355"/>
              </a:spcAft>
            </a:pPr>
            <a:r>
              <a:rPr lang="de-DE" sz="1000" spc="0">
                <a:solidFill>
                  <a:srgbClr val="000000"/>
                </a:solidFill>
                <a:latin typeface="Calibri" panose="02020603050405020304" pitchFamily="2"/>
              </a:rPr>
              <a:t>Die Kaufkraft in Wuppertal zählt NRW-weit eher zu den schwächeren. Mit Rang 330 landet sie knapp noch in der vorletzten Gruppe. Im Vergleich der kreisfreien Städte gibt es einige Kommunen, die deutlich stärker abschneiden, sowie ebenfalls eine Reihe von Kommunen, die noch hinter Wuppertal platziert sind. </a:t>
            </a:r>
          </a:p>
        </p:txBody>
      </p:sp>
      <p:sp>
        <p:nvSpPr>
          <p:cNvPr id="26" name="Textplatzhalter 25"/>
          <p:cNvSpPr>
            <a:spLocks noGrp="1"/>
          </p:cNvSpPr>
          <p:nvPr>
            <p:ph type="body" idx="10"/>
          </p:nvPr>
        </p:nvSpPr>
        <p:spPr>
          <a:xfrm>
            <a:off x="9925685" y="6473825"/>
            <a:ext cx="222885" cy="7302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de-DE" sz="850" spc="110">
                <a:solidFill>
                  <a:srgbClr val="74899B"/>
                </a:solidFill>
                <a:latin typeface="Calibri" panose="02020603050405020304" pitchFamily="2"/>
              </a:rPr>
              <a:t>21 </a:t>
            </a:r>
          </a:p>
        </p:txBody>
      </p:sp>
      <p:sp>
        <p:nvSpPr>
          <p:cNvPr id="27" name="Textplatzhalter 26"/>
          <p:cNvSpPr>
            <a:spLocks noGrp="1"/>
          </p:cNvSpPr>
          <p:nvPr>
            <p:ph type="body" idx="10"/>
          </p:nvPr>
        </p:nvSpPr>
        <p:spPr>
          <a:xfrm>
            <a:off x="9451975" y="5224145"/>
            <a:ext cx="990600" cy="558165"/>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800" spc="-10">
                <a:solidFill>
                  <a:srgbClr val="000000"/>
                </a:solidFill>
                <a:latin typeface="Calibri" panose="02020603050405020304" pitchFamily="2"/>
              </a:rPr>
              <a:t>* Die Abbildung links zeigt die Dynamik der letzten drei Jahre, in der Karte rechts das Niveau von 2024 </a:t>
            </a:r>
          </a:p>
        </p:txBody>
      </p:sp>
      <p:sp>
        <p:nvSpPr>
          <p:cNvPr id="28" name="Textplatzhalter 27"/>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a:solidFill>
                  <a:srgbClr val="2E4863"/>
                </a:solidFill>
                <a:latin typeface="Calibri" panose="02020603050405020304" pitchFamily="2"/>
              </a:rPr>
              <a:t>Rang 1-66 Rang 67-132 Rang 133-198 Rang 199-264 </a:t>
            </a:r>
          </a:p>
        </p:txBody>
      </p:sp>
      <p:sp>
        <p:nvSpPr>
          <p:cNvPr id="29" name="Textplatzhalter 28"/>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E4863"/>
                </a:solidFill>
                <a:latin typeface="Calibri" panose="02020603050405020304" pitchFamily="2"/>
              </a:rPr>
              <a:t>Rang 265-330 </a:t>
            </a:r>
          </a:p>
        </p:txBody>
      </p:sp>
      <p:sp>
        <p:nvSpPr>
          <p:cNvPr id="30" name="Textplatzhalter 29"/>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E4863"/>
                </a:solidFill>
                <a:latin typeface="Calibri" panose="02020603050405020304" pitchFamily="2"/>
              </a:rPr>
              <a:t>Rang 331-396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platzhalter 1"/>
          <p:cNvSpPr>
            <a:spLocks noGrp="1"/>
          </p:cNvSpPr>
          <p:nvPr>
            <p:ph type="body" idx="10"/>
          </p:nvPr>
        </p:nvSpPr>
        <p:spPr>
          <a:xfrm>
            <a:off x="609600" y="749300"/>
            <a:ext cx="10058400" cy="582930"/>
          </a:xfrm>
          <a:prstGeom prst="rect">
            <a:avLst/>
          </a:prstGeom>
          <a:noFill/>
          <a:ln w="0" cmpd="sng">
            <a:noFill/>
            <a:prstDash val="solid"/>
          </a:ln>
        </p:spPr>
        <p:txBody>
          <a:bodyPr vert="horz" lIns="0" tIns="29845" rIns="0" bIns="0" anchor="t"/>
          <a:lstStyle/>
          <a:p>
            <a:pPr marL="7269480" marR="0" indent="0" algn="l">
              <a:lnSpc>
                <a:spcPts val="1800"/>
              </a:lnSpc>
              <a:spcAft>
                <a:spcPts val="0"/>
              </a:spcAft>
            </a:pPr>
            <a:r>
              <a:rPr lang="de-DE" sz="1600" spc="-15">
                <a:solidFill>
                  <a:srgbClr val="7E7E7E"/>
                </a:solidFill>
                <a:latin typeface="Calibri" panose="02020603050405020304" pitchFamily="2"/>
              </a:rPr>
              <a:t>Kreisfreie Stadt </a:t>
            </a:r>
          </a:p>
          <a:p>
            <a:pPr marL="822960" marR="0" indent="0" algn="l">
              <a:lnSpc>
                <a:spcPts val="2500"/>
              </a:lnSpc>
              <a:spcBef>
                <a:spcPts val="85"/>
              </a:spcBef>
              <a:spcAft>
                <a:spcPts val="0"/>
              </a:spcAft>
              <a:tabLst>
                <a:tab pos="7269480" algn="l"/>
              </a:tabLst>
            </a:pPr>
            <a:r>
              <a:rPr lang="de-DE" sz="2200" b="1" spc="0">
                <a:solidFill>
                  <a:srgbClr val="049E76"/>
                </a:solidFill>
                <a:latin typeface="Calibri" panose="02020603050405020304" pitchFamily="2"/>
              </a:rPr>
              <a:t>Wanderungen </a:t>
            </a:r>
            <a:r>
              <a:rPr lang="de-DE" sz="2200" spc="0">
                <a:solidFill>
                  <a:srgbClr val="2E4863"/>
                </a:solidFill>
                <a:latin typeface="Calibri" panose="02020603050405020304" pitchFamily="2"/>
              </a:rPr>
              <a:t>Wuppertal </a:t>
            </a:r>
          </a:p>
        </p:txBody>
      </p:sp>
      <p:sp>
        <p:nvSpPr>
          <p:cNvPr id="5" name="Textplatzhalter 4"/>
          <p:cNvSpPr>
            <a:spLocks noGrp="1"/>
          </p:cNvSpPr>
          <p:nvPr>
            <p:ph type="body" idx="10"/>
          </p:nvPr>
        </p:nvSpPr>
        <p:spPr>
          <a:xfrm>
            <a:off x="2136775" y="1593850"/>
            <a:ext cx="2892425" cy="765175"/>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de-DE" sz="1050" spc="0">
                <a:solidFill>
                  <a:srgbClr val="FFFFFF"/>
                </a:solidFill>
                <a:latin typeface="Calibri" panose="02020603050405020304" pitchFamily="2"/>
              </a:rPr>
              <a:t>Wanderungen sind ein Proxy für die Attraktivität einer Region. Regionen, in die mehr Menschen zuwandern als abwandern, haben in der Regel eine starke Wirtschaftsstruktur oder eine hohe Lebensqualität. </a:t>
            </a:r>
          </a:p>
        </p:txBody>
      </p:sp>
      <p:sp>
        <p:nvSpPr>
          <p:cNvPr id="6" name="Textplatzhalter 5"/>
          <p:cNvSpPr>
            <a:spLocks noGrp="1"/>
          </p:cNvSpPr>
          <p:nvPr>
            <p:ph type="body" idx="10"/>
          </p:nvPr>
        </p:nvSpPr>
        <p:spPr>
          <a:xfrm>
            <a:off x="2139950" y="3166745"/>
            <a:ext cx="2218690" cy="377825"/>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450" spc="-20">
                <a:solidFill>
                  <a:srgbClr val="2E4863"/>
                </a:solidFill>
                <a:latin typeface="Calibri" panose="02020603050405020304" pitchFamily="2"/>
              </a:rPr>
              <a:t>Entwicklung des Wanderungs-saldos je 1.000 Einwohner </a:t>
            </a:r>
          </a:p>
        </p:txBody>
      </p:sp>
      <p:sp>
        <p:nvSpPr>
          <p:cNvPr id="7" name="Textplatzhalter 6"/>
          <p:cNvSpPr>
            <a:spLocks noGrp="1"/>
          </p:cNvSpPr>
          <p:nvPr>
            <p:ph type="body" idx="10"/>
          </p:nvPr>
        </p:nvSpPr>
        <p:spPr>
          <a:xfrm>
            <a:off x="1488440" y="3627120"/>
            <a:ext cx="15621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0">
                <a:solidFill>
                  <a:srgbClr val="585858"/>
                </a:solidFill>
                <a:latin typeface="Calibri" panose="02020603050405020304" pitchFamily="2"/>
              </a:rPr>
              <a:t>8 </a:t>
            </a:r>
          </a:p>
        </p:txBody>
      </p:sp>
      <p:sp>
        <p:nvSpPr>
          <p:cNvPr id="8" name="Textplatzhalter 7"/>
          <p:cNvSpPr>
            <a:spLocks noGrp="1"/>
          </p:cNvSpPr>
          <p:nvPr>
            <p:ph type="body" idx="10"/>
          </p:nvPr>
        </p:nvSpPr>
        <p:spPr>
          <a:xfrm>
            <a:off x="1497330" y="4233545"/>
            <a:ext cx="138430" cy="9144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1050" spc="0">
                <a:solidFill>
                  <a:srgbClr val="585858"/>
                </a:solidFill>
                <a:latin typeface="Calibri" panose="02020603050405020304" pitchFamily="2"/>
              </a:rPr>
              <a:t>5 </a:t>
            </a:r>
          </a:p>
        </p:txBody>
      </p:sp>
      <p:sp>
        <p:nvSpPr>
          <p:cNvPr id="9" name="Textplatzhalter 8"/>
          <p:cNvSpPr>
            <a:spLocks noGrp="1"/>
          </p:cNvSpPr>
          <p:nvPr>
            <p:ph type="body" idx="10"/>
          </p:nvPr>
        </p:nvSpPr>
        <p:spPr>
          <a:xfrm>
            <a:off x="4271010" y="3745865"/>
            <a:ext cx="162560" cy="161925"/>
          </a:xfrm>
          <a:prstGeom prst="rect">
            <a:avLst/>
          </a:prstGeom>
          <a:noFill/>
          <a:ln w="0" cmpd="sng">
            <a:noFill/>
            <a:prstDash val="solid"/>
          </a:ln>
        </p:spPr>
        <p:txBody>
          <a:bodyPr vert="vert270" lIns="0" tIns="0" rIns="41910" bIns="0" anchor="t"/>
          <a:lstStyle/>
          <a:p>
            <a:pPr marL="0" marR="0" indent="0" algn="l">
              <a:lnSpc>
                <a:spcPts val="800"/>
              </a:lnSpc>
              <a:spcAft>
                <a:spcPts val="45"/>
              </a:spcAft>
            </a:pPr>
            <a:r>
              <a:rPr lang="de-DE" sz="1050" spc="-270">
                <a:solidFill>
                  <a:srgbClr val="000000"/>
                </a:solidFill>
                <a:latin typeface="Calibri" panose="02020603050405020304" pitchFamily="2"/>
              </a:rPr>
              <a:t>8,0 </a:t>
            </a:r>
          </a:p>
        </p:txBody>
      </p:sp>
      <p:sp>
        <p:nvSpPr>
          <p:cNvPr id="10" name="Textplatzhalter 9"/>
          <p:cNvSpPr>
            <a:spLocks noGrp="1"/>
          </p:cNvSpPr>
          <p:nvPr>
            <p:ph type="body" idx="10"/>
          </p:nvPr>
        </p:nvSpPr>
        <p:spPr>
          <a:xfrm>
            <a:off x="1497330" y="3831590"/>
            <a:ext cx="14160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0">
                <a:solidFill>
                  <a:srgbClr val="585858"/>
                </a:solidFill>
                <a:latin typeface="Calibri" panose="02020603050405020304" pitchFamily="2"/>
              </a:rPr>
              <a:t>7 </a:t>
            </a:r>
          </a:p>
        </p:txBody>
      </p:sp>
      <p:sp>
        <p:nvSpPr>
          <p:cNvPr id="11" name="Textplatzhalter 10"/>
          <p:cNvSpPr>
            <a:spLocks noGrp="1"/>
          </p:cNvSpPr>
          <p:nvPr>
            <p:ph type="body" idx="10"/>
          </p:nvPr>
        </p:nvSpPr>
        <p:spPr>
          <a:xfrm>
            <a:off x="1493520" y="4032250"/>
            <a:ext cx="14922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0">
                <a:solidFill>
                  <a:srgbClr val="585858"/>
                </a:solidFill>
                <a:latin typeface="Calibri" panose="02020603050405020304" pitchFamily="2"/>
              </a:rPr>
              <a:t>6 </a:t>
            </a:r>
          </a:p>
        </p:txBody>
      </p:sp>
      <p:sp>
        <p:nvSpPr>
          <p:cNvPr id="12" name="Textplatzhalter 11"/>
          <p:cNvSpPr>
            <a:spLocks noGrp="1"/>
          </p:cNvSpPr>
          <p:nvPr>
            <p:ph type="body" idx="10"/>
          </p:nvPr>
        </p:nvSpPr>
        <p:spPr>
          <a:xfrm>
            <a:off x="3168015" y="4050665"/>
            <a:ext cx="162560" cy="155575"/>
          </a:xfrm>
          <a:prstGeom prst="rect">
            <a:avLst/>
          </a:prstGeom>
          <a:noFill/>
          <a:ln w="0" cmpd="sng">
            <a:noFill/>
            <a:prstDash val="solid"/>
          </a:ln>
        </p:spPr>
        <p:txBody>
          <a:bodyPr vert="vert270" lIns="0" tIns="0" rIns="41275" bIns="0" anchor="t"/>
          <a:lstStyle/>
          <a:p>
            <a:pPr marL="0" marR="0" indent="0" algn="l">
              <a:lnSpc>
                <a:spcPts val="800"/>
              </a:lnSpc>
              <a:spcAft>
                <a:spcPts val="95"/>
              </a:spcAft>
            </a:pPr>
            <a:r>
              <a:rPr lang="de-DE" sz="1050" spc="-285">
                <a:solidFill>
                  <a:srgbClr val="000000"/>
                </a:solidFill>
                <a:latin typeface="Calibri" panose="02020603050405020304" pitchFamily="2"/>
              </a:rPr>
              <a:t>6,5 </a:t>
            </a:r>
          </a:p>
        </p:txBody>
      </p:sp>
      <p:sp>
        <p:nvSpPr>
          <p:cNvPr id="13" name="Textplatzhalter 12"/>
          <p:cNvSpPr>
            <a:spLocks noGrp="1"/>
          </p:cNvSpPr>
          <p:nvPr>
            <p:ph type="body" idx="10"/>
          </p:nvPr>
        </p:nvSpPr>
        <p:spPr>
          <a:xfrm>
            <a:off x="4536440" y="4776470"/>
            <a:ext cx="162560" cy="161290"/>
          </a:xfrm>
          <a:prstGeom prst="rect">
            <a:avLst/>
          </a:prstGeom>
          <a:noFill/>
          <a:ln w="0" cmpd="sng">
            <a:noFill/>
            <a:prstDash val="solid"/>
          </a:ln>
        </p:spPr>
        <p:txBody>
          <a:bodyPr vert="vert270" lIns="0" tIns="0" rIns="38735" bIns="0" anchor="t"/>
          <a:lstStyle/>
          <a:p>
            <a:pPr marL="0" marR="0" indent="0" algn="l">
              <a:lnSpc>
                <a:spcPts val="900"/>
              </a:lnSpc>
              <a:spcAft>
                <a:spcPts val="45"/>
              </a:spcAft>
            </a:pPr>
            <a:r>
              <a:rPr lang="de-DE" sz="1050" spc="-275">
                <a:solidFill>
                  <a:srgbClr val="FFFFFF"/>
                </a:solidFill>
                <a:latin typeface="Calibri" panose="02020603050405020304" pitchFamily="2"/>
              </a:rPr>
              <a:t>2,9 </a:t>
            </a:r>
          </a:p>
        </p:txBody>
      </p:sp>
      <p:sp>
        <p:nvSpPr>
          <p:cNvPr id="14" name="Textplatzhalter 13"/>
          <p:cNvSpPr>
            <a:spLocks noGrp="1"/>
          </p:cNvSpPr>
          <p:nvPr>
            <p:ph type="body" idx="10"/>
          </p:nvPr>
        </p:nvSpPr>
        <p:spPr>
          <a:xfrm>
            <a:off x="3380105" y="5047615"/>
            <a:ext cx="265430" cy="237490"/>
          </a:xfrm>
          <a:prstGeom prst="rect">
            <a:avLst/>
          </a:prstGeom>
          <a:noFill/>
          <a:ln w="0" cmpd="sng">
            <a:noFill/>
            <a:prstDash val="solid"/>
          </a:ln>
        </p:spPr>
        <p:txBody>
          <a:bodyPr vert="vert270" lIns="0" tIns="0" rIns="88265" bIns="0" anchor="t"/>
          <a:lstStyle/>
          <a:p>
            <a:pPr marL="45720" marR="0" indent="0" algn="l">
              <a:lnSpc>
                <a:spcPts val="900"/>
              </a:lnSpc>
              <a:spcAft>
                <a:spcPts val="480"/>
              </a:spcAft>
            </a:pPr>
            <a:r>
              <a:rPr lang="de-DE" sz="1050" spc="-204">
                <a:solidFill>
                  <a:srgbClr val="FFFFFF"/>
                </a:solidFill>
                <a:latin typeface="Calibri" panose="02020603050405020304" pitchFamily="2"/>
              </a:rPr>
              <a:t>1,2 </a:t>
            </a:r>
          </a:p>
        </p:txBody>
      </p:sp>
      <p:sp>
        <p:nvSpPr>
          <p:cNvPr id="15" name="Textplatzhalter 14"/>
          <p:cNvSpPr>
            <a:spLocks noGrp="1"/>
          </p:cNvSpPr>
          <p:nvPr>
            <p:ph type="body" idx="10"/>
          </p:nvPr>
        </p:nvSpPr>
        <p:spPr>
          <a:xfrm>
            <a:off x="1488440" y="4434840"/>
            <a:ext cx="15621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0">
                <a:solidFill>
                  <a:srgbClr val="585858"/>
                </a:solidFill>
                <a:latin typeface="Calibri" panose="02020603050405020304" pitchFamily="2"/>
              </a:rPr>
              <a:t>4 </a:t>
            </a:r>
          </a:p>
        </p:txBody>
      </p:sp>
      <p:sp>
        <p:nvSpPr>
          <p:cNvPr id="16" name="Textplatzhalter 15"/>
          <p:cNvSpPr>
            <a:spLocks noGrp="1"/>
          </p:cNvSpPr>
          <p:nvPr>
            <p:ph type="body" idx="10"/>
          </p:nvPr>
        </p:nvSpPr>
        <p:spPr>
          <a:xfrm>
            <a:off x="1497330" y="4639310"/>
            <a:ext cx="13843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0">
                <a:solidFill>
                  <a:srgbClr val="585858"/>
                </a:solidFill>
                <a:latin typeface="Calibri" panose="02020603050405020304" pitchFamily="2"/>
              </a:rPr>
              <a:t>3 </a:t>
            </a:r>
          </a:p>
        </p:txBody>
      </p:sp>
      <p:sp>
        <p:nvSpPr>
          <p:cNvPr id="17" name="Textplatzhalter 16"/>
          <p:cNvSpPr>
            <a:spLocks noGrp="1"/>
          </p:cNvSpPr>
          <p:nvPr>
            <p:ph type="body" idx="10"/>
          </p:nvPr>
        </p:nvSpPr>
        <p:spPr>
          <a:xfrm>
            <a:off x="1497330" y="4839970"/>
            <a:ext cx="138430" cy="8890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0">
                <a:solidFill>
                  <a:srgbClr val="585858"/>
                </a:solidFill>
                <a:latin typeface="Calibri" panose="02020603050405020304" pitchFamily="2"/>
              </a:rPr>
              <a:t>2 </a:t>
            </a:r>
          </a:p>
        </p:txBody>
      </p:sp>
      <p:sp>
        <p:nvSpPr>
          <p:cNvPr id="18" name="Textplatzhalter 17"/>
          <p:cNvSpPr>
            <a:spLocks noGrp="1"/>
          </p:cNvSpPr>
          <p:nvPr>
            <p:ph type="body" idx="10"/>
          </p:nvPr>
        </p:nvSpPr>
        <p:spPr>
          <a:xfrm>
            <a:off x="1502410" y="5041265"/>
            <a:ext cx="131445" cy="88265"/>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1050" spc="0">
                <a:solidFill>
                  <a:srgbClr val="585858"/>
                </a:solidFill>
                <a:latin typeface="Calibri" panose="02020603050405020304" pitchFamily="2"/>
              </a:rPr>
              <a:t>1 </a:t>
            </a:r>
          </a:p>
        </p:txBody>
      </p:sp>
      <p:sp>
        <p:nvSpPr>
          <p:cNvPr id="19" name="Textplatzhalter 18"/>
          <p:cNvSpPr>
            <a:spLocks noGrp="1"/>
          </p:cNvSpPr>
          <p:nvPr>
            <p:ph type="body" idx="10"/>
          </p:nvPr>
        </p:nvSpPr>
        <p:spPr>
          <a:xfrm>
            <a:off x="1488440" y="5245735"/>
            <a:ext cx="15621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0">
                <a:solidFill>
                  <a:srgbClr val="585858"/>
                </a:solidFill>
                <a:latin typeface="Calibri" panose="02020603050405020304" pitchFamily="2"/>
              </a:rPr>
              <a:t>0 </a:t>
            </a:r>
          </a:p>
        </p:txBody>
      </p:sp>
      <p:sp>
        <p:nvSpPr>
          <p:cNvPr id="20" name="Textplatzhalter 19"/>
          <p:cNvSpPr>
            <a:spLocks noGrp="1"/>
          </p:cNvSpPr>
          <p:nvPr>
            <p:ph type="body" idx="10"/>
          </p:nvPr>
        </p:nvSpPr>
        <p:spPr>
          <a:xfrm>
            <a:off x="2326640" y="4538345"/>
            <a:ext cx="162560" cy="158750"/>
          </a:xfrm>
          <a:prstGeom prst="rect">
            <a:avLst/>
          </a:prstGeom>
          <a:noFill/>
          <a:ln w="0" cmpd="sng">
            <a:noFill/>
            <a:prstDash val="solid"/>
          </a:ln>
        </p:spPr>
        <p:txBody>
          <a:bodyPr vert="vert270" lIns="0" tIns="0" rIns="41910" bIns="0" anchor="t"/>
          <a:lstStyle/>
          <a:p>
            <a:pPr marL="0" marR="0" indent="0" algn="l">
              <a:lnSpc>
                <a:spcPts val="800"/>
              </a:lnSpc>
              <a:spcAft>
                <a:spcPts val="90"/>
              </a:spcAft>
            </a:pPr>
            <a:r>
              <a:rPr lang="de-DE" sz="1050" spc="-270">
                <a:solidFill>
                  <a:srgbClr val="FFFFFF"/>
                </a:solidFill>
                <a:latin typeface="Calibri" panose="02020603050405020304" pitchFamily="2"/>
              </a:rPr>
              <a:t>4,1 </a:t>
            </a:r>
          </a:p>
        </p:txBody>
      </p:sp>
      <p:sp>
        <p:nvSpPr>
          <p:cNvPr id="21" name="Textplatzhalter 20"/>
          <p:cNvSpPr>
            <a:spLocks noGrp="1"/>
          </p:cNvSpPr>
          <p:nvPr>
            <p:ph type="body" idx="10"/>
          </p:nvPr>
        </p:nvSpPr>
        <p:spPr>
          <a:xfrm>
            <a:off x="2064385" y="4675505"/>
            <a:ext cx="162560" cy="158750"/>
          </a:xfrm>
          <a:prstGeom prst="rect">
            <a:avLst/>
          </a:prstGeom>
          <a:noFill/>
          <a:ln w="0" cmpd="sng">
            <a:noFill/>
            <a:prstDash val="solid"/>
          </a:ln>
        </p:spPr>
        <p:txBody>
          <a:bodyPr vert="vert270" lIns="0" tIns="0" rIns="41910" bIns="0" anchor="t"/>
          <a:lstStyle/>
          <a:p>
            <a:pPr marL="0" marR="0" indent="0" algn="l">
              <a:lnSpc>
                <a:spcPts val="800"/>
              </a:lnSpc>
              <a:spcAft>
                <a:spcPts val="70"/>
              </a:spcAft>
            </a:pPr>
            <a:r>
              <a:rPr lang="de-DE" sz="1050" spc="-280">
                <a:solidFill>
                  <a:srgbClr val="000000"/>
                </a:solidFill>
                <a:latin typeface="Calibri" panose="02020603050405020304" pitchFamily="2"/>
              </a:rPr>
              <a:t>3,4 </a:t>
            </a:r>
          </a:p>
        </p:txBody>
      </p:sp>
      <p:sp>
        <p:nvSpPr>
          <p:cNvPr id="22" name="Textplatzhalter 21"/>
          <p:cNvSpPr>
            <a:spLocks noGrp="1"/>
          </p:cNvSpPr>
          <p:nvPr>
            <p:ph type="body" idx="10"/>
          </p:nvPr>
        </p:nvSpPr>
        <p:spPr>
          <a:xfrm>
            <a:off x="1990090" y="5407025"/>
            <a:ext cx="1892935" cy="286385"/>
          </a:xfrm>
          <a:prstGeom prst="rect">
            <a:avLst/>
          </a:prstGeom>
          <a:noFill/>
          <a:ln w="0" cmpd="sng">
            <a:noFill/>
            <a:prstDash val="solid"/>
          </a:ln>
        </p:spPr>
        <p:txBody>
          <a:bodyPr vert="horz" lIns="0" tIns="0" rIns="0" bIns="0" anchor="t"/>
          <a:lstStyle/>
          <a:p>
            <a:pPr marL="0" marR="0" indent="0" algn="l">
              <a:lnSpc>
                <a:spcPts val="1100"/>
              </a:lnSpc>
              <a:spcAft>
                <a:spcPts val="0"/>
              </a:spcAft>
              <a:tabLst>
                <a:tab pos="1874520" algn="r"/>
              </a:tabLst>
            </a:pPr>
            <a:r>
              <a:rPr lang="de-DE" sz="1050" spc="0">
                <a:solidFill>
                  <a:srgbClr val="585858"/>
                </a:solidFill>
                <a:latin typeface="Calibri" panose="02020603050405020304" pitchFamily="2"/>
              </a:rPr>
              <a:t>Wuppertal </a:t>
            </a:r>
            <a:r>
              <a:rPr lang="de-DE" sz="1200" i="1" spc="0">
                <a:solidFill>
                  <a:srgbClr val="585858"/>
                </a:solidFill>
                <a:latin typeface="Times New Roman" panose="02020603050405020304" pitchFamily="1"/>
              </a:rPr>
              <a:t>0 </a:t>
            </a:r>
            <a:r>
              <a:rPr lang="de-DE" sz="1050" spc="0">
                <a:solidFill>
                  <a:srgbClr val="585858"/>
                </a:solidFill>
                <a:latin typeface="Calibri" panose="02020603050405020304" pitchFamily="2"/>
              </a:rPr>
              <a:t>Kreisfreie Städte </a:t>
            </a:r>
          </a:p>
          <a:p>
            <a:pPr marL="0" marR="68580" indent="0" algn="r">
              <a:lnSpc>
                <a:spcPts val="1100"/>
              </a:lnSpc>
              <a:spcBef>
                <a:spcPts val="100"/>
              </a:spcBef>
              <a:spcAft>
                <a:spcPts val="0"/>
              </a:spcAft>
            </a:pPr>
            <a:r>
              <a:rPr lang="de-DE" sz="1050" spc="-10">
                <a:solidFill>
                  <a:srgbClr val="585858"/>
                </a:solidFill>
                <a:latin typeface="Calibri" panose="02020603050405020304" pitchFamily="2"/>
              </a:rPr>
              <a:t>NRW (ungew.) </a:t>
            </a:r>
          </a:p>
        </p:txBody>
      </p:sp>
      <p:sp>
        <p:nvSpPr>
          <p:cNvPr id="23" name="Textplatzhalter 22"/>
          <p:cNvSpPr>
            <a:spLocks noGrp="1"/>
          </p:cNvSpPr>
          <p:nvPr>
            <p:ph type="body" idx="10"/>
          </p:nvPr>
        </p:nvSpPr>
        <p:spPr>
          <a:xfrm>
            <a:off x="3023870" y="5840095"/>
            <a:ext cx="73152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65">
                <a:solidFill>
                  <a:srgbClr val="585858"/>
                </a:solidFill>
                <a:latin typeface="Calibri" panose="02020603050405020304" pitchFamily="2"/>
              </a:rPr>
              <a:t>2020 2023 </a:t>
            </a:r>
          </a:p>
        </p:txBody>
      </p:sp>
      <p:sp>
        <p:nvSpPr>
          <p:cNvPr id="24" name="Textplatzhalter 23"/>
          <p:cNvSpPr>
            <a:spLocks noGrp="1"/>
          </p:cNvSpPr>
          <p:nvPr>
            <p:ph type="body" idx="10"/>
          </p:nvPr>
        </p:nvSpPr>
        <p:spPr>
          <a:xfrm>
            <a:off x="4044950" y="5407025"/>
            <a:ext cx="886460"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200" i="1" spc="-50">
                <a:solidFill>
                  <a:srgbClr val="585858"/>
                </a:solidFill>
                <a:latin typeface="Times New Roman" panose="02020603050405020304" pitchFamily="1"/>
              </a:rPr>
              <a:t>0 </a:t>
            </a:r>
            <a:r>
              <a:rPr lang="de-DE" sz="1050" spc="-50">
                <a:solidFill>
                  <a:srgbClr val="585858"/>
                </a:solidFill>
                <a:latin typeface="Calibri" panose="02020603050405020304" pitchFamily="2"/>
              </a:rPr>
              <a:t>NRW (ungew.) </a:t>
            </a:r>
          </a:p>
        </p:txBody>
      </p:sp>
      <p:sp>
        <p:nvSpPr>
          <p:cNvPr id="25" name="Textplatzhalter 24"/>
          <p:cNvSpPr>
            <a:spLocks noGrp="1"/>
          </p:cNvSpPr>
          <p:nvPr>
            <p:ph type="body" idx="10"/>
          </p:nvPr>
        </p:nvSpPr>
        <p:spPr>
          <a:xfrm>
            <a:off x="5565775" y="1532890"/>
            <a:ext cx="774065"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E4863"/>
                </a:solidFill>
                <a:latin typeface="Calibri" panose="02020603050405020304" pitchFamily="2"/>
              </a:rPr>
              <a:t>Niveau 2023 </a:t>
            </a:r>
          </a:p>
        </p:txBody>
      </p:sp>
      <p:sp>
        <p:nvSpPr>
          <p:cNvPr id="26" name="Textplatzhalter 25"/>
          <p:cNvSpPr>
            <a:spLocks noGrp="1"/>
          </p:cNvSpPr>
          <p:nvPr>
            <p:ph type="body" idx="10"/>
          </p:nvPr>
        </p:nvSpPr>
        <p:spPr>
          <a:xfrm>
            <a:off x="5410200" y="5190490"/>
            <a:ext cx="3950335" cy="1003300"/>
          </a:xfrm>
          <a:prstGeom prst="rect">
            <a:avLst/>
          </a:prstGeom>
          <a:noFill/>
          <a:ln w="69850" cmpd="sng">
            <a:solidFill>
              <a:srgbClr val="D9D9D9"/>
            </a:solidFill>
            <a:prstDash val="solid"/>
          </a:ln>
        </p:spPr>
        <p:txBody>
          <a:bodyPr vert="horz" lIns="0" tIns="46990" rIns="0" bIns="0" anchor="t"/>
          <a:lstStyle/>
          <a:p>
            <a:pPr marL="137160" marR="137160" indent="0" algn="just">
              <a:lnSpc>
                <a:spcPts val="1200"/>
              </a:lnSpc>
              <a:spcAft>
                <a:spcPts val="1555"/>
              </a:spcAft>
            </a:pPr>
            <a:r>
              <a:rPr lang="de-DE" sz="1000" spc="-10">
                <a:solidFill>
                  <a:srgbClr val="000000"/>
                </a:solidFill>
                <a:latin typeface="Calibri" panose="02020603050405020304" pitchFamily="2"/>
              </a:rPr>
              <a:t>Der Wanderungssaldo in Wuppertal ist positiv, d. h. die Zuwanderungen überwiegen die Zahl der Abwanderungen. Eine entsprechend bedarfsorientierte Entwicklung des Wohnungsmarktes ist notwendig, um diesen positiven Trend fortzuführen. </a:t>
            </a:r>
          </a:p>
        </p:txBody>
      </p:sp>
      <p:sp>
        <p:nvSpPr>
          <p:cNvPr id="27" name="Textplatzhalter 26"/>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a:solidFill>
                  <a:srgbClr val="2E4863"/>
                </a:solidFill>
                <a:latin typeface="Calibri" panose="02020603050405020304" pitchFamily="2"/>
              </a:rPr>
              <a:t>Rang 1-66 Rang 67-132 Rang 133-198 Rang 199-264 </a:t>
            </a:r>
          </a:p>
        </p:txBody>
      </p:sp>
      <p:sp>
        <p:nvSpPr>
          <p:cNvPr id="28" name="Textplatzhalter 27"/>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E4863"/>
                </a:solidFill>
                <a:latin typeface="Calibri" panose="02020603050405020304" pitchFamily="2"/>
              </a:rPr>
              <a:t>Rang 265-330 </a:t>
            </a:r>
          </a:p>
        </p:txBody>
      </p:sp>
      <p:sp>
        <p:nvSpPr>
          <p:cNvPr id="29" name="Textplatzhalter 28"/>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E4863"/>
                </a:solidFill>
                <a:latin typeface="Calibri" panose="02020603050405020304" pitchFamily="2"/>
              </a:rPr>
              <a:t>Rang 331-396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426210" y="1082040"/>
            <a:ext cx="1694815" cy="250190"/>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de-DE" sz="2200" b="1" spc="-35">
                <a:solidFill>
                  <a:srgbClr val="049E76"/>
                </a:solidFill>
                <a:latin typeface="Calibri" panose="02020603050405020304" pitchFamily="2"/>
              </a:rPr>
              <a:t>Altersquotient </a:t>
            </a:r>
          </a:p>
        </p:txBody>
      </p:sp>
      <p:sp>
        <p:nvSpPr>
          <p:cNvPr id="5" name="Textplatzhalter 4"/>
          <p:cNvSpPr>
            <a:spLocks noGrp="1"/>
          </p:cNvSpPr>
          <p:nvPr>
            <p:ph type="body" idx="10"/>
          </p:nvPr>
        </p:nvSpPr>
        <p:spPr>
          <a:xfrm>
            <a:off x="2133600" y="1593850"/>
            <a:ext cx="2898775" cy="1085215"/>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de-DE" sz="1050" spc="0">
                <a:solidFill>
                  <a:srgbClr val="FFFFFF"/>
                </a:solidFill>
                <a:latin typeface="Calibri" panose="02020603050405020304" pitchFamily="2"/>
              </a:rPr>
              <a:t>Viele Regionen wollen gerade für jüngere Leute attraktiv sein. Dabei ziehen junge Leute vornehmlich in Regionen, in denen bereits viele Jüngere ansässig sind. Der Altersquotient – gemessen als Verhältnis der 20- bis 59-Jährigen zu den Einwohnern im Alter von 60 und älter – zeigt die Altersstruktur einer Region komprimiert an. </a:t>
            </a:r>
          </a:p>
        </p:txBody>
      </p:sp>
      <p:sp>
        <p:nvSpPr>
          <p:cNvPr id="8" name="Textplatzhalter 7"/>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00" spc="-55">
                <a:solidFill>
                  <a:srgbClr val="7E7E7E"/>
                </a:solidFill>
                <a:latin typeface="Calibri" panose="02020603050405020304" pitchFamily="2"/>
              </a:rPr>
              <a:t>Kreisfreie Stadt </a:t>
            </a:r>
          </a:p>
          <a:p>
            <a:pPr marL="0" marR="0" indent="0" algn="l">
              <a:lnSpc>
                <a:spcPts val="2200"/>
              </a:lnSpc>
              <a:spcBef>
                <a:spcPts val="0"/>
              </a:spcBef>
              <a:spcAft>
                <a:spcPts val="0"/>
              </a:spcAft>
            </a:pPr>
            <a:r>
              <a:rPr lang="de-DE" sz="2200" spc="-50">
                <a:solidFill>
                  <a:srgbClr val="2D4863"/>
                </a:solidFill>
                <a:latin typeface="Calibri" panose="02020603050405020304" pitchFamily="2"/>
              </a:rPr>
              <a:t>Wuppertal </a:t>
            </a:r>
          </a:p>
        </p:txBody>
      </p:sp>
      <p:sp>
        <p:nvSpPr>
          <p:cNvPr id="9" name="Textplatzhalter 8"/>
          <p:cNvSpPr>
            <a:spLocks noGrp="1"/>
          </p:cNvSpPr>
          <p:nvPr>
            <p:ph type="body" idx="10"/>
          </p:nvPr>
        </p:nvSpPr>
        <p:spPr>
          <a:xfrm>
            <a:off x="5565775" y="1532890"/>
            <a:ext cx="774065"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D4863"/>
                </a:solidFill>
                <a:latin typeface="Calibri" panose="02020603050405020304" pitchFamily="2"/>
              </a:rPr>
              <a:t>Niveau 2023 </a:t>
            </a:r>
          </a:p>
        </p:txBody>
      </p:sp>
      <p:sp>
        <p:nvSpPr>
          <p:cNvPr id="10" name="Textplatzhalter 9"/>
          <p:cNvSpPr>
            <a:spLocks noGrp="1"/>
          </p:cNvSpPr>
          <p:nvPr>
            <p:ph type="body" idx="10"/>
          </p:nvPr>
        </p:nvSpPr>
        <p:spPr>
          <a:xfrm>
            <a:off x="5410200" y="5190490"/>
            <a:ext cx="3950335" cy="1003300"/>
          </a:xfrm>
          <a:prstGeom prst="rect">
            <a:avLst/>
          </a:prstGeom>
          <a:noFill/>
          <a:ln w="69850" cmpd="sng">
            <a:solidFill>
              <a:srgbClr val="D9D9D9"/>
            </a:solidFill>
            <a:prstDash val="solid"/>
          </a:ln>
        </p:spPr>
        <p:txBody>
          <a:bodyPr vert="horz" lIns="0" tIns="46990" rIns="0" bIns="0" anchor="t"/>
          <a:lstStyle/>
          <a:p>
            <a:pPr marL="137160" marR="137160" indent="0" algn="just">
              <a:lnSpc>
                <a:spcPts val="1200"/>
              </a:lnSpc>
              <a:spcAft>
                <a:spcPts val="1555"/>
              </a:spcAft>
            </a:pPr>
            <a:r>
              <a:rPr lang="de-DE" sz="1000" spc="0">
                <a:solidFill>
                  <a:srgbClr val="000000"/>
                </a:solidFill>
                <a:latin typeface="Calibri" panose="02020603050405020304" pitchFamily="2"/>
              </a:rPr>
              <a:t>Wuppertal zählt zu den jüngeren Kommunen in NRW. Dies ist typisch für viele kreisfreie Städte, die Hochschulstandorte sind. Diese günstigen demographischen Strukturen sorgen dafür, dass sich Wuppertal in der Spitzengruppe platziert. </a:t>
            </a:r>
          </a:p>
        </p:txBody>
      </p:sp>
      <p:sp>
        <p:nvSpPr>
          <p:cNvPr id="11" name="Textplatzhalter 10"/>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a:solidFill>
                  <a:srgbClr val="2D4863"/>
                </a:solidFill>
                <a:latin typeface="Calibri" panose="02020603050405020304" pitchFamily="2"/>
              </a:rPr>
              <a:t>Rang 1-66 Rang 67-132 Rang 133-198 Rang 199-264 </a:t>
            </a:r>
          </a:p>
        </p:txBody>
      </p:sp>
      <p:sp>
        <p:nvSpPr>
          <p:cNvPr id="12" name="Textplatzhalter 11"/>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D4863"/>
                </a:solidFill>
                <a:latin typeface="Calibri" panose="02020603050405020304" pitchFamily="2"/>
              </a:rPr>
              <a:t>Rang 265-330 </a:t>
            </a:r>
          </a:p>
        </p:txBody>
      </p:sp>
      <p:sp>
        <p:nvSpPr>
          <p:cNvPr id="13" name="Textplatzhalter 12"/>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D4863"/>
                </a:solidFill>
                <a:latin typeface="Calibri" panose="02020603050405020304" pitchFamily="2"/>
              </a:rPr>
              <a:t>Rang 331-396 </a:t>
            </a:r>
          </a:p>
        </p:txBody>
      </p:sp>
      <p:sp>
        <p:nvSpPr>
          <p:cNvPr id="14" name="Textplatzhalter 13"/>
          <p:cNvSpPr>
            <a:spLocks noGrp="1"/>
          </p:cNvSpPr>
          <p:nvPr>
            <p:ph type="body" idx="10"/>
          </p:nvPr>
        </p:nvSpPr>
        <p:spPr>
          <a:xfrm>
            <a:off x="9925685" y="6388735"/>
            <a:ext cx="222885" cy="7620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850" spc="105">
                <a:solidFill>
                  <a:srgbClr val="76899C"/>
                </a:solidFill>
                <a:latin typeface="Calibri" panose="02020603050405020304" pitchFamily="2"/>
              </a:rPr>
              <a:t>23 </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platzhalter 1"/>
          <p:cNvSpPr>
            <a:spLocks noGrp="1"/>
          </p:cNvSpPr>
          <p:nvPr>
            <p:ph type="body" idx="10"/>
          </p:nvPr>
        </p:nvSpPr>
        <p:spPr>
          <a:xfrm>
            <a:off x="588645" y="749300"/>
            <a:ext cx="10058400" cy="605790"/>
          </a:xfrm>
          <a:prstGeom prst="rect">
            <a:avLst/>
          </a:prstGeom>
          <a:noFill/>
          <a:ln w="0" cmpd="sng">
            <a:noFill/>
            <a:prstDash val="solid"/>
          </a:ln>
        </p:spPr>
        <p:txBody>
          <a:bodyPr vert="horz" lIns="0" tIns="29845" rIns="0" bIns="0" anchor="t"/>
          <a:lstStyle/>
          <a:p>
            <a:pPr marL="7269480" marR="0" indent="0" algn="l">
              <a:lnSpc>
                <a:spcPts val="1800"/>
              </a:lnSpc>
              <a:spcAft>
                <a:spcPts val="0"/>
              </a:spcAft>
            </a:pPr>
            <a:r>
              <a:rPr lang="de-DE" sz="1600" spc="-15">
                <a:solidFill>
                  <a:srgbClr val="7F7F7F"/>
                </a:solidFill>
                <a:latin typeface="Calibri" panose="02020603050405020304" pitchFamily="2"/>
              </a:rPr>
              <a:t>Kreisfreie Stadt </a:t>
            </a:r>
          </a:p>
          <a:p>
            <a:pPr marL="822960" marR="0" indent="0" algn="l">
              <a:lnSpc>
                <a:spcPts val="2500"/>
              </a:lnSpc>
              <a:spcBef>
                <a:spcPts val="190"/>
              </a:spcBef>
              <a:spcAft>
                <a:spcPts val="120"/>
              </a:spcAft>
              <a:tabLst>
                <a:tab pos="7269480" algn="l"/>
              </a:tabLst>
            </a:pPr>
            <a:r>
              <a:rPr lang="de-DE" sz="2200" b="1" spc="-5">
                <a:solidFill>
                  <a:srgbClr val="049E76"/>
                </a:solidFill>
                <a:latin typeface="Calibri" panose="02020603050405020304" pitchFamily="2"/>
              </a:rPr>
              <a:t>PKW-Fahrzeit zur nächsten Autobahn </a:t>
            </a:r>
            <a:r>
              <a:rPr lang="de-DE" sz="2200" spc="-5">
                <a:solidFill>
                  <a:srgbClr val="2D4863"/>
                </a:solidFill>
                <a:latin typeface="Calibri" panose="02020603050405020304" pitchFamily="2"/>
              </a:rPr>
              <a:t>Wuppertal </a:t>
            </a:r>
          </a:p>
        </p:txBody>
      </p:sp>
      <p:sp>
        <p:nvSpPr>
          <p:cNvPr id="5" name="Textplatzhalter 4"/>
          <p:cNvSpPr>
            <a:spLocks noGrp="1"/>
          </p:cNvSpPr>
          <p:nvPr>
            <p:ph type="body" idx="10"/>
          </p:nvPr>
        </p:nvSpPr>
        <p:spPr>
          <a:xfrm>
            <a:off x="1606550" y="3166745"/>
            <a:ext cx="2727960" cy="375285"/>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450" spc="-15">
                <a:solidFill>
                  <a:srgbClr val="2D4863"/>
                </a:solidFill>
                <a:latin typeface="Calibri" panose="02020603050405020304" pitchFamily="2"/>
              </a:rPr>
              <a:t>PKW-Fahrzeit zur nächsten Autobahn (in Minuten, 2021) </a:t>
            </a:r>
          </a:p>
        </p:txBody>
      </p:sp>
      <p:sp>
        <p:nvSpPr>
          <p:cNvPr id="6" name="Textplatzhalter 5"/>
          <p:cNvSpPr>
            <a:spLocks noGrp="1"/>
          </p:cNvSpPr>
          <p:nvPr>
            <p:ph type="body" idx="10"/>
          </p:nvPr>
        </p:nvSpPr>
        <p:spPr>
          <a:xfrm>
            <a:off x="2133600" y="1600200"/>
            <a:ext cx="2892425" cy="579120"/>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de-DE" sz="1050" spc="0">
                <a:solidFill>
                  <a:srgbClr val="FFFFFF"/>
                </a:solidFill>
                <a:latin typeface="Calibri" panose="02020603050405020304" pitchFamily="2"/>
              </a:rPr>
              <a:t>Gute Erreichbarkeiten sind ein wichtiges Kriterium für die Lebensqualität in einer Region. Insbesondere gute Anbindungen an Verkehrsknotenpunkte werden ein immer bedeutsamerer Standortfaktor. </a:t>
            </a:r>
          </a:p>
        </p:txBody>
      </p:sp>
      <p:sp>
        <p:nvSpPr>
          <p:cNvPr id="7" name="Textplatzhalter 6"/>
          <p:cNvSpPr>
            <a:spLocks noGrp="1"/>
          </p:cNvSpPr>
          <p:nvPr>
            <p:ph type="body" idx="10"/>
          </p:nvPr>
        </p:nvSpPr>
        <p:spPr>
          <a:xfrm>
            <a:off x="5565775" y="1532890"/>
            <a:ext cx="777240"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D4863"/>
                </a:solidFill>
                <a:latin typeface="Calibri" panose="02020603050405020304" pitchFamily="2"/>
              </a:rPr>
              <a:t>Niveau 2021 </a:t>
            </a:r>
          </a:p>
        </p:txBody>
      </p:sp>
      <p:sp>
        <p:nvSpPr>
          <p:cNvPr id="8" name="Textplatzhalter 7"/>
          <p:cNvSpPr>
            <a:spLocks noGrp="1"/>
          </p:cNvSpPr>
          <p:nvPr>
            <p:ph type="body" idx="10"/>
          </p:nvPr>
        </p:nvSpPr>
        <p:spPr>
          <a:xfrm>
            <a:off x="5410200" y="5190490"/>
            <a:ext cx="3950335" cy="1003300"/>
          </a:xfrm>
          <a:prstGeom prst="rect">
            <a:avLst/>
          </a:prstGeom>
          <a:noFill/>
          <a:ln w="69850" cmpd="sng">
            <a:solidFill>
              <a:srgbClr val="D9D9D9"/>
            </a:solidFill>
            <a:prstDash val="solid"/>
          </a:ln>
        </p:spPr>
        <p:txBody>
          <a:bodyPr vert="horz" lIns="0" tIns="45085" rIns="0" bIns="0" anchor="t"/>
          <a:lstStyle/>
          <a:p>
            <a:pPr marL="137160" marR="137160" indent="0" algn="just">
              <a:lnSpc>
                <a:spcPts val="1200"/>
              </a:lnSpc>
              <a:spcAft>
                <a:spcPts val="1570"/>
              </a:spcAft>
            </a:pPr>
            <a:r>
              <a:rPr lang="de-DE" sz="1000" spc="0">
                <a:solidFill>
                  <a:srgbClr val="000000"/>
                </a:solidFill>
                <a:latin typeface="Calibri" panose="02020603050405020304" pitchFamily="2"/>
              </a:rPr>
              <a:t>Verschiedene Autobahnen laufen durch das Wuppertaler Stadtgebiet. Auch die Binnenanbindung, d. h. des Stadtgebiets an Autobahnanschlussstellen, ist effizient ausgebaut. Infolge sind diese rechnerisch innerhalb von vier Minuten zu erreichen. </a:t>
            </a:r>
          </a:p>
        </p:txBody>
      </p:sp>
      <p:sp>
        <p:nvSpPr>
          <p:cNvPr id="9" name="Textplatzhalter 8"/>
          <p:cNvSpPr>
            <a:spLocks noGrp="1"/>
          </p:cNvSpPr>
          <p:nvPr>
            <p:ph type="body" idx="10"/>
          </p:nvPr>
        </p:nvSpPr>
        <p:spPr>
          <a:xfrm>
            <a:off x="9451975" y="5224145"/>
            <a:ext cx="993775" cy="932815"/>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800" spc="-10">
                <a:solidFill>
                  <a:srgbClr val="000000"/>
                </a:solidFill>
                <a:latin typeface="Calibri" panose="02020603050405020304" pitchFamily="2"/>
              </a:rPr>
              <a:t>*Da Kommunen identische Werte und somit Ränge aufweisen können, weicht die Anzahl der Regionen NRWs in einer Klasse teilweise von der Anzahl der Ränge der Klasse ab. </a:t>
            </a:r>
          </a:p>
        </p:txBody>
      </p:sp>
      <p:sp>
        <p:nvSpPr>
          <p:cNvPr id="12" name="Textplatzhalter 11"/>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a:solidFill>
                  <a:srgbClr val="2D4863"/>
                </a:solidFill>
                <a:latin typeface="Calibri" panose="02020603050405020304" pitchFamily="2"/>
              </a:rPr>
              <a:t>Rang 1-66 Rang 67-132 Rang 133-198 Rang 199-264 </a:t>
            </a:r>
          </a:p>
        </p:txBody>
      </p:sp>
      <p:sp>
        <p:nvSpPr>
          <p:cNvPr id="13" name="Textplatzhalter 12"/>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D4863"/>
                </a:solidFill>
                <a:latin typeface="Calibri" panose="02020603050405020304" pitchFamily="2"/>
              </a:rPr>
              <a:t>Rang 265-330 </a:t>
            </a:r>
          </a:p>
        </p:txBody>
      </p:sp>
      <p:sp>
        <p:nvSpPr>
          <p:cNvPr id="14" name="Textplatzhalter 13"/>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D4863"/>
                </a:solidFill>
                <a:latin typeface="Calibri" panose="02020603050405020304" pitchFamily="2"/>
              </a:rPr>
              <a:t>Rang 331-396 </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426210" y="1082040"/>
            <a:ext cx="3035935" cy="204470"/>
          </a:xfrm>
          <a:prstGeom prst="rect">
            <a:avLst/>
          </a:prstGeom>
          <a:noFill/>
          <a:ln w="0" cmpd="sng">
            <a:noFill/>
            <a:prstDash val="solid"/>
          </a:ln>
        </p:spPr>
        <p:txBody>
          <a:bodyPr vert="horz" lIns="0" tIns="0" rIns="0" bIns="0" anchor="t"/>
          <a:lstStyle/>
          <a:p>
            <a:pPr marL="0" marR="0" indent="0" algn="l">
              <a:lnSpc>
                <a:spcPts val="1600"/>
              </a:lnSpc>
              <a:spcAft>
                <a:spcPts val="0"/>
              </a:spcAft>
            </a:pPr>
            <a:r>
              <a:rPr lang="de-DE" sz="2200" b="1" spc="-20">
                <a:solidFill>
                  <a:srgbClr val="049E76"/>
                </a:solidFill>
                <a:latin typeface="Calibri" panose="02020603050405020304" pitchFamily="2"/>
              </a:rPr>
              <a:t>Anteil naturnaher Flächen </a:t>
            </a:r>
          </a:p>
        </p:txBody>
      </p:sp>
      <p:sp>
        <p:nvSpPr>
          <p:cNvPr id="5" name="Textplatzhalter 4"/>
          <p:cNvSpPr>
            <a:spLocks noGrp="1"/>
          </p:cNvSpPr>
          <p:nvPr>
            <p:ph type="body" idx="10"/>
          </p:nvPr>
        </p:nvSpPr>
        <p:spPr>
          <a:xfrm>
            <a:off x="2133600" y="1600200"/>
            <a:ext cx="2895600" cy="920750"/>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de-DE" sz="1050" spc="-5">
                <a:solidFill>
                  <a:srgbClr val="FFFFFF"/>
                </a:solidFill>
                <a:latin typeface="Calibri" panose="02020603050405020304" pitchFamily="2"/>
              </a:rPr>
              <a:t>Die Lebensqualität einer Region zeichnet sich auch dadurch aus, welche Erholungsmöglichkeiten diese Region für die Menschen vor Ort bietet. Neben kulturellen und Freizeiteinrichtungen spielt auch das Vorhandensein von naturnahen Orten – wie Wäldern oder Seen – für viele Menschen eine wichtige Rolle. </a:t>
            </a:r>
          </a:p>
        </p:txBody>
      </p:sp>
      <p:sp>
        <p:nvSpPr>
          <p:cNvPr id="6" name="Textplatzhalter 5"/>
          <p:cNvSpPr>
            <a:spLocks noGrp="1"/>
          </p:cNvSpPr>
          <p:nvPr>
            <p:ph type="body" idx="10"/>
          </p:nvPr>
        </p:nvSpPr>
        <p:spPr>
          <a:xfrm>
            <a:off x="2145665" y="3163570"/>
            <a:ext cx="2322830" cy="378460"/>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de-DE" sz="1450" spc="-10">
                <a:solidFill>
                  <a:srgbClr val="2E4863"/>
                </a:solidFill>
                <a:latin typeface="Calibri" panose="02020603050405020304" pitchFamily="2"/>
              </a:rPr>
              <a:t>Entwicklung des Anteils </a:t>
            </a:r>
          </a:p>
          <a:p>
            <a:pPr marL="0" marR="0" indent="0" algn="l">
              <a:lnSpc>
                <a:spcPts val="1400"/>
              </a:lnSpc>
              <a:spcBef>
                <a:spcPts val="235"/>
              </a:spcBef>
              <a:spcAft>
                <a:spcPts val="0"/>
              </a:spcAft>
            </a:pPr>
            <a:r>
              <a:rPr lang="de-DE" sz="1450" spc="-35">
                <a:solidFill>
                  <a:srgbClr val="2E4863"/>
                </a:solidFill>
                <a:latin typeface="Calibri" panose="02020603050405020304" pitchFamily="2"/>
              </a:rPr>
              <a:t>naturnaher Flächen (in Prozent) </a:t>
            </a:r>
          </a:p>
        </p:txBody>
      </p:sp>
      <p:sp>
        <p:nvSpPr>
          <p:cNvPr id="7" name="Textplatzhalter 6"/>
          <p:cNvSpPr>
            <a:spLocks noGrp="1"/>
          </p:cNvSpPr>
          <p:nvPr>
            <p:ph type="body" idx="10"/>
          </p:nvPr>
        </p:nvSpPr>
        <p:spPr>
          <a:xfrm>
            <a:off x="1476375" y="3627120"/>
            <a:ext cx="24765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05">
                <a:solidFill>
                  <a:srgbClr val="585858"/>
                </a:solidFill>
                <a:latin typeface="Calibri" panose="02020603050405020304" pitchFamily="2"/>
              </a:rPr>
              <a:t>35 </a:t>
            </a:r>
          </a:p>
        </p:txBody>
      </p:sp>
      <p:sp>
        <p:nvSpPr>
          <p:cNvPr id="8" name="Textplatzhalter 7"/>
          <p:cNvSpPr>
            <a:spLocks noGrp="1"/>
          </p:cNvSpPr>
          <p:nvPr>
            <p:ph type="body" idx="10"/>
          </p:nvPr>
        </p:nvSpPr>
        <p:spPr>
          <a:xfrm>
            <a:off x="2116455" y="3791585"/>
            <a:ext cx="162560" cy="125095"/>
          </a:xfrm>
          <a:prstGeom prst="rect">
            <a:avLst/>
          </a:prstGeom>
          <a:noFill/>
          <a:ln w="0" cmpd="sng">
            <a:noFill/>
            <a:prstDash val="solid"/>
          </a:ln>
        </p:spPr>
        <p:txBody>
          <a:bodyPr vert="vert270" lIns="0" tIns="0" rIns="41275" bIns="0" anchor="t"/>
          <a:lstStyle/>
          <a:p>
            <a:pPr marL="0" marR="0" indent="0" algn="l">
              <a:lnSpc>
                <a:spcPts val="700"/>
              </a:lnSpc>
              <a:spcAft>
                <a:spcPts val="235"/>
              </a:spcAft>
            </a:pPr>
            <a:r>
              <a:rPr lang="de-DE" sz="1050" spc="-375">
                <a:solidFill>
                  <a:srgbClr val="000000"/>
                </a:solidFill>
                <a:latin typeface="Calibri" panose="02020603050405020304" pitchFamily="2"/>
              </a:rPr>
              <a:t>34 </a:t>
            </a:r>
          </a:p>
        </p:txBody>
      </p:sp>
      <p:sp>
        <p:nvSpPr>
          <p:cNvPr id="9" name="Textplatzhalter 8"/>
          <p:cNvSpPr>
            <a:spLocks noGrp="1"/>
          </p:cNvSpPr>
          <p:nvPr>
            <p:ph type="body" idx="10"/>
          </p:nvPr>
        </p:nvSpPr>
        <p:spPr>
          <a:xfrm>
            <a:off x="2387600" y="3788410"/>
            <a:ext cx="162560" cy="131445"/>
          </a:xfrm>
          <a:prstGeom prst="rect">
            <a:avLst/>
          </a:prstGeom>
          <a:noFill/>
          <a:ln w="0" cmpd="sng">
            <a:noFill/>
            <a:prstDash val="solid"/>
          </a:ln>
        </p:spPr>
        <p:txBody>
          <a:bodyPr vert="vert270" lIns="0" tIns="0" rIns="38735" bIns="0" anchor="t"/>
          <a:lstStyle/>
          <a:p>
            <a:pPr marL="0" marR="0" indent="0" algn="l">
              <a:lnSpc>
                <a:spcPts val="700"/>
              </a:lnSpc>
              <a:spcAft>
                <a:spcPts val="190"/>
              </a:spcAft>
            </a:pPr>
            <a:r>
              <a:rPr lang="de-DE" sz="1050" spc="-355">
                <a:solidFill>
                  <a:srgbClr val="FFFFFF"/>
                </a:solidFill>
                <a:latin typeface="Calibri" panose="02020603050405020304" pitchFamily="2"/>
              </a:rPr>
              <a:t>34 </a:t>
            </a:r>
          </a:p>
        </p:txBody>
      </p:sp>
      <p:sp>
        <p:nvSpPr>
          <p:cNvPr id="10" name="Textplatzhalter 9"/>
          <p:cNvSpPr>
            <a:spLocks noGrp="1"/>
          </p:cNvSpPr>
          <p:nvPr>
            <p:ph type="body" idx="10"/>
          </p:nvPr>
        </p:nvSpPr>
        <p:spPr>
          <a:xfrm>
            <a:off x="4280535" y="4069080"/>
            <a:ext cx="162560" cy="125095"/>
          </a:xfrm>
          <a:prstGeom prst="rect">
            <a:avLst/>
          </a:prstGeom>
          <a:noFill/>
          <a:ln w="0" cmpd="sng">
            <a:noFill/>
            <a:prstDash val="solid"/>
          </a:ln>
        </p:spPr>
        <p:txBody>
          <a:bodyPr vert="vert270" lIns="0" tIns="0" rIns="41275" bIns="0" anchor="t"/>
          <a:lstStyle/>
          <a:p>
            <a:pPr marL="0" marR="0" indent="0" algn="l">
              <a:lnSpc>
                <a:spcPts val="700"/>
              </a:lnSpc>
              <a:spcAft>
                <a:spcPts val="190"/>
              </a:spcAft>
            </a:pPr>
            <a:r>
              <a:rPr lang="de-DE" sz="1050" spc="-375">
                <a:solidFill>
                  <a:srgbClr val="000000"/>
                </a:solidFill>
                <a:latin typeface="Calibri" panose="02020603050405020304" pitchFamily="2"/>
              </a:rPr>
              <a:t>28 </a:t>
            </a:r>
          </a:p>
        </p:txBody>
      </p:sp>
      <p:sp>
        <p:nvSpPr>
          <p:cNvPr id="11" name="Textplatzhalter 10"/>
          <p:cNvSpPr>
            <a:spLocks noGrp="1"/>
          </p:cNvSpPr>
          <p:nvPr>
            <p:ph type="body" idx="10"/>
          </p:nvPr>
        </p:nvSpPr>
        <p:spPr>
          <a:xfrm>
            <a:off x="4551680" y="4069080"/>
            <a:ext cx="162560" cy="128270"/>
          </a:xfrm>
          <a:prstGeom prst="rect">
            <a:avLst/>
          </a:prstGeom>
          <a:noFill/>
          <a:ln w="0" cmpd="sng">
            <a:noFill/>
            <a:prstDash val="solid"/>
          </a:ln>
        </p:spPr>
        <p:txBody>
          <a:bodyPr vert="vert270" lIns="0" tIns="0" rIns="38735" bIns="0" anchor="t"/>
          <a:lstStyle/>
          <a:p>
            <a:pPr marL="0" marR="0" indent="0" algn="l">
              <a:lnSpc>
                <a:spcPts val="700"/>
              </a:lnSpc>
              <a:spcAft>
                <a:spcPts val="215"/>
              </a:spcAft>
            </a:pPr>
            <a:r>
              <a:rPr lang="de-DE" sz="1050" spc="-370">
                <a:solidFill>
                  <a:srgbClr val="FFFFFF"/>
                </a:solidFill>
                <a:latin typeface="Calibri" panose="02020603050405020304" pitchFamily="2"/>
              </a:rPr>
              <a:t>28 </a:t>
            </a:r>
          </a:p>
        </p:txBody>
      </p:sp>
      <p:sp>
        <p:nvSpPr>
          <p:cNvPr id="12" name="Textplatzhalter 11"/>
          <p:cNvSpPr>
            <a:spLocks noGrp="1"/>
          </p:cNvSpPr>
          <p:nvPr>
            <p:ph type="body" idx="10"/>
          </p:nvPr>
        </p:nvSpPr>
        <p:spPr>
          <a:xfrm>
            <a:off x="3198495" y="4114800"/>
            <a:ext cx="162560" cy="125095"/>
          </a:xfrm>
          <a:prstGeom prst="rect">
            <a:avLst/>
          </a:prstGeom>
          <a:noFill/>
          <a:ln w="0" cmpd="sng">
            <a:noFill/>
            <a:prstDash val="solid"/>
          </a:ln>
        </p:spPr>
        <p:txBody>
          <a:bodyPr vert="vert270" lIns="0" tIns="0" rIns="41275" bIns="0" anchor="t"/>
          <a:lstStyle/>
          <a:p>
            <a:pPr marL="0" marR="0" indent="0" algn="l">
              <a:lnSpc>
                <a:spcPts val="700"/>
              </a:lnSpc>
              <a:spcAft>
                <a:spcPts val="210"/>
              </a:spcAft>
            </a:pPr>
            <a:r>
              <a:rPr lang="de-DE" sz="1050" spc="-375">
                <a:solidFill>
                  <a:srgbClr val="000000"/>
                </a:solidFill>
                <a:latin typeface="Calibri" panose="02020603050405020304" pitchFamily="2"/>
              </a:rPr>
              <a:t>27 </a:t>
            </a:r>
          </a:p>
        </p:txBody>
      </p:sp>
      <p:sp>
        <p:nvSpPr>
          <p:cNvPr id="13" name="Textplatzhalter 12"/>
          <p:cNvSpPr>
            <a:spLocks noGrp="1"/>
          </p:cNvSpPr>
          <p:nvPr>
            <p:ph type="body" idx="10"/>
          </p:nvPr>
        </p:nvSpPr>
        <p:spPr>
          <a:xfrm>
            <a:off x="3469640" y="4117975"/>
            <a:ext cx="162560" cy="125095"/>
          </a:xfrm>
          <a:prstGeom prst="rect">
            <a:avLst/>
          </a:prstGeom>
          <a:noFill/>
          <a:ln w="0" cmpd="sng">
            <a:noFill/>
            <a:prstDash val="solid"/>
          </a:ln>
        </p:spPr>
        <p:txBody>
          <a:bodyPr vert="vert270" lIns="0" tIns="0" rIns="38735" bIns="0" anchor="t"/>
          <a:lstStyle/>
          <a:p>
            <a:pPr marL="0" marR="0" indent="0" algn="l">
              <a:lnSpc>
                <a:spcPts val="700"/>
              </a:lnSpc>
              <a:spcAft>
                <a:spcPts val="235"/>
              </a:spcAft>
            </a:pPr>
            <a:r>
              <a:rPr lang="de-DE" sz="1050" spc="-375">
                <a:solidFill>
                  <a:srgbClr val="FFFFFF"/>
                </a:solidFill>
                <a:latin typeface="Calibri" panose="02020603050405020304" pitchFamily="2"/>
              </a:rPr>
              <a:t>27 </a:t>
            </a:r>
          </a:p>
        </p:txBody>
      </p:sp>
      <p:sp>
        <p:nvSpPr>
          <p:cNvPr id="14" name="Textplatzhalter 13"/>
          <p:cNvSpPr>
            <a:spLocks noGrp="1"/>
          </p:cNvSpPr>
          <p:nvPr>
            <p:ph type="body" idx="10"/>
          </p:nvPr>
        </p:nvSpPr>
        <p:spPr>
          <a:xfrm>
            <a:off x="1476375" y="3858895"/>
            <a:ext cx="25082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14">
                <a:solidFill>
                  <a:srgbClr val="585858"/>
                </a:solidFill>
                <a:latin typeface="Calibri" panose="02020603050405020304" pitchFamily="2"/>
              </a:rPr>
              <a:t>30 </a:t>
            </a:r>
          </a:p>
        </p:txBody>
      </p:sp>
      <p:sp>
        <p:nvSpPr>
          <p:cNvPr id="15" name="Textplatzhalter 14"/>
          <p:cNvSpPr>
            <a:spLocks noGrp="1"/>
          </p:cNvSpPr>
          <p:nvPr>
            <p:ph type="body" idx="10"/>
          </p:nvPr>
        </p:nvSpPr>
        <p:spPr>
          <a:xfrm>
            <a:off x="1476375" y="4090670"/>
            <a:ext cx="24765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05">
                <a:solidFill>
                  <a:srgbClr val="585858"/>
                </a:solidFill>
                <a:latin typeface="Calibri" panose="02020603050405020304" pitchFamily="2"/>
              </a:rPr>
              <a:t>25 </a:t>
            </a:r>
          </a:p>
        </p:txBody>
      </p:sp>
      <p:sp>
        <p:nvSpPr>
          <p:cNvPr id="16" name="Textplatzhalter 15"/>
          <p:cNvSpPr>
            <a:spLocks noGrp="1"/>
          </p:cNvSpPr>
          <p:nvPr>
            <p:ph type="body" idx="10"/>
          </p:nvPr>
        </p:nvSpPr>
        <p:spPr>
          <a:xfrm>
            <a:off x="1476375" y="4321810"/>
            <a:ext cx="25082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10">
                <a:solidFill>
                  <a:srgbClr val="585858"/>
                </a:solidFill>
                <a:latin typeface="Calibri" panose="02020603050405020304" pitchFamily="2"/>
              </a:rPr>
              <a:t>20 </a:t>
            </a:r>
          </a:p>
        </p:txBody>
      </p:sp>
      <p:sp>
        <p:nvSpPr>
          <p:cNvPr id="17" name="Textplatzhalter 16"/>
          <p:cNvSpPr>
            <a:spLocks noGrp="1"/>
          </p:cNvSpPr>
          <p:nvPr>
            <p:ph type="body" idx="10"/>
          </p:nvPr>
        </p:nvSpPr>
        <p:spPr>
          <a:xfrm>
            <a:off x="1479550" y="4550410"/>
            <a:ext cx="24447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85">
                <a:solidFill>
                  <a:srgbClr val="585858"/>
                </a:solidFill>
                <a:latin typeface="Calibri" panose="02020603050405020304" pitchFamily="2"/>
              </a:rPr>
              <a:t>15 </a:t>
            </a:r>
          </a:p>
        </p:txBody>
      </p:sp>
      <p:sp>
        <p:nvSpPr>
          <p:cNvPr id="18" name="Textplatzhalter 17"/>
          <p:cNvSpPr>
            <a:spLocks noGrp="1"/>
          </p:cNvSpPr>
          <p:nvPr>
            <p:ph type="body" idx="10"/>
          </p:nvPr>
        </p:nvSpPr>
        <p:spPr>
          <a:xfrm>
            <a:off x="1479550" y="4782185"/>
            <a:ext cx="247650" cy="9144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1050" spc="95">
                <a:solidFill>
                  <a:srgbClr val="585858"/>
                </a:solidFill>
                <a:latin typeface="Calibri" panose="02020603050405020304" pitchFamily="2"/>
              </a:rPr>
              <a:t>10 </a:t>
            </a:r>
          </a:p>
        </p:txBody>
      </p:sp>
      <p:sp>
        <p:nvSpPr>
          <p:cNvPr id="19" name="Textplatzhalter 18"/>
          <p:cNvSpPr>
            <a:spLocks noGrp="1"/>
          </p:cNvSpPr>
          <p:nvPr>
            <p:ph type="body" idx="10"/>
          </p:nvPr>
        </p:nvSpPr>
        <p:spPr>
          <a:xfrm>
            <a:off x="1564640" y="5013960"/>
            <a:ext cx="13843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0">
                <a:solidFill>
                  <a:srgbClr val="585858"/>
                </a:solidFill>
                <a:latin typeface="Calibri" panose="02020603050405020304" pitchFamily="2"/>
              </a:rPr>
              <a:t>5 </a:t>
            </a:r>
          </a:p>
        </p:txBody>
      </p:sp>
      <p:sp>
        <p:nvSpPr>
          <p:cNvPr id="20" name="Textplatzhalter 19"/>
          <p:cNvSpPr>
            <a:spLocks noGrp="1"/>
          </p:cNvSpPr>
          <p:nvPr>
            <p:ph type="body" idx="10"/>
          </p:nvPr>
        </p:nvSpPr>
        <p:spPr>
          <a:xfrm>
            <a:off x="1555750" y="5245735"/>
            <a:ext cx="15621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0">
                <a:solidFill>
                  <a:srgbClr val="585858"/>
                </a:solidFill>
                <a:latin typeface="Calibri" panose="02020603050405020304" pitchFamily="2"/>
              </a:rPr>
              <a:t>0 </a:t>
            </a:r>
          </a:p>
        </p:txBody>
      </p:sp>
      <p:sp>
        <p:nvSpPr>
          <p:cNvPr id="21" name="Textplatzhalter 20"/>
          <p:cNvSpPr>
            <a:spLocks noGrp="1"/>
          </p:cNvSpPr>
          <p:nvPr>
            <p:ph type="body" idx="10"/>
          </p:nvPr>
        </p:nvSpPr>
        <p:spPr>
          <a:xfrm>
            <a:off x="2045335" y="5410200"/>
            <a:ext cx="1871345" cy="283210"/>
          </a:xfrm>
          <a:prstGeom prst="rect">
            <a:avLst/>
          </a:prstGeom>
          <a:noFill/>
          <a:ln w="0" cmpd="sng">
            <a:noFill/>
            <a:prstDash val="solid"/>
          </a:ln>
        </p:spPr>
        <p:txBody>
          <a:bodyPr vert="horz" lIns="0" tIns="0" rIns="0" bIns="0" anchor="t"/>
          <a:lstStyle/>
          <a:p>
            <a:pPr marL="0" marR="0" indent="0" algn="l">
              <a:lnSpc>
                <a:spcPts val="1100"/>
              </a:lnSpc>
              <a:spcAft>
                <a:spcPts val="0"/>
              </a:spcAft>
              <a:tabLst>
                <a:tab pos="1874520" algn="r"/>
              </a:tabLst>
            </a:pPr>
            <a:r>
              <a:rPr lang="de-DE" sz="1050" spc="0">
                <a:solidFill>
                  <a:srgbClr val="585858"/>
                </a:solidFill>
                <a:latin typeface="Calibri" panose="02020603050405020304" pitchFamily="2"/>
              </a:rPr>
              <a:t>Wuppertal </a:t>
            </a:r>
            <a:r>
              <a:rPr lang="de-DE" sz="1200" i="1" spc="0">
                <a:solidFill>
                  <a:srgbClr val="585858"/>
                </a:solidFill>
                <a:latin typeface="Times New Roman" panose="02020603050405020304" pitchFamily="1"/>
              </a:rPr>
              <a:t>0 </a:t>
            </a:r>
            <a:r>
              <a:rPr lang="de-DE" sz="1050" spc="0">
                <a:solidFill>
                  <a:srgbClr val="585858"/>
                </a:solidFill>
                <a:latin typeface="Calibri" panose="02020603050405020304" pitchFamily="2"/>
              </a:rPr>
              <a:t>Kreisfreie Städte </a:t>
            </a:r>
          </a:p>
          <a:p>
            <a:pPr marL="0" marR="68580" indent="0" algn="r">
              <a:lnSpc>
                <a:spcPts val="1100"/>
              </a:lnSpc>
              <a:spcBef>
                <a:spcPts val="75"/>
              </a:spcBef>
              <a:spcAft>
                <a:spcPts val="0"/>
              </a:spcAft>
            </a:pPr>
            <a:r>
              <a:rPr lang="de-DE" sz="1050" spc="-10">
                <a:solidFill>
                  <a:srgbClr val="585858"/>
                </a:solidFill>
                <a:latin typeface="Calibri" panose="02020603050405020304" pitchFamily="2"/>
              </a:rPr>
              <a:t>NRW (ungew.) </a:t>
            </a:r>
          </a:p>
        </p:txBody>
      </p:sp>
      <p:sp>
        <p:nvSpPr>
          <p:cNvPr id="22" name="Textplatzhalter 21"/>
          <p:cNvSpPr>
            <a:spLocks noGrp="1"/>
          </p:cNvSpPr>
          <p:nvPr>
            <p:ph type="body" idx="10"/>
          </p:nvPr>
        </p:nvSpPr>
        <p:spPr>
          <a:xfrm>
            <a:off x="3023870" y="5840095"/>
            <a:ext cx="73152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65">
                <a:solidFill>
                  <a:srgbClr val="585858"/>
                </a:solidFill>
                <a:latin typeface="Calibri" panose="02020603050405020304" pitchFamily="2"/>
              </a:rPr>
              <a:t>2020 2022 </a:t>
            </a:r>
          </a:p>
        </p:txBody>
      </p:sp>
      <p:sp>
        <p:nvSpPr>
          <p:cNvPr id="23" name="Textplatzhalter 22"/>
          <p:cNvSpPr>
            <a:spLocks noGrp="1"/>
          </p:cNvSpPr>
          <p:nvPr>
            <p:ph type="body" idx="10"/>
          </p:nvPr>
        </p:nvSpPr>
        <p:spPr>
          <a:xfrm>
            <a:off x="4053840" y="5410200"/>
            <a:ext cx="887095" cy="121920"/>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00" i="1" spc="-50">
                <a:solidFill>
                  <a:srgbClr val="585858"/>
                </a:solidFill>
                <a:latin typeface="Times New Roman" panose="02020603050405020304" pitchFamily="1"/>
              </a:rPr>
              <a:t>0 </a:t>
            </a:r>
            <a:r>
              <a:rPr lang="de-DE" sz="1050" spc="-50">
                <a:solidFill>
                  <a:srgbClr val="585858"/>
                </a:solidFill>
                <a:latin typeface="Calibri" panose="02020603050405020304" pitchFamily="2"/>
              </a:rPr>
              <a:t>NRW (ungew.) </a:t>
            </a:r>
          </a:p>
        </p:txBody>
      </p:sp>
      <p:sp>
        <p:nvSpPr>
          <p:cNvPr id="24" name="Textplatzhalter 23"/>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00" spc="-55">
                <a:solidFill>
                  <a:srgbClr val="7E7E7E"/>
                </a:solidFill>
                <a:latin typeface="Calibri" panose="02020603050405020304" pitchFamily="2"/>
              </a:rPr>
              <a:t>Kreisfreie Stadt </a:t>
            </a:r>
          </a:p>
          <a:p>
            <a:pPr marL="0" marR="0" indent="0" algn="l">
              <a:lnSpc>
                <a:spcPts val="2200"/>
              </a:lnSpc>
              <a:spcBef>
                <a:spcPts val="0"/>
              </a:spcBef>
              <a:spcAft>
                <a:spcPts val="0"/>
              </a:spcAft>
            </a:pPr>
            <a:r>
              <a:rPr lang="de-DE" sz="2200" spc="-50">
                <a:solidFill>
                  <a:srgbClr val="2E4863"/>
                </a:solidFill>
                <a:latin typeface="Calibri" panose="02020603050405020304" pitchFamily="2"/>
              </a:rPr>
              <a:t>Wuppertal </a:t>
            </a:r>
          </a:p>
        </p:txBody>
      </p:sp>
      <p:sp>
        <p:nvSpPr>
          <p:cNvPr id="25" name="Textplatzhalter 24"/>
          <p:cNvSpPr>
            <a:spLocks noGrp="1"/>
          </p:cNvSpPr>
          <p:nvPr>
            <p:ph type="body" idx="10"/>
          </p:nvPr>
        </p:nvSpPr>
        <p:spPr>
          <a:xfrm>
            <a:off x="5565775" y="1532890"/>
            <a:ext cx="774065"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E4863"/>
                </a:solidFill>
                <a:latin typeface="Calibri" panose="02020603050405020304" pitchFamily="2"/>
              </a:rPr>
              <a:t>Niveau 2022 </a:t>
            </a:r>
          </a:p>
        </p:txBody>
      </p:sp>
      <p:sp>
        <p:nvSpPr>
          <p:cNvPr id="26" name="Textplatzhalter 25"/>
          <p:cNvSpPr>
            <a:spLocks noGrp="1"/>
          </p:cNvSpPr>
          <p:nvPr>
            <p:ph type="body" idx="10"/>
          </p:nvPr>
        </p:nvSpPr>
        <p:spPr>
          <a:xfrm>
            <a:off x="5410200" y="5190490"/>
            <a:ext cx="3950335" cy="1003300"/>
          </a:xfrm>
          <a:prstGeom prst="rect">
            <a:avLst/>
          </a:prstGeom>
          <a:noFill/>
          <a:ln w="69850" cmpd="sng">
            <a:solidFill>
              <a:srgbClr val="D9D9D9"/>
            </a:solidFill>
            <a:prstDash val="solid"/>
          </a:ln>
        </p:spPr>
        <p:txBody>
          <a:bodyPr vert="horz" lIns="0" tIns="46355" rIns="0" bIns="0" anchor="t"/>
          <a:lstStyle/>
          <a:p>
            <a:pPr marL="137160" marR="137160" indent="0" algn="just">
              <a:lnSpc>
                <a:spcPts val="1200"/>
              </a:lnSpc>
              <a:spcAft>
                <a:spcPts val="2780"/>
              </a:spcAft>
            </a:pPr>
            <a:r>
              <a:rPr lang="de-DE" sz="1000" spc="0">
                <a:solidFill>
                  <a:srgbClr val="000000"/>
                </a:solidFill>
                <a:latin typeface="Calibri" panose="02020603050405020304" pitchFamily="2"/>
              </a:rPr>
              <a:t>Wuppertal ist eine grüne Stadt. Sowohl innerhalb des Siedlungsgebiets sowie am Stadtrand gelegen befinden sich zahlreiche Waldgebiete, Parkanlagen und weitere Grünflächen. </a:t>
            </a:r>
          </a:p>
        </p:txBody>
      </p:sp>
      <p:sp>
        <p:nvSpPr>
          <p:cNvPr id="27" name="Textplatzhalter 26"/>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a:solidFill>
                  <a:srgbClr val="2E4863"/>
                </a:solidFill>
                <a:latin typeface="Calibri" panose="02020603050405020304" pitchFamily="2"/>
              </a:rPr>
              <a:t>Rang 1-66 Rang 67-132 Rang 133-198 Rang 199-264 </a:t>
            </a:r>
          </a:p>
        </p:txBody>
      </p:sp>
      <p:sp>
        <p:nvSpPr>
          <p:cNvPr id="28" name="Textplatzhalter 27"/>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E4863"/>
                </a:solidFill>
                <a:latin typeface="Calibri" panose="02020603050405020304" pitchFamily="2"/>
              </a:rPr>
              <a:t>Rang 265-330 </a:t>
            </a:r>
          </a:p>
        </p:txBody>
      </p:sp>
      <p:sp>
        <p:nvSpPr>
          <p:cNvPr id="29" name="Textplatzhalter 28"/>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E4863"/>
                </a:solidFill>
                <a:latin typeface="Calibri" panose="02020603050405020304" pitchFamily="2"/>
              </a:rPr>
              <a:t>Rang 331-396 </a:t>
            </a:r>
          </a:p>
        </p:txBody>
      </p:sp>
      <p:sp>
        <p:nvSpPr>
          <p:cNvPr id="30" name="Textplatzhalter 29"/>
          <p:cNvSpPr>
            <a:spLocks noGrp="1"/>
          </p:cNvSpPr>
          <p:nvPr>
            <p:ph type="body" idx="10"/>
          </p:nvPr>
        </p:nvSpPr>
        <p:spPr>
          <a:xfrm>
            <a:off x="9925685" y="6473825"/>
            <a:ext cx="222885" cy="7620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850" spc="110">
                <a:solidFill>
                  <a:srgbClr val="748A9D"/>
                </a:solidFill>
                <a:latin typeface="Calibri" panose="02020603050405020304" pitchFamily="2"/>
              </a:rPr>
              <a:t>25 </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426210" y="1082040"/>
            <a:ext cx="2112645" cy="250190"/>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de-DE" sz="2200" b="1" spc="-35">
                <a:solidFill>
                  <a:srgbClr val="049E76"/>
                </a:solidFill>
                <a:latin typeface="Calibri" panose="02020603050405020304" pitchFamily="2"/>
              </a:rPr>
              <a:t>Arztpraxen-Dichte </a:t>
            </a:r>
          </a:p>
        </p:txBody>
      </p:sp>
      <p:sp>
        <p:nvSpPr>
          <p:cNvPr id="5" name="Textplatzhalter 4"/>
          <p:cNvSpPr>
            <a:spLocks noGrp="1"/>
          </p:cNvSpPr>
          <p:nvPr>
            <p:ph type="body" idx="10"/>
          </p:nvPr>
        </p:nvSpPr>
        <p:spPr>
          <a:xfrm>
            <a:off x="1600200" y="3166745"/>
            <a:ext cx="2261870" cy="377825"/>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450" spc="-10">
                <a:solidFill>
                  <a:srgbClr val="2D4863"/>
                </a:solidFill>
                <a:latin typeface="Calibri" panose="02020603050405020304" pitchFamily="2"/>
              </a:rPr>
              <a:t>Anzahl der Arztpraxen je 1.000 Einwohner (2024) </a:t>
            </a:r>
          </a:p>
        </p:txBody>
      </p:sp>
      <p:sp>
        <p:nvSpPr>
          <p:cNvPr id="6" name="Textplatzhalter 5"/>
          <p:cNvSpPr>
            <a:spLocks noGrp="1"/>
          </p:cNvSpPr>
          <p:nvPr>
            <p:ph type="body" idx="10"/>
          </p:nvPr>
        </p:nvSpPr>
        <p:spPr>
          <a:xfrm>
            <a:off x="2136775" y="1600200"/>
            <a:ext cx="2895600" cy="920750"/>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de-DE" sz="1050" spc="0">
                <a:solidFill>
                  <a:srgbClr val="FFFFFF"/>
                </a:solidFill>
                <a:latin typeface="Calibri" panose="02020603050405020304" pitchFamily="2"/>
              </a:rPr>
              <a:t>Das Vorhandensein einer angemessenen Versorgung mit Gesundheitseinrichtungen ist zunehmend ein wichtiger Standortfaktor für viele Menschen. Ein relevanter Indikator ist in diesem Zusammenhang die Dichte an Arztpraxen – gemessen als Anzahl der Praxen je 1.000 Einwohner. </a:t>
            </a:r>
          </a:p>
        </p:txBody>
      </p:sp>
      <p:sp>
        <p:nvSpPr>
          <p:cNvPr id="7" name="Textplatzhalter 6"/>
          <p:cNvSpPr>
            <a:spLocks noGrp="1"/>
          </p:cNvSpPr>
          <p:nvPr>
            <p:ph type="body" idx="10"/>
          </p:nvPr>
        </p:nvSpPr>
        <p:spPr>
          <a:xfrm>
            <a:off x="1515110" y="3633470"/>
            <a:ext cx="3590290" cy="255905"/>
          </a:xfrm>
          <a:prstGeom prst="rect">
            <a:avLst/>
          </a:prstGeom>
          <a:noFill/>
          <a:ln w="0" cmpd="sng">
            <a:noFill/>
            <a:prstDash val="solid"/>
          </a:ln>
        </p:spPr>
        <p:txBody>
          <a:bodyPr vert="horz" lIns="0" tIns="53975" rIns="0" bIns="0" anchor="t"/>
          <a:lstStyle/>
          <a:p>
            <a:pPr marL="45720" marR="0" indent="0" algn="l">
              <a:lnSpc>
                <a:spcPts val="1000"/>
              </a:lnSpc>
              <a:spcAft>
                <a:spcPts val="455"/>
              </a:spcAft>
              <a:tabLst>
                <a:tab pos="1828800" algn="l"/>
              </a:tabLst>
            </a:pPr>
            <a:r>
              <a:rPr lang="de-DE" sz="1000" spc="-10">
                <a:solidFill>
                  <a:srgbClr val="2D4863"/>
                </a:solidFill>
                <a:latin typeface="Calibri" panose="02020603050405020304" pitchFamily="2"/>
              </a:rPr>
              <a:t>Wuppertal 1,7 </a:t>
            </a:r>
          </a:p>
        </p:txBody>
      </p:sp>
      <p:sp>
        <p:nvSpPr>
          <p:cNvPr id="8" name="Textplatzhalter 7"/>
          <p:cNvSpPr>
            <a:spLocks noGrp="1"/>
          </p:cNvSpPr>
          <p:nvPr>
            <p:ph type="body" idx="10"/>
          </p:nvPr>
        </p:nvSpPr>
        <p:spPr>
          <a:xfrm>
            <a:off x="1515110" y="4224655"/>
            <a:ext cx="3590290" cy="255905"/>
          </a:xfrm>
          <a:prstGeom prst="rect">
            <a:avLst/>
          </a:prstGeom>
          <a:noFill/>
          <a:ln w="0" cmpd="sng">
            <a:noFill/>
            <a:prstDash val="solid"/>
          </a:ln>
        </p:spPr>
        <p:txBody>
          <a:bodyPr vert="horz" lIns="0" tIns="51435" rIns="0" bIns="0" anchor="t"/>
          <a:lstStyle/>
          <a:p>
            <a:pPr marL="45720" marR="0" indent="0" algn="l">
              <a:lnSpc>
                <a:spcPts val="1200"/>
              </a:lnSpc>
              <a:spcAft>
                <a:spcPts val="370"/>
              </a:spcAft>
            </a:pPr>
            <a:r>
              <a:rPr lang="de-DE" sz="1150" i="1" spc="0">
                <a:solidFill>
                  <a:srgbClr val="2D4863"/>
                </a:solidFill>
                <a:latin typeface="Garamond" panose="02020603050405020304" pitchFamily="1"/>
              </a:rPr>
              <a:t>0 </a:t>
            </a:r>
            <a:r>
              <a:rPr lang="de-DE" sz="1000" spc="0">
                <a:solidFill>
                  <a:srgbClr val="2D4863"/>
                </a:solidFill>
                <a:latin typeface="Calibri" panose="02020603050405020304" pitchFamily="2"/>
              </a:rPr>
              <a:t>Kreisfreie Städte NRW (ungew.) 1,7 </a:t>
            </a:r>
          </a:p>
        </p:txBody>
      </p:sp>
      <p:sp>
        <p:nvSpPr>
          <p:cNvPr id="9" name="Textplatzhalter 8"/>
          <p:cNvSpPr>
            <a:spLocks noGrp="1"/>
          </p:cNvSpPr>
          <p:nvPr>
            <p:ph type="body" idx="10"/>
          </p:nvPr>
        </p:nvSpPr>
        <p:spPr>
          <a:xfrm>
            <a:off x="1515110" y="4815840"/>
            <a:ext cx="3590290" cy="252730"/>
          </a:xfrm>
          <a:prstGeom prst="rect">
            <a:avLst/>
          </a:prstGeom>
          <a:noFill/>
          <a:ln w="0" cmpd="sng">
            <a:noFill/>
            <a:prstDash val="solid"/>
          </a:ln>
        </p:spPr>
        <p:txBody>
          <a:bodyPr vert="horz" lIns="0" tIns="48895" rIns="0" bIns="0" anchor="t"/>
          <a:lstStyle/>
          <a:p>
            <a:pPr marL="45720" marR="0" indent="0" algn="l">
              <a:lnSpc>
                <a:spcPts val="1200"/>
              </a:lnSpc>
              <a:spcAft>
                <a:spcPts val="195"/>
              </a:spcAft>
              <a:tabLst>
                <a:tab pos="1828800" algn="l"/>
              </a:tabLst>
            </a:pPr>
            <a:r>
              <a:rPr lang="de-DE" sz="1150" i="1" spc="-10">
                <a:solidFill>
                  <a:srgbClr val="2D4863"/>
                </a:solidFill>
                <a:latin typeface="Garamond" panose="02020603050405020304" pitchFamily="1"/>
              </a:rPr>
              <a:t>0 </a:t>
            </a:r>
            <a:r>
              <a:rPr lang="de-DE" sz="1000" spc="-10">
                <a:solidFill>
                  <a:srgbClr val="2D4863"/>
                </a:solidFill>
                <a:latin typeface="Calibri" panose="02020603050405020304" pitchFamily="2"/>
              </a:rPr>
              <a:t>NRW (ungew.) 1,2 </a:t>
            </a:r>
          </a:p>
        </p:txBody>
      </p:sp>
      <p:sp>
        <p:nvSpPr>
          <p:cNvPr id="10" name="Textplatzhalter 9"/>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00" spc="-55">
                <a:solidFill>
                  <a:srgbClr val="7F7F7F"/>
                </a:solidFill>
                <a:latin typeface="Calibri" panose="02020603050405020304" pitchFamily="2"/>
              </a:rPr>
              <a:t>Kreisfreie Stadt </a:t>
            </a:r>
          </a:p>
          <a:p>
            <a:pPr marL="0" marR="0" indent="0" algn="l">
              <a:lnSpc>
                <a:spcPts val="2200"/>
              </a:lnSpc>
              <a:spcBef>
                <a:spcPts val="0"/>
              </a:spcBef>
              <a:spcAft>
                <a:spcPts val="0"/>
              </a:spcAft>
            </a:pPr>
            <a:r>
              <a:rPr lang="de-DE" sz="2200" spc="-50">
                <a:solidFill>
                  <a:srgbClr val="2D4863"/>
                </a:solidFill>
                <a:latin typeface="Calibri" panose="02020603050405020304" pitchFamily="2"/>
              </a:rPr>
              <a:t>Wuppertal </a:t>
            </a:r>
          </a:p>
        </p:txBody>
      </p:sp>
      <p:sp>
        <p:nvSpPr>
          <p:cNvPr id="11" name="Textplatzhalter 10"/>
          <p:cNvSpPr>
            <a:spLocks noGrp="1"/>
          </p:cNvSpPr>
          <p:nvPr>
            <p:ph type="body" idx="10"/>
          </p:nvPr>
        </p:nvSpPr>
        <p:spPr>
          <a:xfrm>
            <a:off x="5565775" y="1532890"/>
            <a:ext cx="780415"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D4863"/>
                </a:solidFill>
                <a:latin typeface="Calibri" panose="02020603050405020304" pitchFamily="2"/>
              </a:rPr>
              <a:t>Niveau 2024 </a:t>
            </a:r>
          </a:p>
        </p:txBody>
      </p:sp>
      <p:sp>
        <p:nvSpPr>
          <p:cNvPr id="12" name="Textplatzhalter 11"/>
          <p:cNvSpPr>
            <a:spLocks noGrp="1"/>
          </p:cNvSpPr>
          <p:nvPr>
            <p:ph type="body" idx="10"/>
          </p:nvPr>
        </p:nvSpPr>
        <p:spPr>
          <a:xfrm>
            <a:off x="5410200" y="5190490"/>
            <a:ext cx="3950335" cy="1003300"/>
          </a:xfrm>
          <a:prstGeom prst="rect">
            <a:avLst/>
          </a:prstGeom>
          <a:noFill/>
          <a:ln w="69850" cmpd="sng">
            <a:solidFill>
              <a:srgbClr val="D9D9D9"/>
            </a:solidFill>
            <a:prstDash val="solid"/>
          </a:ln>
        </p:spPr>
        <p:txBody>
          <a:bodyPr vert="horz" lIns="0" tIns="46990" rIns="0" bIns="0" anchor="t"/>
          <a:lstStyle/>
          <a:p>
            <a:pPr marL="137160" marR="137160" indent="0" algn="just">
              <a:lnSpc>
                <a:spcPts val="1200"/>
              </a:lnSpc>
              <a:spcAft>
                <a:spcPts val="1555"/>
              </a:spcAft>
            </a:pPr>
            <a:r>
              <a:rPr lang="de-DE" sz="1000" spc="-10">
                <a:solidFill>
                  <a:srgbClr val="000000"/>
                </a:solidFill>
                <a:latin typeface="Calibri" panose="02020603050405020304" pitchFamily="2"/>
              </a:rPr>
              <a:t>Mit Rang 63 erlangt Wuppertal noch einen Platz in der Spitzengruppe der besten 66 Kommunen. Die Zahl der Arztpraxen je 1.000 Einwohner entspricht dem Mittel der kreisfreien Städte in NRW und liegt damit deutlich über dem Mittel aller NRW-Kommunen. </a:t>
            </a:r>
          </a:p>
        </p:txBody>
      </p:sp>
      <p:sp>
        <p:nvSpPr>
          <p:cNvPr id="13" name="Textplatzhalter 12"/>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a:solidFill>
                  <a:srgbClr val="2D4863"/>
                </a:solidFill>
                <a:latin typeface="Calibri" panose="02020603050405020304" pitchFamily="2"/>
              </a:rPr>
              <a:t>Rang 1-66 Rang 67-132 Rang 133-198 Rang 199-264 </a:t>
            </a:r>
          </a:p>
        </p:txBody>
      </p:sp>
      <p:sp>
        <p:nvSpPr>
          <p:cNvPr id="14" name="Textplatzhalter 13"/>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D4863"/>
                </a:solidFill>
                <a:latin typeface="Calibri" panose="02020603050405020304" pitchFamily="2"/>
              </a:rPr>
              <a:t>Rang 265-330 </a:t>
            </a:r>
          </a:p>
        </p:txBody>
      </p:sp>
      <p:sp>
        <p:nvSpPr>
          <p:cNvPr id="15" name="Textplatzhalter 14"/>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D4863"/>
                </a:solidFill>
                <a:latin typeface="Calibri" panose="02020603050405020304" pitchFamily="2"/>
              </a:rPr>
              <a:t>Rang 331-396 </a:t>
            </a:r>
          </a:p>
        </p:txBody>
      </p:sp>
      <p:sp>
        <p:nvSpPr>
          <p:cNvPr id="16" name="Textplatzhalter 15"/>
          <p:cNvSpPr>
            <a:spLocks noGrp="1"/>
          </p:cNvSpPr>
          <p:nvPr>
            <p:ph type="body" idx="10"/>
          </p:nvPr>
        </p:nvSpPr>
        <p:spPr>
          <a:xfrm>
            <a:off x="9925685" y="6473825"/>
            <a:ext cx="226060" cy="7620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850" spc="114">
                <a:solidFill>
                  <a:srgbClr val="748A9D"/>
                </a:solidFill>
                <a:latin typeface="Calibri" panose="02020603050405020304" pitchFamily="2"/>
              </a:rPr>
              <a:t>26 </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 name="Textplatzhalter 9"/>
          <p:cNvSpPr>
            <a:spLocks noGrp="1"/>
          </p:cNvSpPr>
          <p:nvPr>
            <p:ph type="body" idx="10"/>
          </p:nvPr>
        </p:nvSpPr>
        <p:spPr>
          <a:xfrm>
            <a:off x="8876665" y="6304280"/>
            <a:ext cx="228600" cy="363220"/>
          </a:xfrm>
          <a:prstGeom prst="rect">
            <a:avLst/>
          </a:prstGeom>
          <a:noFill/>
          <a:ln w="0" cmpd="sng">
            <a:noFill/>
            <a:prstDash val="solid"/>
          </a:ln>
        </p:spPr>
        <p:txBody>
          <a:bodyPr vert="horz" lIns="0" tIns="10795" rIns="0" bIns="0" anchor="t"/>
          <a:lstStyle/>
          <a:p>
            <a:pPr marL="0" marR="0" indent="0" algn="l">
              <a:lnSpc>
                <a:spcPts val="1000"/>
              </a:lnSpc>
              <a:spcAft>
                <a:spcPts val="1805"/>
              </a:spcAft>
            </a:pPr>
            <a:r>
              <a:rPr lang="de-DE" sz="850" b="1" spc="125">
                <a:solidFill>
                  <a:srgbClr val="888888"/>
                </a:solidFill>
                <a:latin typeface="Calibri" panose="02020603050405020304" pitchFamily="2"/>
              </a:rPr>
              <a:t>27 </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platzhalter 1"/>
          <p:cNvSpPr>
            <a:spLocks noGrp="1"/>
          </p:cNvSpPr>
          <p:nvPr>
            <p:ph type="body" idx="10"/>
          </p:nvPr>
        </p:nvSpPr>
        <p:spPr>
          <a:xfrm>
            <a:off x="602615" y="990600"/>
            <a:ext cx="9499600" cy="813435"/>
          </a:xfrm>
          <a:prstGeom prst="rect">
            <a:avLst/>
          </a:prstGeom>
          <a:noFill/>
          <a:ln w="0" cmpd="sng">
            <a:noFill/>
            <a:prstDash val="solid"/>
          </a:ln>
        </p:spPr>
        <p:txBody>
          <a:bodyPr vert="horz" lIns="0" tIns="43815" rIns="0" bIns="0" anchor="t"/>
          <a:lstStyle/>
          <a:p>
            <a:pPr marL="45720" marR="0" indent="0" algn="ctr">
              <a:lnSpc>
                <a:spcPts val="3500"/>
              </a:lnSpc>
              <a:spcAft>
                <a:spcPts val="2535"/>
              </a:spcAft>
            </a:pPr>
            <a:r>
              <a:rPr lang="de-DE" sz="3150" b="1" spc="-15">
                <a:solidFill>
                  <a:srgbClr val="2D4863"/>
                </a:solidFill>
                <a:latin typeface="Calibri" panose="02020603050405020304" pitchFamily="2"/>
              </a:rPr>
              <a:t>Die Methode </a:t>
            </a:r>
          </a:p>
        </p:txBody>
      </p:sp>
      <p:sp>
        <p:nvSpPr>
          <p:cNvPr id="3" name="Textplatzhalter 2"/>
          <p:cNvSpPr>
            <a:spLocks noGrp="1"/>
          </p:cNvSpPr>
          <p:nvPr>
            <p:ph type="body" idx="10"/>
          </p:nvPr>
        </p:nvSpPr>
        <p:spPr>
          <a:xfrm>
            <a:off x="602615" y="1804035"/>
            <a:ext cx="9499600" cy="862965"/>
          </a:xfrm>
          <a:prstGeom prst="rect">
            <a:avLst/>
          </a:prstGeom>
          <a:noFill/>
          <a:ln w="0" cmpd="sng">
            <a:noFill/>
            <a:prstDash val="solid"/>
          </a:ln>
        </p:spPr>
        <p:txBody>
          <a:bodyPr vert="horz" lIns="0" tIns="62865" rIns="0" bIns="0" anchor="t"/>
          <a:lstStyle/>
          <a:p>
            <a:pPr marL="45720" marR="0" indent="0" algn="l">
              <a:lnSpc>
                <a:spcPts val="1900"/>
              </a:lnSpc>
              <a:spcAft>
                <a:spcPts val="0"/>
              </a:spcAft>
            </a:pPr>
            <a:r>
              <a:rPr lang="de-DE" sz="2100" spc="-5">
                <a:solidFill>
                  <a:srgbClr val="2D4863"/>
                </a:solidFill>
                <a:latin typeface="Arial" panose="02020603050405020304" pitchFamily="2"/>
              </a:rPr>
              <a:t>+ </a:t>
            </a:r>
            <a:r>
              <a:rPr lang="de-DE" sz="1450" spc="-5">
                <a:solidFill>
                  <a:srgbClr val="2D4863"/>
                </a:solidFill>
                <a:latin typeface="Calibri" panose="02020603050405020304" pitchFamily="2"/>
              </a:rPr>
              <a:t>Vergleich der 396 Kommunen in Nordrhein-Westfalen untereinander sowie deutschlandweit mit allen 10.775 Kommunen </a:t>
            </a:r>
          </a:p>
          <a:p>
            <a:pPr marL="45720" marR="0" indent="0" algn="l">
              <a:lnSpc>
                <a:spcPts val="1900"/>
              </a:lnSpc>
              <a:spcBef>
                <a:spcPts val="240"/>
              </a:spcBef>
              <a:spcAft>
                <a:spcPts val="0"/>
              </a:spcAft>
            </a:pPr>
            <a:r>
              <a:rPr lang="de-DE" sz="2100" spc="-10">
                <a:solidFill>
                  <a:srgbClr val="2D4863"/>
                </a:solidFill>
                <a:latin typeface="Arial" panose="02020603050405020304" pitchFamily="2"/>
              </a:rPr>
              <a:t>+ </a:t>
            </a:r>
            <a:r>
              <a:rPr lang="de-DE" sz="1450" u="sng" spc="-10">
                <a:solidFill>
                  <a:srgbClr val="2D4863"/>
                </a:solidFill>
                <a:latin typeface="Calibri" panose="02020603050405020304" pitchFamily="2"/>
              </a:rPr>
              <a:t>Ziel</a:t>
            </a:r>
            <a:r>
              <a:rPr lang="de-DE" sz="1450" spc="-10">
                <a:solidFill>
                  <a:srgbClr val="2D4863"/>
                </a:solidFill>
                <a:latin typeface="Calibri" panose="02020603050405020304" pitchFamily="2"/>
              </a:rPr>
              <a:t>: Bewertung der Standortbedingungen in den Kommunen NRWs </a:t>
            </a:r>
          </a:p>
          <a:p>
            <a:pPr marL="45720" marR="0" indent="0" algn="l">
              <a:lnSpc>
                <a:spcPts val="1900"/>
              </a:lnSpc>
              <a:spcBef>
                <a:spcPts val="240"/>
              </a:spcBef>
              <a:spcAft>
                <a:spcPts val="10"/>
              </a:spcAft>
            </a:pPr>
            <a:r>
              <a:rPr lang="de-DE" sz="2100" spc="-10">
                <a:solidFill>
                  <a:srgbClr val="2D4863"/>
                </a:solidFill>
                <a:latin typeface="Arial" panose="02020603050405020304" pitchFamily="2"/>
              </a:rPr>
              <a:t>+ </a:t>
            </a:r>
            <a:r>
              <a:rPr lang="de-DE" sz="1450" spc="-10">
                <a:solidFill>
                  <a:srgbClr val="2D4863"/>
                </a:solidFill>
                <a:latin typeface="Calibri" panose="02020603050405020304" pitchFamily="2"/>
              </a:rPr>
              <a:t>Vergleich anhand ausgewählter Indikatoren aus vier Themenbereichen </a:t>
            </a:r>
          </a:p>
        </p:txBody>
      </p:sp>
      <p:sp>
        <p:nvSpPr>
          <p:cNvPr id="4" name="Textplatzhalter 3"/>
          <p:cNvSpPr>
            <a:spLocks noGrp="1"/>
          </p:cNvSpPr>
          <p:nvPr>
            <p:ph type="body" idx="10"/>
          </p:nvPr>
        </p:nvSpPr>
        <p:spPr>
          <a:xfrm>
            <a:off x="602615" y="4095750"/>
            <a:ext cx="9499600" cy="708025"/>
          </a:xfrm>
          <a:prstGeom prst="rect">
            <a:avLst/>
          </a:prstGeom>
          <a:noFill/>
          <a:ln w="0" cmpd="sng">
            <a:noFill/>
            <a:prstDash val="solid"/>
          </a:ln>
        </p:spPr>
        <p:txBody>
          <a:bodyPr vert="horz" lIns="0" tIns="55245" rIns="0" bIns="0" anchor="t"/>
          <a:lstStyle/>
          <a:p>
            <a:pPr marL="274320" marR="365760" indent="0" algn="l">
              <a:lnSpc>
                <a:spcPts val="1700"/>
              </a:lnSpc>
              <a:spcAft>
                <a:spcPts val="1655"/>
              </a:spcAft>
            </a:pPr>
            <a:r>
              <a:rPr lang="de-DE" sz="2100" spc="0">
                <a:solidFill>
                  <a:srgbClr val="2D4863"/>
                </a:solidFill>
                <a:latin typeface="Arial" panose="02020603050405020304" pitchFamily="2"/>
              </a:rPr>
              <a:t>+ </a:t>
            </a:r>
            <a:r>
              <a:rPr lang="de-DE" sz="1450" spc="0">
                <a:solidFill>
                  <a:srgbClr val="2D4863"/>
                </a:solidFill>
                <a:latin typeface="Calibri" panose="02020603050405020304" pitchFamily="2"/>
              </a:rPr>
              <a:t>Zusammenfassung der Indikatoren zu zwei Gesamtrankings – das aktuelle Niveau und der Vergleich zum Datenstand des Vorgängerrankings </a:t>
            </a:r>
          </a:p>
        </p:txBody>
      </p:sp>
      <p:sp>
        <p:nvSpPr>
          <p:cNvPr id="7" name="Textplatzhalter 6"/>
          <p:cNvSpPr>
            <a:spLocks noGrp="1"/>
          </p:cNvSpPr>
          <p:nvPr>
            <p:ph type="body" idx="10"/>
          </p:nvPr>
        </p:nvSpPr>
        <p:spPr>
          <a:xfrm>
            <a:off x="2633345" y="3503930"/>
            <a:ext cx="963295" cy="251460"/>
          </a:xfrm>
          <a:prstGeom prst="rect">
            <a:avLst/>
          </a:prstGeom>
          <a:noFill/>
          <a:ln w="0" cmpd="sng">
            <a:noFill/>
            <a:prstDash val="solid"/>
          </a:ln>
        </p:spPr>
        <p:txBody>
          <a:bodyPr vert="horz" lIns="0" tIns="23495" rIns="0" bIns="0" anchor="t"/>
          <a:lstStyle/>
          <a:p>
            <a:pPr marL="0" marR="0" indent="0" algn="l">
              <a:lnSpc>
                <a:spcPts val="1700"/>
              </a:lnSpc>
              <a:spcAft>
                <a:spcPts val="0"/>
              </a:spcAft>
            </a:pPr>
            <a:r>
              <a:rPr lang="de-DE" sz="1750" b="1" spc="-55">
                <a:solidFill>
                  <a:srgbClr val="FFFFFF"/>
                </a:solidFill>
                <a:latin typeface="Calibri" panose="02020603050405020304" pitchFamily="2"/>
              </a:rPr>
              <a:t>Wirtschaft </a:t>
            </a:r>
          </a:p>
        </p:txBody>
      </p:sp>
      <p:sp>
        <p:nvSpPr>
          <p:cNvPr id="8" name="Textplatzhalter 7"/>
          <p:cNvSpPr>
            <a:spLocks noGrp="1"/>
          </p:cNvSpPr>
          <p:nvPr>
            <p:ph type="body" idx="10"/>
          </p:nvPr>
        </p:nvSpPr>
        <p:spPr>
          <a:xfrm>
            <a:off x="4199890" y="2973705"/>
            <a:ext cx="795655" cy="251460"/>
          </a:xfrm>
          <a:prstGeom prst="rect">
            <a:avLst/>
          </a:prstGeom>
          <a:noFill/>
          <a:ln w="0" cmpd="sng">
            <a:noFill/>
            <a:prstDash val="solid"/>
          </a:ln>
        </p:spPr>
        <p:txBody>
          <a:bodyPr vert="horz" lIns="0" tIns="23495" rIns="0" bIns="0" anchor="t"/>
          <a:lstStyle/>
          <a:p>
            <a:pPr marL="0" marR="0" indent="0" algn="l">
              <a:lnSpc>
                <a:spcPts val="1700"/>
              </a:lnSpc>
              <a:spcAft>
                <a:spcPts val="0"/>
              </a:spcAft>
            </a:pPr>
            <a:r>
              <a:rPr lang="de-DE" sz="1750" b="1" spc="-70">
                <a:solidFill>
                  <a:srgbClr val="FFFFFF"/>
                </a:solidFill>
                <a:latin typeface="Calibri" panose="02020603050405020304" pitchFamily="2"/>
              </a:rPr>
              <a:t>Arbeiten </a:t>
            </a:r>
          </a:p>
        </p:txBody>
      </p:sp>
      <p:sp>
        <p:nvSpPr>
          <p:cNvPr id="9" name="Textplatzhalter 8"/>
          <p:cNvSpPr>
            <a:spLocks noGrp="1"/>
          </p:cNvSpPr>
          <p:nvPr>
            <p:ph type="body" idx="10"/>
          </p:nvPr>
        </p:nvSpPr>
        <p:spPr>
          <a:xfrm>
            <a:off x="5702935" y="3503930"/>
            <a:ext cx="767715" cy="251460"/>
          </a:xfrm>
          <a:prstGeom prst="rect">
            <a:avLst/>
          </a:prstGeom>
          <a:noFill/>
          <a:ln w="0" cmpd="sng">
            <a:noFill/>
            <a:prstDash val="solid"/>
          </a:ln>
        </p:spPr>
        <p:txBody>
          <a:bodyPr vert="horz" lIns="0" tIns="23495" rIns="0" bIns="0" anchor="t"/>
          <a:lstStyle/>
          <a:p>
            <a:pPr marL="0" marR="0" indent="0" algn="l">
              <a:lnSpc>
                <a:spcPts val="1700"/>
              </a:lnSpc>
              <a:spcAft>
                <a:spcPts val="0"/>
              </a:spcAft>
            </a:pPr>
            <a:r>
              <a:rPr lang="de-DE" sz="1750" b="1" spc="-105">
                <a:solidFill>
                  <a:srgbClr val="FFFFFF"/>
                </a:solidFill>
                <a:latin typeface="Calibri" panose="02020603050405020304" pitchFamily="2"/>
              </a:rPr>
              <a:t>Wohnen </a:t>
            </a:r>
          </a:p>
        </p:txBody>
      </p:sp>
      <p:sp>
        <p:nvSpPr>
          <p:cNvPr id="10" name="Textplatzhalter 9"/>
          <p:cNvSpPr>
            <a:spLocks noGrp="1"/>
          </p:cNvSpPr>
          <p:nvPr>
            <p:ph type="body" idx="10"/>
          </p:nvPr>
        </p:nvSpPr>
        <p:spPr>
          <a:xfrm>
            <a:off x="7223760" y="2842895"/>
            <a:ext cx="713105" cy="518795"/>
          </a:xfrm>
          <a:prstGeom prst="rect">
            <a:avLst/>
          </a:prstGeom>
          <a:noFill/>
          <a:ln w="0" cmpd="sng">
            <a:noFill/>
            <a:prstDash val="solid"/>
          </a:ln>
        </p:spPr>
        <p:txBody>
          <a:bodyPr vert="horz" lIns="0" tIns="23495" rIns="0" bIns="0" anchor="t"/>
          <a:lstStyle/>
          <a:p>
            <a:pPr marL="0" marR="0" indent="0" algn="l">
              <a:lnSpc>
                <a:spcPts val="1800"/>
              </a:lnSpc>
              <a:spcAft>
                <a:spcPts val="0"/>
              </a:spcAft>
            </a:pPr>
            <a:r>
              <a:rPr lang="de-DE" sz="1750" b="1" spc="-90">
                <a:solidFill>
                  <a:srgbClr val="FFFFFF"/>
                </a:solidFill>
                <a:latin typeface="Calibri" panose="02020603050405020304" pitchFamily="2"/>
              </a:rPr>
              <a:t>Lebens-</a:t>
            </a:r>
            <a:r>
              <a:rPr lang="de-DE" sz="100">
                <a:solidFill>
                  <a:srgbClr val="000000"/>
                </a:solidFill>
                <a:latin typeface="Calibri" panose="02020603050405020304" pitchFamily="2"/>
              </a:rPr>
              <a:t> </a:t>
            </a:r>
          </a:p>
          <a:p>
            <a:pPr marL="0" marR="0" indent="0" algn="l">
              <a:lnSpc>
                <a:spcPts val="1800"/>
              </a:lnSpc>
              <a:spcBef>
                <a:spcPts val="290"/>
              </a:spcBef>
              <a:spcAft>
                <a:spcPts val="0"/>
              </a:spcAft>
            </a:pPr>
            <a:r>
              <a:rPr lang="de-DE" sz="1750" b="1" spc="-70">
                <a:solidFill>
                  <a:srgbClr val="FFFFFF"/>
                </a:solidFill>
                <a:latin typeface="Calibri" panose="02020603050405020304" pitchFamily="2"/>
              </a:rPr>
              <a:t>qualität </a:t>
            </a:r>
          </a:p>
        </p:txBody>
      </p:sp>
      <p:sp>
        <p:nvSpPr>
          <p:cNvPr id="13" name="Textplatzhalter 12"/>
          <p:cNvSpPr>
            <a:spLocks noGrp="1"/>
          </p:cNvSpPr>
          <p:nvPr>
            <p:ph type="body" idx="10"/>
          </p:nvPr>
        </p:nvSpPr>
        <p:spPr>
          <a:xfrm>
            <a:off x="935990" y="4857750"/>
            <a:ext cx="4081145" cy="895985"/>
          </a:xfrm>
          <a:prstGeom prst="rect">
            <a:avLst/>
          </a:prstGeom>
          <a:noFill/>
          <a:ln w="0" cmpd="sng">
            <a:noFill/>
            <a:prstDash val="solid"/>
          </a:ln>
        </p:spPr>
        <p:txBody>
          <a:bodyPr vert="horz" lIns="0" tIns="34925" rIns="0" bIns="0" anchor="t">
            <a:normAutofit fontScale="95000"/>
          </a:bodyPr>
          <a:lstStyle/>
          <a:p>
            <a:pPr marL="0" marR="0" indent="0" algn="ctr">
              <a:lnSpc>
                <a:spcPts val="2500"/>
              </a:lnSpc>
              <a:spcAft>
                <a:spcPts val="0"/>
              </a:spcAft>
            </a:pPr>
            <a:r>
              <a:rPr lang="de-DE" sz="2450" b="1" spc="40">
                <a:solidFill>
                  <a:srgbClr val="FFFFFF"/>
                </a:solidFill>
                <a:latin typeface="Calibri" panose="02020603050405020304" pitchFamily="2"/>
              </a:rPr>
              <a:t>Niveau-Ranking </a:t>
            </a:r>
          </a:p>
          <a:p>
            <a:pPr marL="0" marR="0" indent="0" algn="l">
              <a:lnSpc>
                <a:spcPts val="1800"/>
              </a:lnSpc>
              <a:spcBef>
                <a:spcPts val="345"/>
              </a:spcBef>
              <a:spcAft>
                <a:spcPts val="0"/>
              </a:spcAft>
            </a:pPr>
            <a:r>
              <a:rPr lang="de-DE" sz="1750" spc="-35">
                <a:solidFill>
                  <a:srgbClr val="FFFFFF"/>
                </a:solidFill>
                <a:latin typeface="Calibri" panose="02020603050405020304" pitchFamily="2"/>
              </a:rPr>
              <a:t>Abbildung der (nach Verfügbarkeit) </a:t>
            </a:r>
            <a:r>
              <a:rPr lang="de-DE" sz="1750" b="1" spc="-45">
                <a:solidFill>
                  <a:srgbClr val="FFFFFF"/>
                </a:solidFill>
                <a:latin typeface="Calibri" panose="02020603050405020304" pitchFamily="2"/>
              </a:rPr>
              <a:t>aktuellen </a:t>
            </a:r>
          </a:p>
          <a:p>
            <a:pPr marL="0" marR="0" indent="0" algn="ctr">
              <a:lnSpc>
                <a:spcPts val="1800"/>
              </a:lnSpc>
              <a:spcBef>
                <a:spcPts val="295"/>
              </a:spcBef>
              <a:spcAft>
                <a:spcPts val="0"/>
              </a:spcAft>
            </a:pPr>
            <a:r>
              <a:rPr lang="de-DE" sz="1750" spc="-25">
                <a:solidFill>
                  <a:srgbClr val="FFFFFF"/>
                </a:solidFill>
                <a:latin typeface="Calibri" panose="02020603050405020304" pitchFamily="2"/>
              </a:rPr>
              <a:t>Situation anhand von 17 Indikatoren </a:t>
            </a:r>
          </a:p>
        </p:txBody>
      </p:sp>
      <p:sp>
        <p:nvSpPr>
          <p:cNvPr id="14" name="Textplatzhalter 13"/>
          <p:cNvSpPr>
            <a:spLocks noGrp="1"/>
          </p:cNvSpPr>
          <p:nvPr>
            <p:ph type="body" idx="10"/>
          </p:nvPr>
        </p:nvSpPr>
        <p:spPr>
          <a:xfrm>
            <a:off x="6132830" y="4933950"/>
            <a:ext cx="3684905" cy="895985"/>
          </a:xfrm>
          <a:prstGeom prst="rect">
            <a:avLst/>
          </a:prstGeom>
          <a:noFill/>
          <a:ln w="0" cmpd="sng">
            <a:noFill/>
            <a:prstDash val="solid"/>
          </a:ln>
        </p:spPr>
        <p:txBody>
          <a:bodyPr vert="horz" lIns="0" tIns="34925" rIns="0" bIns="0" anchor="t">
            <a:normAutofit fontScale="95000"/>
          </a:bodyPr>
          <a:lstStyle/>
          <a:p>
            <a:pPr marL="0" marR="0" indent="0" algn="ctr">
              <a:lnSpc>
                <a:spcPts val="2500"/>
              </a:lnSpc>
              <a:spcAft>
                <a:spcPts val="0"/>
              </a:spcAft>
            </a:pPr>
            <a:r>
              <a:rPr lang="de-DE" sz="2450" b="1" spc="45">
                <a:solidFill>
                  <a:srgbClr val="FFFFFF"/>
                </a:solidFill>
                <a:latin typeface="Calibri" panose="02020603050405020304" pitchFamily="2"/>
              </a:rPr>
              <a:t>Dynamik-Ranking </a:t>
            </a:r>
          </a:p>
          <a:p>
            <a:pPr marL="0" marR="0" indent="0" algn="l">
              <a:lnSpc>
                <a:spcPts val="1800"/>
              </a:lnSpc>
              <a:spcBef>
                <a:spcPts val="345"/>
              </a:spcBef>
              <a:spcAft>
                <a:spcPts val="0"/>
              </a:spcAft>
            </a:pPr>
            <a:r>
              <a:rPr lang="de-DE" sz="1750" spc="-35">
                <a:solidFill>
                  <a:srgbClr val="FFFFFF"/>
                </a:solidFill>
                <a:latin typeface="Calibri" panose="02020603050405020304" pitchFamily="2"/>
              </a:rPr>
              <a:t>Abbildung der Entwicklungen </a:t>
            </a:r>
            <a:r>
              <a:rPr lang="de-DE" sz="1750" b="1" spc="-45">
                <a:solidFill>
                  <a:srgbClr val="FFFFFF"/>
                </a:solidFill>
                <a:latin typeface="Calibri" panose="02020603050405020304" pitchFamily="2"/>
              </a:rPr>
              <a:t>der letzten </a:t>
            </a:r>
          </a:p>
          <a:p>
            <a:pPr marL="0" marR="0" indent="0" algn="ctr">
              <a:lnSpc>
                <a:spcPts val="1800"/>
              </a:lnSpc>
              <a:spcBef>
                <a:spcPts val="295"/>
              </a:spcBef>
              <a:spcAft>
                <a:spcPts val="0"/>
              </a:spcAft>
            </a:pPr>
            <a:r>
              <a:rPr lang="de-DE" sz="1750" b="1" spc="-30">
                <a:solidFill>
                  <a:srgbClr val="FFFFFF"/>
                </a:solidFill>
                <a:latin typeface="Calibri" panose="02020603050405020304" pitchFamily="2"/>
              </a:rPr>
              <a:t>Jahre </a:t>
            </a:r>
            <a:r>
              <a:rPr lang="de-DE" sz="1750" spc="-25">
                <a:solidFill>
                  <a:srgbClr val="FFFFFF"/>
                </a:solidFill>
                <a:latin typeface="Calibri" panose="02020603050405020304" pitchFamily="2"/>
              </a:rPr>
              <a:t>anhand von 12 Indikatoren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platzhalter 1"/>
          <p:cNvSpPr>
            <a:spLocks noGrp="1"/>
          </p:cNvSpPr>
          <p:nvPr>
            <p:ph type="body" idx="10"/>
          </p:nvPr>
        </p:nvSpPr>
        <p:spPr>
          <a:xfrm>
            <a:off x="596265" y="1231900"/>
            <a:ext cx="9499600" cy="742950"/>
          </a:xfrm>
          <a:prstGeom prst="rect">
            <a:avLst/>
          </a:prstGeom>
          <a:noFill/>
          <a:ln w="0" cmpd="sng">
            <a:noFill/>
            <a:prstDash val="solid"/>
          </a:ln>
        </p:spPr>
        <p:txBody>
          <a:bodyPr vert="horz" lIns="0" tIns="52705" rIns="0" bIns="0" anchor="t"/>
          <a:lstStyle/>
          <a:p>
            <a:pPr marL="0" marR="0" indent="0" algn="ctr">
              <a:lnSpc>
                <a:spcPts val="3500"/>
              </a:lnSpc>
              <a:spcAft>
                <a:spcPts val="1865"/>
              </a:spcAft>
            </a:pPr>
            <a:r>
              <a:rPr lang="de-DE" sz="3150" b="1" spc="0">
                <a:solidFill>
                  <a:srgbClr val="2D4863"/>
                </a:solidFill>
                <a:latin typeface="Calibri" panose="02020603050405020304" pitchFamily="2"/>
              </a:rPr>
              <a:t>Themenbereiche und Indikatoren </a:t>
            </a:r>
          </a:p>
        </p:txBody>
      </p:sp>
      <p:sp>
        <p:nvSpPr>
          <p:cNvPr id="3" name="Textplatzhalter 2"/>
          <p:cNvSpPr>
            <a:spLocks noGrp="1"/>
          </p:cNvSpPr>
          <p:nvPr>
            <p:ph type="body" idx="10"/>
          </p:nvPr>
        </p:nvSpPr>
        <p:spPr>
          <a:xfrm>
            <a:off x="596265" y="5925820"/>
            <a:ext cx="9499600" cy="462915"/>
          </a:xfrm>
          <a:prstGeom prst="rect">
            <a:avLst/>
          </a:prstGeom>
          <a:noFill/>
          <a:ln w="0" cmpd="sng">
            <a:noFill/>
            <a:prstDash val="solid"/>
          </a:ln>
        </p:spPr>
        <p:txBody>
          <a:bodyPr vert="horz" lIns="0" tIns="22860" rIns="0" bIns="0" anchor="t"/>
          <a:lstStyle/>
          <a:p>
            <a:pPr marL="457200" marR="0" indent="0" algn="l">
              <a:lnSpc>
                <a:spcPts val="1100"/>
              </a:lnSpc>
              <a:spcAft>
                <a:spcPts val="0"/>
              </a:spcAft>
              <a:tabLst>
                <a:tab pos="5440680" algn="l"/>
              </a:tabLst>
            </a:pPr>
            <a:r>
              <a:rPr lang="de-DE" sz="750" spc="0">
                <a:solidFill>
                  <a:srgbClr val="000000"/>
                </a:solidFill>
                <a:latin typeface="Calibri" panose="02020603050405020304" pitchFamily="2"/>
              </a:rPr>
              <a:t>a </a:t>
            </a:r>
            <a:r>
              <a:rPr lang="de-DE" sz="1050" spc="0">
                <a:solidFill>
                  <a:srgbClr val="000000"/>
                </a:solidFill>
                <a:latin typeface="Calibri" panose="02020603050405020304" pitchFamily="2"/>
              </a:rPr>
              <a:t>Unternehmensanforderungen an die digitale Infrastruktur sind höher als *Nicht Bestandteil des Dynamik-Rankings, da keine Vergangenheitswerte </a:t>
            </a:r>
          </a:p>
          <a:p>
            <a:pPr marL="457200" marR="0" indent="0" algn="l">
              <a:lnSpc>
                <a:spcPts val="1100"/>
              </a:lnSpc>
              <a:spcBef>
                <a:spcPts val="185"/>
              </a:spcBef>
              <a:spcAft>
                <a:spcPts val="1105"/>
              </a:spcAft>
              <a:tabLst>
                <a:tab pos="5440680" algn="l"/>
              </a:tabLst>
            </a:pPr>
            <a:r>
              <a:rPr lang="de-DE" sz="1050" u="sng" spc="-5">
                <a:solidFill>
                  <a:srgbClr val="000000"/>
                </a:solidFill>
                <a:latin typeface="Calibri" panose="02020603050405020304" pitchFamily="2"/>
              </a:rPr>
              <a:t>Anforderungen im privaten Bereich. vorliegen.</a:t>
            </a:r>
            <a:r>
              <a:rPr lang="de-DE" sz="100" spc="-5">
                <a:solidFill>
                  <a:srgbClr val="000000"/>
                </a:solidFill>
                <a:latin typeface="Calibri" panose="02020603050405020304" pitchFamily="2"/>
              </a:rPr>
              <a:t> </a:t>
            </a:r>
          </a:p>
        </p:txBody>
      </p:sp>
      <p:sp>
        <p:nvSpPr>
          <p:cNvPr id="6" name="Textplatzhalter 5"/>
          <p:cNvSpPr>
            <a:spLocks noGrp="1"/>
          </p:cNvSpPr>
          <p:nvPr>
            <p:ph type="body" idx="10"/>
          </p:nvPr>
        </p:nvSpPr>
        <p:spPr>
          <a:xfrm>
            <a:off x="1496695" y="1983740"/>
            <a:ext cx="2700655" cy="1550035"/>
          </a:xfrm>
          <a:prstGeom prst="rect">
            <a:avLst/>
          </a:prstGeom>
          <a:noFill/>
          <a:ln w="0" cmpd="sng">
            <a:noFill/>
            <a:prstDash val="solid"/>
          </a:ln>
        </p:spPr>
        <p:txBody>
          <a:bodyPr vert="horz" lIns="0" tIns="36830" rIns="0" bIns="0" anchor="t"/>
          <a:lstStyle/>
          <a:p>
            <a:pPr marL="0" marR="0" indent="0" algn="l">
              <a:lnSpc>
                <a:spcPts val="2300"/>
              </a:lnSpc>
              <a:spcAft>
                <a:spcPts val="0"/>
              </a:spcAft>
            </a:pPr>
            <a:r>
              <a:rPr lang="de-DE" sz="2050" b="1" u="sng" spc="15">
                <a:solidFill>
                  <a:srgbClr val="FFFFFF"/>
                </a:solidFill>
                <a:latin typeface="Calibri" panose="02020603050405020304" pitchFamily="2"/>
              </a:rPr>
              <a:t>Wirtschaft </a:t>
            </a:r>
            <a:r>
              <a:rPr lang="de-DE" sz="100" b="1" spc="15">
                <a:solidFill>
                  <a:srgbClr val="FFFFFF"/>
                </a:solidFill>
                <a:latin typeface="Calibri" panose="02020603050405020304" pitchFamily="2"/>
              </a:rPr>
              <a:t> </a:t>
            </a:r>
          </a:p>
          <a:p>
            <a:pPr marL="228600" marR="0" indent="0" algn="l">
              <a:lnSpc>
                <a:spcPts val="1500"/>
              </a:lnSpc>
              <a:spcBef>
                <a:spcPts val="745"/>
              </a:spcBef>
              <a:spcAft>
                <a:spcPts val="0"/>
              </a:spcAft>
            </a:pPr>
            <a:r>
              <a:rPr lang="de-DE" sz="2100" spc="-15">
                <a:solidFill>
                  <a:srgbClr val="FFFFFF"/>
                </a:solidFill>
                <a:latin typeface="Arial" panose="02020603050405020304" pitchFamily="2"/>
              </a:rPr>
              <a:t>+ </a:t>
            </a:r>
            <a:r>
              <a:rPr lang="de-DE" sz="1400" spc="-20">
                <a:solidFill>
                  <a:srgbClr val="FFFFFF"/>
                </a:solidFill>
                <a:latin typeface="Calibri" panose="02020603050405020304" pitchFamily="2"/>
              </a:rPr>
              <a:t>Gewerbliche Breitbandversorgung (200 Mbit/s)*</a:t>
            </a:r>
            <a:r>
              <a:rPr lang="de-DE" sz="1400" spc="-20" baseline="30000">
                <a:solidFill>
                  <a:srgbClr val="FFFFFF"/>
                </a:solidFill>
                <a:latin typeface="Calibri" panose="02020603050405020304" pitchFamily="2"/>
              </a:rPr>
              <a:t>a</a:t>
            </a:r>
            <a:r>
              <a:rPr lang="de-DE" sz="100" spc="-20">
                <a:solidFill>
                  <a:srgbClr val="FFFFFF"/>
                </a:solidFill>
                <a:latin typeface="Calibri" panose="02020603050405020304" pitchFamily="2"/>
              </a:rPr>
              <a:t> </a:t>
            </a:r>
          </a:p>
          <a:p>
            <a:pPr marL="0" marR="594360" indent="0" algn="l">
              <a:lnSpc>
                <a:spcPts val="1800"/>
              </a:lnSpc>
              <a:spcBef>
                <a:spcPts val="260"/>
              </a:spcBef>
              <a:spcAft>
                <a:spcPts val="225"/>
              </a:spcAft>
            </a:pPr>
            <a:r>
              <a:rPr lang="de-DE" sz="2100" spc="0">
                <a:solidFill>
                  <a:srgbClr val="FFFFFF"/>
                </a:solidFill>
                <a:latin typeface="Arial" panose="02020603050405020304" pitchFamily="2"/>
              </a:rPr>
              <a:t>+ </a:t>
            </a:r>
            <a:r>
              <a:rPr lang="de-DE" sz="1400" spc="-5">
                <a:solidFill>
                  <a:srgbClr val="FFFFFF"/>
                </a:solidFill>
                <a:latin typeface="Calibri" panose="02020603050405020304" pitchFamily="2"/>
              </a:rPr>
              <a:t>Gewerbesteuerhebesätze </a:t>
            </a:r>
            <a:r>
              <a:rPr lang="de-DE" sz="2100" spc="0">
                <a:solidFill>
                  <a:srgbClr val="FFFFFF"/>
                </a:solidFill>
                <a:latin typeface="Arial" panose="02020603050405020304" pitchFamily="2"/>
              </a:rPr>
              <a:t>+ </a:t>
            </a:r>
            <a:r>
              <a:rPr lang="de-DE" sz="1400" spc="-5">
                <a:solidFill>
                  <a:srgbClr val="FFFFFF"/>
                </a:solidFill>
                <a:latin typeface="Calibri" panose="02020603050405020304" pitchFamily="2"/>
              </a:rPr>
              <a:t>Gemeindliche Steuerkraft </a:t>
            </a:r>
            <a:r>
              <a:rPr lang="de-DE" sz="2100" spc="0">
                <a:solidFill>
                  <a:srgbClr val="FFFFFF"/>
                </a:solidFill>
                <a:latin typeface="Arial" panose="02020603050405020304" pitchFamily="2"/>
              </a:rPr>
              <a:t>+ </a:t>
            </a:r>
            <a:r>
              <a:rPr lang="de-DE" sz="1400" spc="-5">
                <a:solidFill>
                  <a:srgbClr val="FFFFFF"/>
                </a:solidFill>
                <a:latin typeface="Calibri" panose="02020603050405020304" pitchFamily="2"/>
              </a:rPr>
              <a:t>Patentanmeldungen* </a:t>
            </a:r>
          </a:p>
        </p:txBody>
      </p:sp>
      <p:sp>
        <p:nvSpPr>
          <p:cNvPr id="7" name="Textplatzhalter 6"/>
          <p:cNvSpPr>
            <a:spLocks noGrp="1"/>
          </p:cNvSpPr>
          <p:nvPr>
            <p:ph type="body" idx="10"/>
          </p:nvPr>
        </p:nvSpPr>
        <p:spPr>
          <a:xfrm>
            <a:off x="1496695" y="4091940"/>
            <a:ext cx="2294890" cy="1518285"/>
          </a:xfrm>
          <a:prstGeom prst="rect">
            <a:avLst/>
          </a:prstGeom>
          <a:noFill/>
          <a:ln w="0" cmpd="sng">
            <a:noFill/>
            <a:prstDash val="solid"/>
          </a:ln>
        </p:spPr>
        <p:txBody>
          <a:bodyPr vert="horz" lIns="0" tIns="37465" rIns="0" bIns="0" anchor="t"/>
          <a:lstStyle/>
          <a:p>
            <a:pPr marL="0" marR="0" indent="0" algn="l">
              <a:lnSpc>
                <a:spcPts val="2300"/>
              </a:lnSpc>
              <a:spcAft>
                <a:spcPts val="0"/>
              </a:spcAft>
            </a:pPr>
            <a:r>
              <a:rPr lang="de-DE" sz="2050" b="1" u="sng" spc="10">
                <a:solidFill>
                  <a:srgbClr val="FFFFFF"/>
                </a:solidFill>
                <a:latin typeface="Calibri" panose="02020603050405020304" pitchFamily="2"/>
              </a:rPr>
              <a:t>Wohnen </a:t>
            </a:r>
            <a:r>
              <a:rPr lang="de-DE" sz="100" b="1" spc="10">
                <a:solidFill>
                  <a:srgbClr val="FFFFFF"/>
                </a:solidFill>
                <a:latin typeface="Calibri" panose="02020603050405020304" pitchFamily="2"/>
              </a:rPr>
              <a:t> </a:t>
            </a:r>
          </a:p>
          <a:p>
            <a:pPr marL="0" marR="0" indent="0" algn="l">
              <a:lnSpc>
                <a:spcPts val="1800"/>
              </a:lnSpc>
              <a:spcBef>
                <a:spcPts val="805"/>
              </a:spcBef>
              <a:spcAft>
                <a:spcPts val="0"/>
              </a:spcAft>
            </a:pPr>
            <a:r>
              <a:rPr lang="de-DE" sz="2100" spc="0">
                <a:solidFill>
                  <a:srgbClr val="FFFFFF"/>
                </a:solidFill>
                <a:latin typeface="Arial" panose="02020603050405020304" pitchFamily="2"/>
              </a:rPr>
              <a:t>+ </a:t>
            </a:r>
            <a:r>
              <a:rPr lang="de-DE" sz="1400" spc="0">
                <a:solidFill>
                  <a:srgbClr val="FFFFFF"/>
                </a:solidFill>
                <a:latin typeface="Calibri" panose="02020603050405020304" pitchFamily="2"/>
              </a:rPr>
              <a:t>Baugenehmigungen </a:t>
            </a:r>
            <a:br/>
            <a:r>
              <a:rPr lang="de-DE" sz="2100" spc="0">
                <a:solidFill>
                  <a:srgbClr val="FFFFFF"/>
                </a:solidFill>
                <a:latin typeface="Arial" panose="02020603050405020304" pitchFamily="2"/>
              </a:rPr>
              <a:t>+ </a:t>
            </a:r>
            <a:r>
              <a:rPr lang="de-DE" sz="1400" spc="0">
                <a:solidFill>
                  <a:srgbClr val="FFFFFF"/>
                </a:solidFill>
                <a:latin typeface="Calibri" panose="02020603050405020304" pitchFamily="2"/>
              </a:rPr>
              <a:t>Wohnungsneubau </a:t>
            </a:r>
            <a:br/>
            <a:r>
              <a:rPr lang="de-DE" sz="2100" spc="0">
                <a:solidFill>
                  <a:srgbClr val="FFFFFF"/>
                </a:solidFill>
                <a:latin typeface="Arial" panose="02020603050405020304" pitchFamily="2"/>
              </a:rPr>
              <a:t>+ </a:t>
            </a:r>
            <a:r>
              <a:rPr lang="de-DE" sz="1400" spc="0">
                <a:solidFill>
                  <a:srgbClr val="FFFFFF"/>
                </a:solidFill>
                <a:latin typeface="Calibri" panose="02020603050405020304" pitchFamily="2"/>
              </a:rPr>
              <a:t>Wohnfläche </a:t>
            </a:r>
          </a:p>
          <a:p>
            <a:pPr marL="228600" marR="0" indent="0" algn="l">
              <a:lnSpc>
                <a:spcPts val="1500"/>
              </a:lnSpc>
              <a:spcBef>
                <a:spcPts val="75"/>
              </a:spcBef>
              <a:spcAft>
                <a:spcPts val="215"/>
              </a:spcAft>
            </a:pPr>
            <a:r>
              <a:rPr lang="de-DE" sz="2100" spc="-15">
                <a:solidFill>
                  <a:srgbClr val="FFFFFF"/>
                </a:solidFill>
                <a:latin typeface="Arial" panose="02020603050405020304" pitchFamily="2"/>
              </a:rPr>
              <a:t>+ </a:t>
            </a:r>
            <a:r>
              <a:rPr lang="de-DE" sz="1400" spc="-20">
                <a:solidFill>
                  <a:srgbClr val="FFFFFF"/>
                </a:solidFill>
                <a:latin typeface="Calibri" panose="02020603050405020304" pitchFamily="2"/>
              </a:rPr>
              <a:t>Private Breitbandversorgung (50 Mbit/s)*</a:t>
            </a:r>
            <a:r>
              <a:rPr lang="de-DE" sz="1400" spc="-20" baseline="30000">
                <a:solidFill>
                  <a:srgbClr val="FFFFFF"/>
                </a:solidFill>
                <a:latin typeface="Calibri" panose="02020603050405020304" pitchFamily="2"/>
              </a:rPr>
              <a:t>a</a:t>
            </a:r>
            <a:r>
              <a:rPr lang="de-DE" sz="100" spc="-20">
                <a:solidFill>
                  <a:srgbClr val="FFFFFF"/>
                </a:solidFill>
                <a:latin typeface="Calibri" panose="02020603050405020304" pitchFamily="2"/>
              </a:rPr>
              <a:t> </a:t>
            </a:r>
          </a:p>
        </p:txBody>
      </p:sp>
      <p:sp>
        <p:nvSpPr>
          <p:cNvPr id="8" name="Textplatzhalter 7"/>
          <p:cNvSpPr>
            <a:spLocks noGrp="1"/>
          </p:cNvSpPr>
          <p:nvPr>
            <p:ph type="body" idx="10"/>
          </p:nvPr>
        </p:nvSpPr>
        <p:spPr>
          <a:xfrm>
            <a:off x="6455410" y="1995805"/>
            <a:ext cx="3279775" cy="1123950"/>
          </a:xfrm>
          <a:prstGeom prst="rect">
            <a:avLst/>
          </a:prstGeom>
          <a:noFill/>
          <a:ln w="0" cmpd="sng">
            <a:noFill/>
            <a:prstDash val="solid"/>
          </a:ln>
        </p:spPr>
        <p:txBody>
          <a:bodyPr vert="horz" lIns="0" tIns="24765" rIns="0" bIns="0" anchor="t"/>
          <a:lstStyle/>
          <a:p>
            <a:pPr marL="91440" marR="0" indent="0" algn="l">
              <a:lnSpc>
                <a:spcPts val="2300"/>
              </a:lnSpc>
              <a:spcAft>
                <a:spcPts val="0"/>
              </a:spcAft>
            </a:pPr>
            <a:r>
              <a:rPr lang="de-DE" sz="2050" b="1" u="sng" spc="5">
                <a:solidFill>
                  <a:srgbClr val="FFFFFF"/>
                </a:solidFill>
                <a:latin typeface="Calibri" panose="02020603050405020304" pitchFamily="2"/>
              </a:rPr>
              <a:t>Arbeiten  </a:t>
            </a:r>
          </a:p>
          <a:p>
            <a:pPr marL="0" marR="0" indent="0" algn="l">
              <a:lnSpc>
                <a:spcPts val="1500"/>
              </a:lnSpc>
              <a:spcBef>
                <a:spcPts val="1005"/>
              </a:spcBef>
              <a:spcAft>
                <a:spcPts val="0"/>
              </a:spcAft>
            </a:pPr>
            <a:r>
              <a:rPr lang="de-DE" sz="2100" spc="0">
                <a:solidFill>
                  <a:srgbClr val="FFFFFF"/>
                </a:solidFill>
                <a:latin typeface="Arial" panose="02020603050405020304" pitchFamily="2"/>
              </a:rPr>
              <a:t>+ </a:t>
            </a:r>
            <a:r>
              <a:rPr lang="de-DE" sz="1400" spc="0">
                <a:solidFill>
                  <a:srgbClr val="FFFFFF"/>
                </a:solidFill>
                <a:latin typeface="Calibri" panose="02020603050405020304" pitchFamily="2"/>
              </a:rPr>
              <a:t>Arbeitsplatzversorgung </a:t>
            </a:r>
          </a:p>
          <a:p>
            <a:pPr marL="0" marR="0" indent="0" algn="l">
              <a:lnSpc>
                <a:spcPts val="1500"/>
              </a:lnSpc>
              <a:spcBef>
                <a:spcPts val="255"/>
              </a:spcBef>
              <a:spcAft>
                <a:spcPts val="0"/>
              </a:spcAft>
            </a:pPr>
            <a:r>
              <a:rPr lang="de-DE" sz="2100" spc="0">
                <a:solidFill>
                  <a:srgbClr val="FFFFFF"/>
                </a:solidFill>
                <a:latin typeface="Arial" panose="02020603050405020304" pitchFamily="2"/>
              </a:rPr>
              <a:t>+ </a:t>
            </a:r>
            <a:r>
              <a:rPr lang="de-DE" sz="1400" spc="0">
                <a:solidFill>
                  <a:srgbClr val="FFFFFF"/>
                </a:solidFill>
                <a:latin typeface="Calibri" panose="02020603050405020304" pitchFamily="2"/>
              </a:rPr>
              <a:t>Beschäftigungsrate Frauen </a:t>
            </a:r>
          </a:p>
          <a:p>
            <a:pPr marL="0" marR="0" indent="0" algn="l">
              <a:lnSpc>
                <a:spcPts val="1500"/>
              </a:lnSpc>
              <a:spcBef>
                <a:spcPts val="250"/>
              </a:spcBef>
              <a:spcAft>
                <a:spcPts val="250"/>
              </a:spcAft>
            </a:pPr>
            <a:r>
              <a:rPr lang="de-DE" sz="2100" spc="-15">
                <a:solidFill>
                  <a:srgbClr val="FFFFFF"/>
                </a:solidFill>
                <a:latin typeface="Arial" panose="02020603050405020304" pitchFamily="2"/>
              </a:rPr>
              <a:t>+ </a:t>
            </a:r>
            <a:r>
              <a:rPr lang="de-DE" sz="1400" spc="-20">
                <a:solidFill>
                  <a:srgbClr val="FFFFFF"/>
                </a:solidFill>
                <a:latin typeface="Calibri" panose="02020603050405020304" pitchFamily="2"/>
              </a:rPr>
              <a:t>Beschäftigungsrate Älterer (über 55 Jahre) </a:t>
            </a:r>
          </a:p>
        </p:txBody>
      </p:sp>
      <p:sp>
        <p:nvSpPr>
          <p:cNvPr id="9" name="Textplatzhalter 8"/>
          <p:cNvSpPr>
            <a:spLocks noGrp="1"/>
          </p:cNvSpPr>
          <p:nvPr>
            <p:ph type="body" idx="10"/>
          </p:nvPr>
        </p:nvSpPr>
        <p:spPr>
          <a:xfrm>
            <a:off x="6455410" y="4440555"/>
            <a:ext cx="3002280" cy="1461770"/>
          </a:xfrm>
          <a:prstGeom prst="rect">
            <a:avLst/>
          </a:prstGeom>
          <a:noFill/>
          <a:ln w="0" cmpd="sng">
            <a:noFill/>
            <a:prstDash val="solid"/>
          </a:ln>
        </p:spPr>
        <p:txBody>
          <a:bodyPr vert="horz" lIns="0" tIns="113030" rIns="0" bIns="0" anchor="t"/>
          <a:lstStyle/>
          <a:p>
            <a:pPr marL="0" marR="0" indent="0" algn="l">
              <a:lnSpc>
                <a:spcPts val="1500"/>
              </a:lnSpc>
              <a:spcAft>
                <a:spcPts val="0"/>
              </a:spcAft>
            </a:pPr>
            <a:r>
              <a:rPr lang="de-DE" sz="2100" spc="0">
                <a:solidFill>
                  <a:srgbClr val="FFFFFF"/>
                </a:solidFill>
                <a:latin typeface="Arial" panose="02020603050405020304" pitchFamily="2"/>
              </a:rPr>
              <a:t>+ </a:t>
            </a:r>
            <a:r>
              <a:rPr lang="de-DE" sz="1400" spc="-5">
                <a:solidFill>
                  <a:srgbClr val="FFFFFF"/>
                </a:solidFill>
                <a:latin typeface="Calibri" panose="02020603050405020304" pitchFamily="2"/>
              </a:rPr>
              <a:t>Kaufkraft </a:t>
            </a:r>
          </a:p>
          <a:p>
            <a:pPr marL="0" marR="0" indent="0" algn="l">
              <a:lnSpc>
                <a:spcPts val="1500"/>
              </a:lnSpc>
              <a:spcBef>
                <a:spcPts val="250"/>
              </a:spcBef>
              <a:spcAft>
                <a:spcPts val="0"/>
              </a:spcAft>
            </a:pPr>
            <a:r>
              <a:rPr lang="de-DE" sz="2100" spc="-5">
                <a:solidFill>
                  <a:srgbClr val="FFFFFF"/>
                </a:solidFill>
                <a:latin typeface="Arial" panose="02020603050405020304" pitchFamily="2"/>
              </a:rPr>
              <a:t>+ </a:t>
            </a:r>
            <a:r>
              <a:rPr lang="de-DE" sz="1400" spc="-10">
                <a:solidFill>
                  <a:srgbClr val="FFFFFF"/>
                </a:solidFill>
                <a:latin typeface="Calibri" panose="02020603050405020304" pitchFamily="2"/>
              </a:rPr>
              <a:t>Wanderungen </a:t>
            </a:r>
          </a:p>
          <a:p>
            <a:pPr marL="0" marR="0" indent="0" algn="l">
              <a:lnSpc>
                <a:spcPts val="1500"/>
              </a:lnSpc>
              <a:spcBef>
                <a:spcPts val="225"/>
              </a:spcBef>
              <a:spcAft>
                <a:spcPts val="0"/>
              </a:spcAft>
            </a:pPr>
            <a:r>
              <a:rPr lang="de-DE" sz="2100" spc="0">
                <a:solidFill>
                  <a:srgbClr val="FFFFFF"/>
                </a:solidFill>
                <a:latin typeface="Arial" panose="02020603050405020304" pitchFamily="2"/>
              </a:rPr>
              <a:t>+ </a:t>
            </a:r>
            <a:r>
              <a:rPr lang="de-DE" sz="1400" spc="-5">
                <a:solidFill>
                  <a:srgbClr val="FFFFFF"/>
                </a:solidFill>
                <a:latin typeface="Calibri" panose="02020603050405020304" pitchFamily="2"/>
              </a:rPr>
              <a:t>Altersquotient </a:t>
            </a:r>
          </a:p>
          <a:p>
            <a:pPr marL="0" marR="0" indent="0" algn="l">
              <a:lnSpc>
                <a:spcPts val="1500"/>
              </a:lnSpc>
              <a:spcBef>
                <a:spcPts val="255"/>
              </a:spcBef>
              <a:spcAft>
                <a:spcPts val="0"/>
              </a:spcAft>
            </a:pPr>
            <a:r>
              <a:rPr lang="de-DE" sz="2100" spc="-20">
                <a:solidFill>
                  <a:srgbClr val="FFFFFF"/>
                </a:solidFill>
                <a:latin typeface="Arial" panose="02020603050405020304" pitchFamily="2"/>
              </a:rPr>
              <a:t>+ </a:t>
            </a:r>
            <a:r>
              <a:rPr lang="de-DE" sz="1400" spc="-25">
                <a:solidFill>
                  <a:srgbClr val="FFFFFF"/>
                </a:solidFill>
                <a:latin typeface="Calibri" panose="02020603050405020304" pitchFamily="2"/>
              </a:rPr>
              <a:t>PKW-Fahrzeit zur nächsten Autobahn* </a:t>
            </a:r>
          </a:p>
          <a:p>
            <a:pPr marL="0" marR="0" indent="0" algn="l">
              <a:lnSpc>
                <a:spcPts val="1500"/>
              </a:lnSpc>
              <a:spcBef>
                <a:spcPts val="250"/>
              </a:spcBef>
              <a:spcAft>
                <a:spcPts val="0"/>
              </a:spcAft>
            </a:pPr>
            <a:r>
              <a:rPr lang="de-DE" sz="2100" spc="0">
                <a:solidFill>
                  <a:srgbClr val="FFFFFF"/>
                </a:solidFill>
                <a:latin typeface="Arial" panose="02020603050405020304" pitchFamily="2"/>
              </a:rPr>
              <a:t>+ </a:t>
            </a:r>
            <a:r>
              <a:rPr lang="de-DE" sz="1400" spc="0">
                <a:solidFill>
                  <a:srgbClr val="FFFFFF"/>
                </a:solidFill>
                <a:latin typeface="Calibri" panose="02020603050405020304" pitchFamily="2"/>
              </a:rPr>
              <a:t>Anteil der naturnahen Flächen </a:t>
            </a:r>
          </a:p>
          <a:p>
            <a:pPr marL="0" marR="0" indent="0" algn="l">
              <a:lnSpc>
                <a:spcPts val="1500"/>
              </a:lnSpc>
              <a:spcBef>
                <a:spcPts val="225"/>
              </a:spcBef>
              <a:spcAft>
                <a:spcPts val="230"/>
              </a:spcAft>
            </a:pPr>
            <a:r>
              <a:rPr lang="de-DE" sz="2100" spc="0">
                <a:solidFill>
                  <a:srgbClr val="FFFFFF"/>
                </a:solidFill>
                <a:latin typeface="Arial" panose="02020603050405020304" pitchFamily="2"/>
              </a:rPr>
              <a:t>+ </a:t>
            </a:r>
            <a:r>
              <a:rPr lang="de-DE" sz="1400" spc="-5">
                <a:solidFill>
                  <a:srgbClr val="FFFFFF"/>
                </a:solidFill>
                <a:latin typeface="Calibri" panose="02020603050405020304" pitchFamily="2"/>
              </a:rPr>
              <a:t>Arztpraxen-Dichte* </a:t>
            </a:r>
          </a:p>
        </p:txBody>
      </p:sp>
      <p:sp>
        <p:nvSpPr>
          <p:cNvPr id="10" name="Textplatzhalter 9"/>
          <p:cNvSpPr>
            <a:spLocks noGrp="1"/>
          </p:cNvSpPr>
          <p:nvPr>
            <p:ph type="body" idx="10"/>
          </p:nvPr>
        </p:nvSpPr>
        <p:spPr>
          <a:xfrm>
            <a:off x="6553200" y="4104640"/>
            <a:ext cx="1609090" cy="281305"/>
          </a:xfrm>
          <a:prstGeom prst="rect">
            <a:avLst/>
          </a:prstGeom>
          <a:noFill/>
          <a:ln w="0" cmpd="sng">
            <a:noFill/>
            <a:prstDash val="solid"/>
          </a:ln>
        </p:spPr>
        <p:txBody>
          <a:bodyPr vert="horz" lIns="0" tIns="24765" rIns="0" bIns="0" anchor="t"/>
          <a:lstStyle/>
          <a:p>
            <a:pPr marL="0" marR="0" indent="0" algn="l">
              <a:lnSpc>
                <a:spcPts val="2000"/>
              </a:lnSpc>
              <a:spcAft>
                <a:spcPts val="0"/>
              </a:spcAft>
            </a:pPr>
            <a:r>
              <a:rPr lang="de-DE" sz="2050" b="1" spc="-65">
                <a:solidFill>
                  <a:srgbClr val="FFFFFF"/>
                </a:solidFill>
                <a:latin typeface="Calibri" panose="02020603050405020304" pitchFamily="2"/>
              </a:rPr>
              <a:t>Lebensqualität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591185" y="993140"/>
            <a:ext cx="7211695" cy="415290"/>
          </a:xfrm>
          <a:prstGeom prst="rect">
            <a:avLst/>
          </a:prstGeom>
          <a:noFill/>
          <a:ln w="0" cmpd="sng">
            <a:noFill/>
            <a:prstDash val="solid"/>
          </a:ln>
        </p:spPr>
        <p:txBody>
          <a:bodyPr vert="horz" lIns="0" tIns="40005" rIns="0" bIns="0" anchor="t"/>
          <a:lstStyle/>
          <a:p>
            <a:pPr marL="0" marR="0" indent="0" algn="l">
              <a:lnSpc>
                <a:spcPts val="2900"/>
              </a:lnSpc>
              <a:spcAft>
                <a:spcPts val="20"/>
              </a:spcAft>
            </a:pPr>
            <a:r>
              <a:rPr lang="de-DE" sz="2850" b="1" spc="-20">
                <a:solidFill>
                  <a:srgbClr val="2D4863"/>
                </a:solidFill>
                <a:latin typeface="Calibri" panose="02020603050405020304" pitchFamily="2"/>
              </a:rPr>
              <a:t>Die Stadt Wuppertal im Kommunalranking NRW </a:t>
            </a:r>
          </a:p>
        </p:txBody>
      </p:sp>
      <p:sp>
        <p:nvSpPr>
          <p:cNvPr id="5" name="Textplatzhalter 4"/>
          <p:cNvSpPr>
            <a:spLocks noGrp="1"/>
          </p:cNvSpPr>
          <p:nvPr>
            <p:ph type="body" idx="10"/>
          </p:nvPr>
        </p:nvSpPr>
        <p:spPr>
          <a:xfrm>
            <a:off x="5721350" y="3659505"/>
            <a:ext cx="734060" cy="290830"/>
          </a:xfrm>
          <a:prstGeom prst="rect">
            <a:avLst/>
          </a:prstGeom>
          <a:noFill/>
          <a:ln w="0" cmpd="sng">
            <a:noFill/>
            <a:prstDash val="solid"/>
          </a:ln>
        </p:spPr>
        <p:txBody>
          <a:bodyPr vert="horz" lIns="0" tIns="38100" rIns="0" bIns="0" anchor="t"/>
          <a:lstStyle/>
          <a:p>
            <a:pPr marL="0" marR="0" indent="0" algn="l">
              <a:lnSpc>
                <a:spcPts val="2000"/>
              </a:lnSpc>
              <a:spcAft>
                <a:spcPts val="20"/>
              </a:spcAft>
            </a:pPr>
            <a:r>
              <a:rPr lang="de-DE" sz="1900" u="sng" spc="-75">
                <a:solidFill>
                  <a:srgbClr val="2D4863"/>
                </a:solidFill>
                <a:latin typeface="Calibri" panose="02020603050405020304" pitchFamily="2"/>
              </a:rPr>
              <a:t>Stärken</a:t>
            </a:r>
            <a:r>
              <a:rPr lang="de-DE" sz="1900" u="sng" spc="-75">
                <a:solidFill>
                  <a:srgbClr val="1A405F"/>
                </a:solidFill>
                <a:latin typeface="Calibri" panose="02020603050405020304" pitchFamily="2"/>
              </a:rPr>
              <a:t>  </a:t>
            </a:r>
          </a:p>
        </p:txBody>
      </p:sp>
      <p:sp>
        <p:nvSpPr>
          <p:cNvPr id="6" name="Textplatzhalter 5"/>
          <p:cNvSpPr>
            <a:spLocks noGrp="1"/>
          </p:cNvSpPr>
          <p:nvPr>
            <p:ph type="body" idx="10"/>
          </p:nvPr>
        </p:nvSpPr>
        <p:spPr>
          <a:xfrm>
            <a:off x="5718175" y="4065905"/>
            <a:ext cx="3785235" cy="719455"/>
          </a:xfrm>
          <a:prstGeom prst="rect">
            <a:avLst/>
          </a:prstGeom>
          <a:noFill/>
          <a:ln w="0" cmpd="sng">
            <a:noFill/>
            <a:prstDash val="solid"/>
          </a:ln>
        </p:spPr>
        <p:txBody>
          <a:bodyPr vert="horz" lIns="0" tIns="36830" rIns="0" bIns="0" anchor="t"/>
          <a:lstStyle/>
          <a:p>
            <a:pPr marL="0" marR="0" indent="0" algn="l">
              <a:lnSpc>
                <a:spcPts val="1300"/>
              </a:lnSpc>
              <a:spcAft>
                <a:spcPts val="0"/>
              </a:spcAft>
            </a:pPr>
            <a:r>
              <a:rPr lang="de-DE" sz="1300" b="1" u="sng" spc="-5">
                <a:solidFill>
                  <a:srgbClr val="1A405F"/>
                </a:solidFill>
                <a:latin typeface="Calibri" panose="02020603050405020304" pitchFamily="2"/>
              </a:rPr>
              <a:t>Wirtschaft </a:t>
            </a:r>
            <a:r>
              <a:rPr lang="de-DE" sz="100" b="1" spc="-5">
                <a:solidFill>
                  <a:srgbClr val="1A405F"/>
                </a:solidFill>
                <a:latin typeface="Calibri" panose="02020603050405020304" pitchFamily="2"/>
              </a:rPr>
              <a:t> </a:t>
            </a:r>
          </a:p>
          <a:p>
            <a:pPr marL="0" marR="0" indent="0" algn="l">
              <a:lnSpc>
                <a:spcPts val="1300"/>
              </a:lnSpc>
              <a:spcBef>
                <a:spcPts val="220"/>
              </a:spcBef>
              <a:spcAft>
                <a:spcPts val="0"/>
              </a:spcAft>
            </a:pPr>
            <a:r>
              <a:rPr lang="de-DE" sz="1300" b="1" spc="0">
                <a:solidFill>
                  <a:srgbClr val="1A405F"/>
                </a:solidFill>
                <a:latin typeface="Calibri" panose="02020603050405020304" pitchFamily="2"/>
              </a:rPr>
              <a:t>Innovativ. </a:t>
            </a:r>
            <a:r>
              <a:rPr lang="de-DE" sz="1050" spc="0">
                <a:solidFill>
                  <a:srgbClr val="1A405F"/>
                </a:solidFill>
                <a:latin typeface="Calibri" panose="02020603050405020304" pitchFamily="2"/>
              </a:rPr>
              <a:t>Wuppertal verzeichnet deutliche Innovationsaktivitäten. Innovationsbasierte Wettbewerbsvorteile ziehen viele weitere positive Wirkungen nach sich. </a:t>
            </a:r>
          </a:p>
        </p:txBody>
      </p:sp>
      <p:sp>
        <p:nvSpPr>
          <p:cNvPr id="7" name="Textplatzhalter 6"/>
          <p:cNvSpPr>
            <a:spLocks noGrp="1"/>
          </p:cNvSpPr>
          <p:nvPr>
            <p:ph type="body" idx="10"/>
          </p:nvPr>
        </p:nvSpPr>
        <p:spPr>
          <a:xfrm>
            <a:off x="5718175" y="4819015"/>
            <a:ext cx="3721735" cy="560705"/>
          </a:xfrm>
          <a:prstGeom prst="rect">
            <a:avLst/>
          </a:prstGeom>
          <a:noFill/>
          <a:ln w="0" cmpd="sng">
            <a:noFill/>
            <a:prstDash val="solid"/>
          </a:ln>
        </p:spPr>
        <p:txBody>
          <a:bodyPr vert="horz" lIns="0" tIns="36195" rIns="0" bIns="0" anchor="t"/>
          <a:lstStyle/>
          <a:p>
            <a:pPr marL="0" marR="0" indent="0" algn="l">
              <a:lnSpc>
                <a:spcPts val="1300"/>
              </a:lnSpc>
              <a:spcAft>
                <a:spcPts val="0"/>
              </a:spcAft>
            </a:pPr>
            <a:r>
              <a:rPr lang="de-DE" sz="1300" b="1" u="sng" spc="-10">
                <a:solidFill>
                  <a:srgbClr val="059F76"/>
                </a:solidFill>
                <a:latin typeface="Calibri" panose="02020603050405020304" pitchFamily="2"/>
              </a:rPr>
              <a:t>Lebensqualität </a:t>
            </a:r>
            <a:r>
              <a:rPr lang="de-DE" sz="100" b="1" spc="-10">
                <a:solidFill>
                  <a:srgbClr val="059F76"/>
                </a:solidFill>
                <a:latin typeface="Calibri" panose="02020603050405020304" pitchFamily="2"/>
              </a:rPr>
              <a:t> </a:t>
            </a:r>
          </a:p>
          <a:p>
            <a:pPr marL="0" marR="0" indent="0" algn="just">
              <a:lnSpc>
                <a:spcPts val="1300"/>
              </a:lnSpc>
              <a:spcBef>
                <a:spcPts val="195"/>
              </a:spcBef>
              <a:spcAft>
                <a:spcPts val="0"/>
              </a:spcAft>
            </a:pPr>
            <a:r>
              <a:rPr lang="de-DE" sz="1300" b="1" spc="0">
                <a:solidFill>
                  <a:srgbClr val="059F76"/>
                </a:solidFill>
                <a:latin typeface="Calibri" panose="02020603050405020304" pitchFamily="2"/>
              </a:rPr>
              <a:t>Gute Anbindung</a:t>
            </a:r>
            <a:r>
              <a:rPr lang="de-DE" sz="1050" spc="0">
                <a:solidFill>
                  <a:srgbClr val="059F76"/>
                </a:solidFill>
                <a:latin typeface="Calibri" panose="02020603050405020304" pitchFamily="2"/>
              </a:rPr>
              <a:t>. Das Wuppertaler Stadtgebiet ist effizient an den Straßenfernverkehr angebunden. </a:t>
            </a:r>
          </a:p>
        </p:txBody>
      </p:sp>
      <p:sp>
        <p:nvSpPr>
          <p:cNvPr id="8" name="Textplatzhalter 7"/>
          <p:cNvSpPr>
            <a:spLocks noGrp="1"/>
          </p:cNvSpPr>
          <p:nvPr>
            <p:ph type="body" idx="10"/>
          </p:nvPr>
        </p:nvSpPr>
        <p:spPr>
          <a:xfrm>
            <a:off x="5718175" y="5525770"/>
            <a:ext cx="3874135" cy="561340"/>
          </a:xfrm>
          <a:prstGeom prst="rect">
            <a:avLst/>
          </a:prstGeom>
          <a:noFill/>
          <a:ln w="0" cmpd="sng">
            <a:noFill/>
            <a:prstDash val="solid"/>
          </a:ln>
        </p:spPr>
        <p:txBody>
          <a:bodyPr vert="horz" lIns="0" tIns="36830" rIns="0" bIns="0" anchor="t"/>
          <a:lstStyle/>
          <a:p>
            <a:pPr marL="0" marR="0" indent="0" algn="l">
              <a:lnSpc>
                <a:spcPts val="1300"/>
              </a:lnSpc>
              <a:spcAft>
                <a:spcPts val="0"/>
              </a:spcAft>
            </a:pPr>
            <a:r>
              <a:rPr lang="de-DE" sz="1300" b="1" u="sng" spc="-10">
                <a:solidFill>
                  <a:srgbClr val="059F76"/>
                </a:solidFill>
                <a:latin typeface="Calibri" panose="02020603050405020304" pitchFamily="2"/>
              </a:rPr>
              <a:t>Lebensqualität </a:t>
            </a:r>
            <a:r>
              <a:rPr lang="de-DE" sz="100" b="1" spc="-10">
                <a:solidFill>
                  <a:srgbClr val="059F76"/>
                </a:solidFill>
                <a:latin typeface="Calibri" panose="02020603050405020304" pitchFamily="2"/>
              </a:rPr>
              <a:t> </a:t>
            </a:r>
          </a:p>
          <a:p>
            <a:pPr marL="0" marR="0" indent="0" algn="just">
              <a:lnSpc>
                <a:spcPts val="1300"/>
              </a:lnSpc>
              <a:spcBef>
                <a:spcPts val="195"/>
              </a:spcBef>
              <a:spcAft>
                <a:spcPts val="0"/>
              </a:spcAft>
            </a:pPr>
            <a:r>
              <a:rPr lang="de-DE" sz="1300" b="1" spc="0">
                <a:solidFill>
                  <a:srgbClr val="059F76"/>
                </a:solidFill>
                <a:latin typeface="Calibri" panose="02020603050405020304" pitchFamily="2"/>
              </a:rPr>
              <a:t>Günstige demographische Strukturen. </a:t>
            </a:r>
            <a:r>
              <a:rPr lang="de-DE" sz="1050" spc="0">
                <a:solidFill>
                  <a:srgbClr val="059F76"/>
                </a:solidFill>
                <a:latin typeface="Calibri" panose="02020603050405020304" pitchFamily="2"/>
              </a:rPr>
              <a:t>Wuppertal profitiert von einem günstigen Verhältnis der jüngeren zur älteren Bevölkerung. </a:t>
            </a:r>
          </a:p>
        </p:txBody>
      </p:sp>
      <p:sp>
        <p:nvSpPr>
          <p:cNvPr id="9" name="Textplatzhalter 8"/>
          <p:cNvSpPr>
            <a:spLocks noGrp="1"/>
          </p:cNvSpPr>
          <p:nvPr>
            <p:ph type="body" idx="10"/>
          </p:nvPr>
        </p:nvSpPr>
        <p:spPr>
          <a:xfrm>
            <a:off x="10003790" y="6441440"/>
            <a:ext cx="118110" cy="132080"/>
          </a:xfrm>
          <a:prstGeom prst="rect">
            <a:avLst/>
          </a:prstGeom>
          <a:noFill/>
          <a:ln w="0" cmpd="sng">
            <a:noFill/>
            <a:prstDash val="solid"/>
          </a:ln>
        </p:spPr>
        <p:txBody>
          <a:bodyPr vert="horz" lIns="0" tIns="13970" rIns="0" bIns="0" anchor="t"/>
          <a:lstStyle/>
          <a:p>
            <a:pPr marL="0" marR="0" indent="0" algn="l">
              <a:lnSpc>
                <a:spcPts val="900"/>
              </a:lnSpc>
              <a:spcAft>
                <a:spcPts val="0"/>
              </a:spcAft>
            </a:pPr>
            <a:r>
              <a:rPr lang="de-DE" sz="850" spc="0">
                <a:solidFill>
                  <a:srgbClr val="738A9D"/>
                </a:solidFill>
                <a:latin typeface="Calibri" panose="02020603050405020304" pitchFamily="2"/>
              </a:rPr>
              <a:t>5 </a:t>
            </a:r>
          </a:p>
        </p:txBody>
      </p:sp>
      <p:sp>
        <p:nvSpPr>
          <p:cNvPr id="10" name="Textplatzhalter 9"/>
          <p:cNvSpPr>
            <a:spLocks noGrp="1"/>
          </p:cNvSpPr>
          <p:nvPr>
            <p:ph type="body" idx="10"/>
          </p:nvPr>
        </p:nvSpPr>
        <p:spPr>
          <a:xfrm>
            <a:off x="707390" y="2921000"/>
            <a:ext cx="4574540" cy="1193800"/>
          </a:xfrm>
          <a:prstGeom prst="rect">
            <a:avLst/>
          </a:prstGeom>
          <a:noFill/>
          <a:ln w="0" cmpd="sng">
            <a:noFill/>
            <a:prstDash val="solid"/>
          </a:ln>
        </p:spPr>
        <p:txBody>
          <a:bodyPr vert="horz" lIns="0" tIns="24130" rIns="0" bIns="0" anchor="t"/>
          <a:lstStyle/>
          <a:p>
            <a:pPr marL="0" marR="0" indent="0" algn="just">
              <a:lnSpc>
                <a:spcPts val="1200"/>
              </a:lnSpc>
              <a:spcAft>
                <a:spcPts val="0"/>
              </a:spcAft>
              <a:tabLst>
                <a:tab pos="4572000" algn="r"/>
              </a:tabLst>
            </a:pPr>
            <a:r>
              <a:rPr lang="de-DE" sz="1150" b="1" spc="0">
                <a:solidFill>
                  <a:srgbClr val="2D4863"/>
                </a:solidFill>
                <a:latin typeface="Calibri" panose="02020603050405020304" pitchFamily="2"/>
              </a:rPr>
              <a:t>Einwohner </a:t>
            </a:r>
            <a:r>
              <a:rPr lang="de-DE" sz="1150" spc="0">
                <a:solidFill>
                  <a:srgbClr val="2D4863"/>
                </a:solidFill>
                <a:latin typeface="Calibri" panose="02020603050405020304" pitchFamily="2"/>
              </a:rPr>
              <a:t>358.592 </a:t>
            </a:r>
          </a:p>
          <a:p>
            <a:pPr marL="0" marR="0" indent="0" algn="just">
              <a:lnSpc>
                <a:spcPts val="1200"/>
              </a:lnSpc>
              <a:spcBef>
                <a:spcPts val="845"/>
              </a:spcBef>
              <a:spcAft>
                <a:spcPts val="0"/>
              </a:spcAft>
              <a:tabLst>
                <a:tab pos="4572000" algn="r"/>
              </a:tabLst>
            </a:pPr>
            <a:r>
              <a:rPr lang="de-DE" sz="1150" b="1" spc="0">
                <a:solidFill>
                  <a:srgbClr val="2D4863"/>
                </a:solidFill>
                <a:latin typeface="Calibri" panose="02020603050405020304" pitchFamily="2"/>
              </a:rPr>
              <a:t>Fläche </a:t>
            </a:r>
            <a:r>
              <a:rPr lang="de-DE" sz="1150" spc="0">
                <a:solidFill>
                  <a:srgbClr val="2D4863"/>
                </a:solidFill>
                <a:latin typeface="Calibri" panose="02020603050405020304" pitchFamily="2"/>
              </a:rPr>
              <a:t>168,4 km</a:t>
            </a:r>
            <a:r>
              <a:rPr lang="de-DE" sz="1150" spc="0" baseline="30000">
                <a:solidFill>
                  <a:srgbClr val="2D4863"/>
                </a:solidFill>
                <a:latin typeface="Calibri" panose="02020603050405020304" pitchFamily="2"/>
              </a:rPr>
              <a:t>2</a:t>
            </a:r>
            <a:r>
              <a:rPr lang="de-DE" sz="100" spc="0">
                <a:solidFill>
                  <a:srgbClr val="2D4863"/>
                </a:solidFill>
                <a:latin typeface="Calibri" panose="02020603050405020304" pitchFamily="2"/>
              </a:rPr>
              <a:t> </a:t>
            </a:r>
          </a:p>
          <a:p>
            <a:pPr marL="0" marR="0" indent="0" algn="just">
              <a:lnSpc>
                <a:spcPts val="1200"/>
              </a:lnSpc>
              <a:spcBef>
                <a:spcPts val="845"/>
              </a:spcBef>
              <a:spcAft>
                <a:spcPts val="0"/>
              </a:spcAft>
              <a:tabLst>
                <a:tab pos="4572000" algn="r"/>
              </a:tabLst>
            </a:pPr>
            <a:r>
              <a:rPr lang="de-DE" sz="1150" b="1" spc="0">
                <a:solidFill>
                  <a:srgbClr val="2D4863"/>
                </a:solidFill>
                <a:latin typeface="Calibri" panose="02020603050405020304" pitchFamily="2"/>
              </a:rPr>
              <a:t>Einwohnerdichte </a:t>
            </a:r>
            <a:r>
              <a:rPr lang="de-DE" sz="1150" spc="0">
                <a:solidFill>
                  <a:srgbClr val="2D4863"/>
                </a:solidFill>
                <a:latin typeface="Calibri" panose="02020603050405020304" pitchFamily="2"/>
              </a:rPr>
              <a:t>2.129 Einwohner/km</a:t>
            </a:r>
            <a:r>
              <a:rPr lang="de-DE" sz="1150" spc="0" baseline="30000">
                <a:solidFill>
                  <a:srgbClr val="2D4863"/>
                </a:solidFill>
                <a:latin typeface="Calibri" panose="02020603050405020304" pitchFamily="2"/>
              </a:rPr>
              <a:t>2</a:t>
            </a:r>
            <a:r>
              <a:rPr lang="de-DE" sz="100" spc="0">
                <a:solidFill>
                  <a:srgbClr val="2D4863"/>
                </a:solidFill>
                <a:latin typeface="Calibri" panose="02020603050405020304" pitchFamily="2"/>
              </a:rPr>
              <a:t> </a:t>
            </a:r>
          </a:p>
          <a:p>
            <a:pPr marL="0" marR="0" indent="0" algn="just">
              <a:lnSpc>
                <a:spcPts val="1200"/>
              </a:lnSpc>
              <a:spcBef>
                <a:spcPts val="825"/>
              </a:spcBef>
              <a:spcAft>
                <a:spcPts val="0"/>
              </a:spcAft>
              <a:tabLst>
                <a:tab pos="4572000" algn="r"/>
              </a:tabLst>
            </a:pPr>
            <a:r>
              <a:rPr lang="de-DE" sz="1150" b="1" spc="0">
                <a:solidFill>
                  <a:srgbClr val="2D4863"/>
                </a:solidFill>
                <a:latin typeface="Calibri" panose="02020603050405020304" pitchFamily="2"/>
              </a:rPr>
              <a:t>Regierungsbezirk </a:t>
            </a:r>
            <a:r>
              <a:rPr lang="de-DE" sz="1150" spc="0">
                <a:solidFill>
                  <a:srgbClr val="2D4863"/>
                </a:solidFill>
                <a:latin typeface="Calibri" panose="02020603050405020304" pitchFamily="2"/>
              </a:rPr>
              <a:t>Düsseldorf </a:t>
            </a:r>
          </a:p>
          <a:p>
            <a:pPr marL="0" marR="0" indent="0" algn="just">
              <a:lnSpc>
                <a:spcPts val="1200"/>
              </a:lnSpc>
              <a:spcBef>
                <a:spcPts val="845"/>
              </a:spcBef>
              <a:spcAft>
                <a:spcPts val="0"/>
              </a:spcAft>
              <a:tabLst>
                <a:tab pos="4572000" algn="r"/>
              </a:tabLst>
            </a:pPr>
            <a:r>
              <a:rPr lang="de-DE" sz="1150" b="1" spc="0">
                <a:solidFill>
                  <a:srgbClr val="2D4863"/>
                </a:solidFill>
                <a:latin typeface="Calibri" panose="02020603050405020304" pitchFamily="2"/>
              </a:rPr>
              <a:t>Anzahl Kommunen </a:t>
            </a:r>
            <a:r>
              <a:rPr lang="de-DE" sz="1150" spc="0">
                <a:solidFill>
                  <a:srgbClr val="2D4863"/>
                </a:solidFill>
                <a:latin typeface="Calibri" panose="02020603050405020304" pitchFamily="2"/>
              </a:rPr>
              <a:t>1 </a:t>
            </a:r>
          </a:p>
        </p:txBody>
      </p:sp>
      <p:sp>
        <p:nvSpPr>
          <p:cNvPr id="11" name="Textplatzhalter 10"/>
          <p:cNvSpPr>
            <a:spLocks noGrp="1"/>
          </p:cNvSpPr>
          <p:nvPr>
            <p:ph type="body" idx="10"/>
          </p:nvPr>
        </p:nvSpPr>
        <p:spPr>
          <a:xfrm>
            <a:off x="768350" y="2491740"/>
            <a:ext cx="770890" cy="248285"/>
          </a:xfrm>
          <a:prstGeom prst="rect">
            <a:avLst/>
          </a:prstGeom>
          <a:noFill/>
          <a:ln w="0" cmpd="sng">
            <a:noFill/>
            <a:prstDash val="solid"/>
          </a:ln>
        </p:spPr>
        <p:txBody>
          <a:bodyPr vert="horz" lIns="0" tIns="24765" rIns="0" bIns="0" anchor="t"/>
          <a:lstStyle/>
          <a:p>
            <a:pPr marL="0" marR="0" indent="0" algn="l">
              <a:lnSpc>
                <a:spcPts val="1700"/>
              </a:lnSpc>
              <a:spcAft>
                <a:spcPts val="0"/>
              </a:spcAft>
            </a:pPr>
            <a:r>
              <a:rPr lang="de-DE" sz="1600" spc="-80">
                <a:solidFill>
                  <a:srgbClr val="2D4863"/>
                </a:solidFill>
                <a:latin typeface="Calibri" panose="02020603050405020304" pitchFamily="2"/>
              </a:rPr>
              <a:t>Überblick </a:t>
            </a:r>
          </a:p>
        </p:txBody>
      </p:sp>
      <p:sp>
        <p:nvSpPr>
          <p:cNvPr id="12" name="Textplatzhalter 11"/>
          <p:cNvSpPr>
            <a:spLocks noGrp="1"/>
          </p:cNvSpPr>
          <p:nvPr>
            <p:ph type="body" idx="10"/>
          </p:nvPr>
        </p:nvSpPr>
        <p:spPr>
          <a:xfrm>
            <a:off x="875030" y="4299585"/>
            <a:ext cx="1898650" cy="333375"/>
          </a:xfrm>
          <a:prstGeom prst="rect">
            <a:avLst/>
          </a:prstGeom>
          <a:noFill/>
          <a:ln w="0" cmpd="sng">
            <a:noFill/>
            <a:prstDash val="solid"/>
          </a:ln>
        </p:spPr>
        <p:txBody>
          <a:bodyPr vert="horz" lIns="0" tIns="38100" rIns="0" bIns="0" anchor="t"/>
          <a:lstStyle/>
          <a:p>
            <a:pPr marL="0" marR="0" indent="0" algn="l">
              <a:lnSpc>
                <a:spcPts val="2000"/>
              </a:lnSpc>
              <a:spcAft>
                <a:spcPts val="310"/>
              </a:spcAft>
            </a:pPr>
            <a:r>
              <a:rPr lang="de-DE" sz="1900" u="sng" spc="-45">
                <a:solidFill>
                  <a:srgbClr val="2D4863"/>
                </a:solidFill>
                <a:latin typeface="Calibri" panose="02020603050405020304" pitchFamily="2"/>
              </a:rPr>
              <a:t>Herausforderungen</a:t>
            </a:r>
            <a:r>
              <a:rPr lang="de-DE" sz="1900" u="sng" spc="-45">
                <a:solidFill>
                  <a:srgbClr val="1A405F"/>
                </a:solidFill>
                <a:latin typeface="Calibri" panose="02020603050405020304" pitchFamily="2"/>
              </a:rPr>
              <a:t>  </a:t>
            </a:r>
          </a:p>
        </p:txBody>
      </p:sp>
      <p:sp>
        <p:nvSpPr>
          <p:cNvPr id="13" name="Textplatzhalter 12"/>
          <p:cNvSpPr>
            <a:spLocks noGrp="1"/>
          </p:cNvSpPr>
          <p:nvPr>
            <p:ph type="body" idx="10"/>
          </p:nvPr>
        </p:nvSpPr>
        <p:spPr>
          <a:xfrm>
            <a:off x="844550" y="4632960"/>
            <a:ext cx="4260850" cy="1310640"/>
          </a:xfrm>
          <a:prstGeom prst="rect">
            <a:avLst/>
          </a:prstGeom>
          <a:noFill/>
          <a:ln w="0" cmpd="sng">
            <a:noFill/>
            <a:prstDash val="solid"/>
          </a:ln>
        </p:spPr>
        <p:txBody>
          <a:bodyPr vert="horz" lIns="0" tIns="33655" rIns="0" bIns="0" anchor="t"/>
          <a:lstStyle/>
          <a:p>
            <a:pPr marL="0" marR="0" indent="0" algn="l">
              <a:lnSpc>
                <a:spcPts val="1300"/>
              </a:lnSpc>
              <a:spcAft>
                <a:spcPts val="0"/>
              </a:spcAft>
            </a:pPr>
            <a:r>
              <a:rPr lang="de-DE" sz="1300" b="1" u="sng" spc="-5">
                <a:solidFill>
                  <a:srgbClr val="1A405F"/>
                </a:solidFill>
                <a:latin typeface="Calibri" panose="02020603050405020304" pitchFamily="2"/>
              </a:rPr>
              <a:t>Wirtschaft </a:t>
            </a:r>
            <a:r>
              <a:rPr lang="de-DE" sz="100" b="1" spc="-5">
                <a:solidFill>
                  <a:srgbClr val="1A405F"/>
                </a:solidFill>
                <a:latin typeface="Calibri" panose="02020603050405020304" pitchFamily="2"/>
              </a:rPr>
              <a:t> </a:t>
            </a:r>
          </a:p>
          <a:p>
            <a:pPr marL="0" marR="0" indent="0" algn="l">
              <a:lnSpc>
                <a:spcPts val="1300"/>
              </a:lnSpc>
              <a:spcBef>
                <a:spcPts val="220"/>
              </a:spcBef>
              <a:spcAft>
                <a:spcPts val="0"/>
              </a:spcAft>
            </a:pPr>
            <a:r>
              <a:rPr lang="de-DE" sz="1300" b="1" spc="0">
                <a:solidFill>
                  <a:srgbClr val="1A405F"/>
                </a:solidFill>
                <a:latin typeface="Calibri" panose="02020603050405020304" pitchFamily="2"/>
              </a:rPr>
              <a:t>Hohe Abgabelast. </a:t>
            </a:r>
            <a:r>
              <a:rPr lang="de-DE" sz="1050" spc="0">
                <a:solidFill>
                  <a:srgbClr val="1A405F"/>
                </a:solidFill>
                <a:latin typeface="Calibri" panose="02020603050405020304" pitchFamily="2"/>
              </a:rPr>
              <a:t>Mit 490 % fällt die Abgabelast für die Unternehmen hoch aus. Dies kann bei den Unternehmen finanzielle Spielräume für notwendige Innovationen und Investitionen verringern. </a:t>
            </a:r>
          </a:p>
          <a:p>
            <a:pPr marL="0" marR="0" indent="0" algn="l">
              <a:lnSpc>
                <a:spcPts val="1300"/>
              </a:lnSpc>
              <a:spcBef>
                <a:spcPts val="575"/>
              </a:spcBef>
              <a:spcAft>
                <a:spcPts val="0"/>
              </a:spcAft>
            </a:pPr>
            <a:r>
              <a:rPr lang="de-DE" sz="1300" b="1" u="sng" spc="-15">
                <a:solidFill>
                  <a:srgbClr val="605297"/>
                </a:solidFill>
                <a:latin typeface="Calibri" panose="02020603050405020304" pitchFamily="2"/>
              </a:rPr>
              <a:t>Wohnen </a:t>
            </a:r>
            <a:r>
              <a:rPr lang="de-DE" sz="100" b="1" spc="-15">
                <a:solidFill>
                  <a:srgbClr val="605297"/>
                </a:solidFill>
                <a:latin typeface="Calibri" panose="02020603050405020304" pitchFamily="2"/>
              </a:rPr>
              <a:t> </a:t>
            </a:r>
          </a:p>
          <a:p>
            <a:pPr marL="0" marR="502920" indent="0" algn="l">
              <a:lnSpc>
                <a:spcPts val="1300"/>
              </a:lnSpc>
              <a:spcBef>
                <a:spcPts val="195"/>
              </a:spcBef>
              <a:spcAft>
                <a:spcPts val="25"/>
              </a:spcAft>
            </a:pPr>
            <a:r>
              <a:rPr lang="de-DE" sz="1300" b="1" spc="0">
                <a:solidFill>
                  <a:srgbClr val="605297"/>
                </a:solidFill>
                <a:latin typeface="Calibri" panose="02020603050405020304" pitchFamily="2"/>
              </a:rPr>
              <a:t>Wohnungsangebot. </a:t>
            </a:r>
            <a:r>
              <a:rPr lang="de-DE" sz="1050" spc="0">
                <a:solidFill>
                  <a:srgbClr val="605297"/>
                </a:solidFill>
                <a:latin typeface="Calibri" panose="02020603050405020304" pitchFamily="2"/>
              </a:rPr>
              <a:t>Die geringe Zahl der Baugenehmigungen und Baufertigstellungen kann weiteren Zuzug verlangsamen.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platzhalter 1"/>
          <p:cNvSpPr>
            <a:spLocks noGrp="1"/>
          </p:cNvSpPr>
          <p:nvPr>
            <p:ph type="body" idx="10"/>
          </p:nvPr>
        </p:nvSpPr>
        <p:spPr>
          <a:xfrm>
            <a:off x="596265" y="749300"/>
            <a:ext cx="9499600" cy="539750"/>
          </a:xfrm>
          <a:prstGeom prst="rect">
            <a:avLst/>
          </a:prstGeom>
          <a:noFill/>
          <a:ln w="0" cmpd="sng">
            <a:noFill/>
            <a:prstDash val="solid"/>
          </a:ln>
        </p:spPr>
        <p:txBody>
          <a:bodyPr vert="horz" lIns="0" tIns="29845" rIns="0" bIns="0" anchor="t"/>
          <a:lstStyle/>
          <a:p>
            <a:pPr marL="7269480" marR="0" indent="0" algn="l">
              <a:lnSpc>
                <a:spcPts val="1700"/>
              </a:lnSpc>
              <a:spcAft>
                <a:spcPts val="0"/>
              </a:spcAft>
            </a:pPr>
            <a:r>
              <a:rPr lang="de-DE" sz="1600" spc="-15">
                <a:solidFill>
                  <a:srgbClr val="7F7F7F"/>
                </a:solidFill>
                <a:latin typeface="Calibri" panose="02020603050405020304" pitchFamily="2"/>
              </a:rPr>
              <a:t>Kreisfreie Stadt </a:t>
            </a:r>
          </a:p>
          <a:p>
            <a:pPr marL="7269480" marR="0" indent="0" algn="l">
              <a:lnSpc>
                <a:spcPts val="2200"/>
              </a:lnSpc>
              <a:spcBef>
                <a:spcPts val="0"/>
              </a:spcBef>
              <a:spcAft>
                <a:spcPts val="0"/>
              </a:spcAft>
            </a:pPr>
            <a:r>
              <a:rPr lang="de-DE" sz="2200" spc="-10">
                <a:solidFill>
                  <a:srgbClr val="2D4863"/>
                </a:solidFill>
                <a:latin typeface="Calibri" panose="02020603050405020304" pitchFamily="2"/>
              </a:rPr>
              <a:t>Wuppertal </a:t>
            </a:r>
          </a:p>
        </p:txBody>
      </p:sp>
      <p:sp>
        <p:nvSpPr>
          <p:cNvPr id="5" name="Textplatzhalter 4"/>
          <p:cNvSpPr>
            <a:spLocks noGrp="1"/>
          </p:cNvSpPr>
          <p:nvPr>
            <p:ph type="body" idx="10"/>
          </p:nvPr>
        </p:nvSpPr>
        <p:spPr>
          <a:xfrm>
            <a:off x="596265" y="6059170"/>
            <a:ext cx="9499600" cy="329565"/>
          </a:xfrm>
          <a:prstGeom prst="rect">
            <a:avLst/>
          </a:prstGeom>
          <a:noFill/>
          <a:ln w="0" cmpd="sng">
            <a:noFill/>
            <a:prstDash val="solid"/>
          </a:ln>
        </p:spPr>
        <p:txBody>
          <a:bodyPr vert="horz" lIns="0" tIns="0" rIns="0" bIns="0" anchor="t"/>
          <a:lstStyle/>
          <a:p>
            <a:pPr marL="1143000" marR="0" indent="0" algn="l">
              <a:lnSpc>
                <a:spcPts val="700"/>
              </a:lnSpc>
              <a:spcAft>
                <a:spcPts val="1825"/>
              </a:spcAft>
            </a:pPr>
            <a:r>
              <a:rPr lang="de-DE" sz="800" spc="0">
                <a:solidFill>
                  <a:srgbClr val="7F7F7F"/>
                </a:solidFill>
                <a:latin typeface="Calibri" panose="02020603050405020304" pitchFamily="2"/>
              </a:rPr>
              <a:t>Quelle (Wappen): </a:t>
            </a:r>
            <a:r>
              <a:rPr lang="de-DE" sz="800" u="sng" spc="0">
                <a:solidFill>
                  <a:srgbClr val="0000FF"/>
                </a:solidFill>
                <a:latin typeface="Calibri" panose="02020603050405020304" pitchFamily="2"/>
              </a:rPr>
              <a:t>https://upload.wikimedia.org/wikipedia/commons/thumb/d/df/DEU_Wuppertal_COA.svg/250px-DEU_Wuppertal_COA.svg.png</a:t>
            </a:r>
            <a:r>
              <a:rPr lang="de-DE" sz="100" spc="0">
                <a:solidFill>
                  <a:srgbClr val="7F7F7F"/>
                </a:solidFill>
                <a:latin typeface="Calibri" panose="02020603050405020304" pitchFamily="2"/>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0001885" y="6473825"/>
            <a:ext cx="125095" cy="7620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900" spc="0">
                <a:solidFill>
                  <a:srgbClr val="6E869F"/>
                </a:solidFill>
                <a:latin typeface="Calibri" panose="02020603050405020304" pitchFamily="2"/>
              </a:rPr>
              <a:t>7 </a:t>
            </a:r>
          </a:p>
        </p:txBody>
      </p:sp>
      <p:sp>
        <p:nvSpPr>
          <p:cNvPr id="5" name="Textplatzhalter 4"/>
          <p:cNvSpPr>
            <a:spLocks noGrp="1"/>
          </p:cNvSpPr>
          <p:nvPr>
            <p:ph type="body" idx="10"/>
          </p:nvPr>
        </p:nvSpPr>
        <p:spPr>
          <a:xfrm>
            <a:off x="1645920" y="859790"/>
            <a:ext cx="4093210" cy="365760"/>
          </a:xfrm>
          <a:prstGeom prst="rect">
            <a:avLst/>
          </a:prstGeom>
          <a:noFill/>
          <a:ln w="0" cmpd="sng">
            <a:noFill/>
            <a:prstDash val="solid"/>
          </a:ln>
        </p:spPr>
        <p:txBody>
          <a:bodyPr vert="horz" lIns="0" tIns="0" rIns="0" bIns="0" anchor="t">
            <a:normAutofit fontScale="45000"/>
          </a:bodyPr>
          <a:lstStyle/>
          <a:p>
            <a:pPr marL="0" marR="0" indent="0" algn="l">
              <a:lnSpc>
                <a:spcPts val="2900"/>
              </a:lnSpc>
              <a:spcAft>
                <a:spcPts val="0"/>
              </a:spcAft>
            </a:pPr>
            <a:r>
              <a:rPr lang="de-DE" sz="1850" spc="25">
                <a:solidFill>
                  <a:srgbClr val="2D4863"/>
                </a:solidFill>
                <a:latin typeface="Wingdings" panose="02020603050405020304" pitchFamily="2"/>
              </a:rPr>
              <a:t>••</a:t>
            </a:r>
            <a:r>
              <a:rPr lang="de-DE" sz="3150" u="sng" spc="25">
                <a:solidFill>
                  <a:srgbClr val="2D4863"/>
                </a:solidFill>
                <a:latin typeface="Calibri" panose="02020603050405020304" pitchFamily="2"/>
              </a:rPr>
              <a:t> Das Kommunalran</a:t>
            </a:r>
            <a:r>
              <a:rPr lang="de-DE" sz="3100" spc="25">
                <a:solidFill>
                  <a:srgbClr val="2D4863"/>
                </a:solidFill>
                <a:latin typeface="Calibri" panose="02020603050405020304" pitchFamily="2"/>
              </a:rPr>
              <a:t>king</a:t>
            </a:r>
            <a:r>
              <a:rPr lang="de-DE" sz="100" u="sng" spc="25">
                <a:solidFill>
                  <a:srgbClr val="2D4863"/>
                </a:solidFill>
                <a:latin typeface="Calibri" panose="02020603050405020304" pitchFamily="2"/>
              </a:rPr>
              <a:t> </a:t>
            </a:r>
          </a:p>
        </p:txBody>
      </p:sp>
      <p:sp>
        <p:nvSpPr>
          <p:cNvPr id="6" name="Textplatzhalter 5"/>
          <p:cNvSpPr>
            <a:spLocks noGrp="1"/>
          </p:cNvSpPr>
          <p:nvPr>
            <p:ph type="body" idx="10"/>
          </p:nvPr>
        </p:nvSpPr>
        <p:spPr>
          <a:xfrm>
            <a:off x="7428230" y="5870575"/>
            <a:ext cx="1837690" cy="25590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050" spc="-15">
                <a:solidFill>
                  <a:srgbClr val="000000"/>
                </a:solidFill>
                <a:latin typeface="Calibri" panose="02020603050405020304" pitchFamily="2"/>
              </a:rPr>
              <a:t>*von 396 Kommunen in NRW bzw. 10.648 Kommunen in Deutschland </a:t>
            </a:r>
          </a:p>
        </p:txBody>
      </p:sp>
      <p:sp>
        <p:nvSpPr>
          <p:cNvPr id="7" name="Textplatzhalter 6"/>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de-DE" sz="1600" spc="-55">
                <a:solidFill>
                  <a:srgbClr val="7E7E7D"/>
                </a:solidFill>
                <a:latin typeface="Calibri" panose="02020603050405020304" pitchFamily="2"/>
              </a:rPr>
              <a:t>Kreisfreie Stadt </a:t>
            </a:r>
          </a:p>
          <a:p>
            <a:pPr marL="0" marR="0" indent="0" algn="l">
              <a:lnSpc>
                <a:spcPts val="2200"/>
              </a:lnSpc>
              <a:spcBef>
                <a:spcPts val="105"/>
              </a:spcBef>
              <a:spcAft>
                <a:spcPts val="0"/>
              </a:spcAft>
            </a:pPr>
            <a:r>
              <a:rPr lang="de-DE" sz="2200" spc="-50">
                <a:solidFill>
                  <a:srgbClr val="2D4863"/>
                </a:solidFill>
                <a:latin typeface="Calibri" panose="02020603050405020304" pitchFamily="2"/>
              </a:rPr>
              <a:t>Wuppertal </a:t>
            </a:r>
          </a:p>
        </p:txBody>
      </p:sp>
      <p:sp>
        <p:nvSpPr>
          <p:cNvPr id="8" name="Textplatzhalter 7"/>
          <p:cNvSpPr>
            <a:spLocks noGrp="1"/>
          </p:cNvSpPr>
          <p:nvPr>
            <p:ph type="body" idx="10"/>
          </p:nvPr>
        </p:nvSpPr>
        <p:spPr>
          <a:xfrm>
            <a:off x="1694815" y="1469390"/>
            <a:ext cx="1862455" cy="179705"/>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de-DE" sz="1600" spc="-40">
                <a:solidFill>
                  <a:srgbClr val="2D4863"/>
                </a:solidFill>
                <a:latin typeface="Calibri" panose="02020603050405020304" pitchFamily="2"/>
              </a:rPr>
              <a:t>Gesamtranking </a:t>
            </a:r>
            <a:r>
              <a:rPr lang="de-DE" sz="1600" b="1" spc="-40">
                <a:solidFill>
                  <a:srgbClr val="2D4863"/>
                </a:solidFill>
                <a:latin typeface="Calibri" panose="02020603050405020304" pitchFamily="2"/>
              </a:rPr>
              <a:t>Niveau </a:t>
            </a:r>
          </a:p>
        </p:txBody>
      </p:sp>
      <p:sp>
        <p:nvSpPr>
          <p:cNvPr id="9" name="Textplatzhalter 8"/>
          <p:cNvSpPr>
            <a:spLocks noGrp="1"/>
          </p:cNvSpPr>
          <p:nvPr>
            <p:ph type="body" idx="10"/>
          </p:nvPr>
        </p:nvSpPr>
        <p:spPr>
          <a:xfrm>
            <a:off x="1688465" y="1816735"/>
            <a:ext cx="2746375" cy="121920"/>
          </a:xfrm>
          <a:prstGeom prst="rect">
            <a:avLst/>
          </a:prstGeom>
          <a:noFill/>
          <a:ln w="0" cmpd="sng">
            <a:noFill/>
            <a:prstDash val="solid"/>
          </a:ln>
        </p:spPr>
        <p:txBody>
          <a:bodyPr vert="horz" lIns="0" tIns="0" rIns="0" bIns="0" anchor="t"/>
          <a:lstStyle/>
          <a:p>
            <a:pPr marL="0" marR="0" indent="0" algn="l">
              <a:lnSpc>
                <a:spcPts val="900"/>
              </a:lnSpc>
              <a:spcAft>
                <a:spcPts val="20"/>
              </a:spcAft>
              <a:tabLst>
                <a:tab pos="2743200" algn="r"/>
              </a:tabLst>
            </a:pPr>
            <a:r>
              <a:rPr lang="de-DE" sz="1050" b="1" spc="0">
                <a:solidFill>
                  <a:srgbClr val="2D4863"/>
                </a:solidFill>
                <a:latin typeface="Calibri" panose="02020603050405020304" pitchFamily="2"/>
              </a:rPr>
              <a:t>Rang* Kommune Rang DE* </a:t>
            </a:r>
          </a:p>
        </p:txBody>
      </p:sp>
      <p:sp>
        <p:nvSpPr>
          <p:cNvPr id="10" name="Textplatzhalter 9"/>
          <p:cNvSpPr>
            <a:spLocks noGrp="1"/>
          </p:cNvSpPr>
          <p:nvPr>
            <p:ph type="body" idx="10"/>
          </p:nvPr>
        </p:nvSpPr>
        <p:spPr>
          <a:xfrm>
            <a:off x="1688465" y="2209800"/>
            <a:ext cx="2749550" cy="97790"/>
          </a:xfrm>
          <a:prstGeom prst="rect">
            <a:avLst/>
          </a:prstGeom>
          <a:noFill/>
          <a:ln w="0" cmpd="sng">
            <a:noFill/>
            <a:prstDash val="solid"/>
          </a:ln>
        </p:spPr>
        <p:txBody>
          <a:bodyPr vert="horz" lIns="0" tIns="0" rIns="0" bIns="0" anchor="t"/>
          <a:lstStyle/>
          <a:p>
            <a:pPr marL="0" marR="0" indent="0" algn="l">
              <a:lnSpc>
                <a:spcPts val="700"/>
              </a:lnSpc>
              <a:spcAft>
                <a:spcPts val="0"/>
              </a:spcAft>
              <a:tabLst>
                <a:tab pos="548640" algn="l"/>
                <a:tab pos="2743200" algn="r"/>
              </a:tabLst>
            </a:pPr>
            <a:r>
              <a:rPr lang="de-DE" sz="1100" spc="0">
                <a:solidFill>
                  <a:srgbClr val="2D4863"/>
                </a:solidFill>
                <a:latin typeface="Calibri" panose="02020603050405020304" pitchFamily="2"/>
              </a:rPr>
              <a:t>1 Monheim am Rhein 129 </a:t>
            </a:r>
          </a:p>
        </p:txBody>
      </p:sp>
      <p:sp>
        <p:nvSpPr>
          <p:cNvPr id="11" name="Textplatzhalter 10"/>
          <p:cNvSpPr>
            <a:spLocks noGrp="1"/>
          </p:cNvSpPr>
          <p:nvPr>
            <p:ph type="body" idx="10"/>
          </p:nvPr>
        </p:nvSpPr>
        <p:spPr>
          <a:xfrm>
            <a:off x="1685290" y="2526665"/>
            <a:ext cx="2752725" cy="118745"/>
          </a:xfrm>
          <a:prstGeom prst="rect">
            <a:avLst/>
          </a:prstGeom>
          <a:noFill/>
          <a:ln w="0" cmpd="sng">
            <a:noFill/>
            <a:prstDash val="solid"/>
          </a:ln>
        </p:spPr>
        <p:txBody>
          <a:bodyPr vert="horz" lIns="0" tIns="0" rIns="0" bIns="0" anchor="t"/>
          <a:lstStyle/>
          <a:p>
            <a:pPr marL="0" marR="0" indent="0" algn="l">
              <a:lnSpc>
                <a:spcPts val="900"/>
              </a:lnSpc>
              <a:spcAft>
                <a:spcPts val="0"/>
              </a:spcAft>
              <a:tabLst>
                <a:tab pos="548640" algn="l"/>
                <a:tab pos="2743200" algn="r"/>
              </a:tabLst>
            </a:pPr>
            <a:r>
              <a:rPr lang="de-DE" sz="1100" spc="0">
                <a:solidFill>
                  <a:srgbClr val="2D4863"/>
                </a:solidFill>
                <a:latin typeface="Calibri" panose="02020603050405020304" pitchFamily="2"/>
              </a:rPr>
              <a:t>2 Blomberg 446 </a:t>
            </a:r>
          </a:p>
        </p:txBody>
      </p:sp>
      <p:sp>
        <p:nvSpPr>
          <p:cNvPr id="12" name="Textplatzhalter 11"/>
          <p:cNvSpPr>
            <a:spLocks noGrp="1"/>
          </p:cNvSpPr>
          <p:nvPr>
            <p:ph type="body" idx="10"/>
          </p:nvPr>
        </p:nvSpPr>
        <p:spPr>
          <a:xfrm>
            <a:off x="1685290" y="2840990"/>
            <a:ext cx="2749550" cy="97155"/>
          </a:xfrm>
          <a:prstGeom prst="rect">
            <a:avLst/>
          </a:prstGeom>
          <a:noFill/>
          <a:ln w="0" cmpd="sng">
            <a:noFill/>
            <a:prstDash val="solid"/>
          </a:ln>
        </p:spPr>
        <p:txBody>
          <a:bodyPr vert="horz" lIns="0" tIns="0" rIns="0" bIns="0" anchor="t"/>
          <a:lstStyle/>
          <a:p>
            <a:pPr marL="0" marR="0" indent="0" algn="l">
              <a:lnSpc>
                <a:spcPts val="700"/>
              </a:lnSpc>
              <a:spcAft>
                <a:spcPts val="0"/>
              </a:spcAft>
              <a:tabLst>
                <a:tab pos="548640" algn="l"/>
                <a:tab pos="2743200" algn="r"/>
              </a:tabLst>
            </a:pPr>
            <a:r>
              <a:rPr lang="de-DE" sz="1100" spc="0">
                <a:solidFill>
                  <a:srgbClr val="2D4863"/>
                </a:solidFill>
                <a:latin typeface="Calibri" panose="02020603050405020304" pitchFamily="2"/>
              </a:rPr>
              <a:t>3 Verl 453 </a:t>
            </a:r>
          </a:p>
        </p:txBody>
      </p:sp>
      <p:sp>
        <p:nvSpPr>
          <p:cNvPr id="13" name="Textplatzhalter 12"/>
          <p:cNvSpPr>
            <a:spLocks noGrp="1"/>
          </p:cNvSpPr>
          <p:nvPr>
            <p:ph type="body" idx="10"/>
          </p:nvPr>
        </p:nvSpPr>
        <p:spPr>
          <a:xfrm>
            <a:off x="1682750" y="3154680"/>
            <a:ext cx="2755265" cy="97790"/>
          </a:xfrm>
          <a:prstGeom prst="rect">
            <a:avLst/>
          </a:prstGeom>
          <a:noFill/>
          <a:ln w="0" cmpd="sng">
            <a:noFill/>
            <a:prstDash val="solid"/>
          </a:ln>
        </p:spPr>
        <p:txBody>
          <a:bodyPr vert="horz" lIns="0" tIns="0" rIns="0" bIns="0" anchor="t"/>
          <a:lstStyle/>
          <a:p>
            <a:pPr marL="0" marR="0" indent="0" algn="l">
              <a:lnSpc>
                <a:spcPts val="700"/>
              </a:lnSpc>
              <a:spcAft>
                <a:spcPts val="0"/>
              </a:spcAft>
              <a:tabLst>
                <a:tab pos="548640" algn="l"/>
                <a:tab pos="2743200" algn="r"/>
              </a:tabLst>
            </a:pPr>
            <a:r>
              <a:rPr lang="de-DE" sz="1100" spc="0">
                <a:solidFill>
                  <a:srgbClr val="2D4863"/>
                </a:solidFill>
                <a:latin typeface="Calibri" panose="02020603050405020304" pitchFamily="2"/>
              </a:rPr>
              <a:t>4 Harsewinkel 750 </a:t>
            </a:r>
          </a:p>
        </p:txBody>
      </p:sp>
      <p:sp>
        <p:nvSpPr>
          <p:cNvPr id="14" name="Textplatzhalter 13"/>
          <p:cNvSpPr>
            <a:spLocks noGrp="1"/>
          </p:cNvSpPr>
          <p:nvPr>
            <p:ph type="body" idx="10"/>
          </p:nvPr>
        </p:nvSpPr>
        <p:spPr>
          <a:xfrm>
            <a:off x="1685290" y="3471545"/>
            <a:ext cx="2752725" cy="97790"/>
          </a:xfrm>
          <a:prstGeom prst="rect">
            <a:avLst/>
          </a:prstGeom>
          <a:noFill/>
          <a:ln w="0" cmpd="sng">
            <a:noFill/>
            <a:prstDash val="solid"/>
          </a:ln>
        </p:spPr>
        <p:txBody>
          <a:bodyPr vert="horz" lIns="0" tIns="0" rIns="0" bIns="0" anchor="t"/>
          <a:lstStyle/>
          <a:p>
            <a:pPr marL="0" marR="0" indent="0" algn="l">
              <a:lnSpc>
                <a:spcPts val="700"/>
              </a:lnSpc>
              <a:spcAft>
                <a:spcPts val="0"/>
              </a:spcAft>
              <a:tabLst>
                <a:tab pos="548640" algn="l"/>
                <a:tab pos="2743200" algn="r"/>
              </a:tabLst>
            </a:pPr>
            <a:r>
              <a:rPr lang="de-DE" sz="1100" spc="0">
                <a:solidFill>
                  <a:srgbClr val="2D4863"/>
                </a:solidFill>
                <a:latin typeface="Calibri" panose="02020603050405020304" pitchFamily="2"/>
              </a:rPr>
              <a:t>5 Leverkusen 988 </a:t>
            </a:r>
          </a:p>
        </p:txBody>
      </p:sp>
      <p:sp>
        <p:nvSpPr>
          <p:cNvPr id="15" name="Textplatzhalter 14"/>
          <p:cNvSpPr>
            <a:spLocks noGrp="1"/>
          </p:cNvSpPr>
          <p:nvPr>
            <p:ph type="body" idx="10"/>
          </p:nvPr>
        </p:nvSpPr>
        <p:spPr>
          <a:xfrm>
            <a:off x="1629410" y="3862070"/>
            <a:ext cx="194310" cy="24130"/>
          </a:xfrm>
          <a:prstGeom prst="rect">
            <a:avLst/>
          </a:prstGeom>
          <a:noFill/>
          <a:ln w="0" cmpd="sng">
            <a:noFill/>
            <a:prstDash val="solid"/>
          </a:ln>
        </p:spPr>
        <p:txBody>
          <a:bodyPr vert="horz" lIns="0" tIns="0" rIns="0" bIns="0" anchor="t"/>
          <a:lstStyle/>
          <a:p>
            <a:pPr marL="0" marR="0" indent="0" algn="l">
              <a:lnSpc>
                <a:spcPts val="200"/>
              </a:lnSpc>
              <a:spcAft>
                <a:spcPts val="0"/>
              </a:spcAft>
            </a:pPr>
            <a:r>
              <a:rPr lang="de-DE" sz="1100" spc="25">
                <a:solidFill>
                  <a:srgbClr val="2D4863"/>
                </a:solidFill>
                <a:latin typeface="Calibri" panose="02020603050405020304" pitchFamily="2"/>
              </a:rPr>
              <a:t>... </a:t>
            </a:r>
          </a:p>
        </p:txBody>
      </p:sp>
      <p:sp>
        <p:nvSpPr>
          <p:cNvPr id="16" name="Textplatzhalter 15"/>
          <p:cNvSpPr>
            <a:spLocks noGrp="1"/>
          </p:cNvSpPr>
          <p:nvPr>
            <p:ph type="body" idx="10"/>
          </p:nvPr>
        </p:nvSpPr>
        <p:spPr>
          <a:xfrm>
            <a:off x="1685290" y="4105910"/>
            <a:ext cx="2752725" cy="118745"/>
          </a:xfrm>
          <a:prstGeom prst="rect">
            <a:avLst/>
          </a:prstGeom>
          <a:noFill/>
          <a:ln w="0" cmpd="sng">
            <a:noFill/>
            <a:prstDash val="solid"/>
          </a:ln>
        </p:spPr>
        <p:txBody>
          <a:bodyPr vert="horz" lIns="0" tIns="0" rIns="0" bIns="0" anchor="t"/>
          <a:lstStyle/>
          <a:p>
            <a:pPr marL="0" marR="0" indent="0" algn="l">
              <a:lnSpc>
                <a:spcPts val="900"/>
              </a:lnSpc>
              <a:spcAft>
                <a:spcPts val="20"/>
              </a:spcAft>
              <a:tabLst>
                <a:tab pos="548640" algn="l"/>
                <a:tab pos="2743200" algn="r"/>
              </a:tabLst>
            </a:pPr>
            <a:r>
              <a:rPr lang="de-DE" sz="1100" spc="0">
                <a:solidFill>
                  <a:srgbClr val="2D4863"/>
                </a:solidFill>
                <a:latin typeface="Calibri" panose="02020603050405020304" pitchFamily="2"/>
              </a:rPr>
              <a:t>345 Wuppertal 8.678 </a:t>
            </a:r>
          </a:p>
        </p:txBody>
      </p:sp>
      <p:sp>
        <p:nvSpPr>
          <p:cNvPr id="17" name="Textplatzhalter 16"/>
          <p:cNvSpPr>
            <a:spLocks noGrp="1"/>
          </p:cNvSpPr>
          <p:nvPr>
            <p:ph type="body" idx="10"/>
          </p:nvPr>
        </p:nvSpPr>
        <p:spPr>
          <a:xfrm>
            <a:off x="1629410" y="4492625"/>
            <a:ext cx="194310" cy="24765"/>
          </a:xfrm>
          <a:prstGeom prst="rect">
            <a:avLst/>
          </a:prstGeom>
          <a:noFill/>
          <a:ln w="0" cmpd="sng">
            <a:noFill/>
            <a:prstDash val="solid"/>
          </a:ln>
        </p:spPr>
        <p:txBody>
          <a:bodyPr vert="horz" lIns="0" tIns="0" rIns="0" bIns="0" anchor="t"/>
          <a:lstStyle/>
          <a:p>
            <a:pPr marL="0" marR="0" indent="0" algn="l">
              <a:lnSpc>
                <a:spcPts val="200"/>
              </a:lnSpc>
              <a:spcAft>
                <a:spcPts val="0"/>
              </a:spcAft>
            </a:pPr>
            <a:r>
              <a:rPr lang="de-DE" sz="1100" spc="25">
                <a:solidFill>
                  <a:srgbClr val="2D4863"/>
                </a:solidFill>
                <a:latin typeface="Calibri" panose="02020603050405020304" pitchFamily="2"/>
              </a:rPr>
              <a:t>... </a:t>
            </a:r>
          </a:p>
        </p:txBody>
      </p:sp>
      <p:sp>
        <p:nvSpPr>
          <p:cNvPr id="18" name="Textplatzhalter 17"/>
          <p:cNvSpPr>
            <a:spLocks noGrp="1"/>
          </p:cNvSpPr>
          <p:nvPr>
            <p:ph type="body" idx="10"/>
          </p:nvPr>
        </p:nvSpPr>
        <p:spPr>
          <a:xfrm>
            <a:off x="1685290" y="4736465"/>
            <a:ext cx="2752725" cy="97790"/>
          </a:xfrm>
          <a:prstGeom prst="rect">
            <a:avLst/>
          </a:prstGeom>
          <a:noFill/>
          <a:ln w="0" cmpd="sng">
            <a:noFill/>
            <a:prstDash val="solid"/>
          </a:ln>
        </p:spPr>
        <p:txBody>
          <a:bodyPr vert="horz" lIns="0" tIns="0" rIns="0" bIns="0" anchor="t"/>
          <a:lstStyle/>
          <a:p>
            <a:pPr marL="0" marR="0" indent="0" algn="l">
              <a:lnSpc>
                <a:spcPts val="700"/>
              </a:lnSpc>
              <a:spcAft>
                <a:spcPts val="0"/>
              </a:spcAft>
              <a:tabLst>
                <a:tab pos="548640" algn="l"/>
                <a:tab pos="2743200" algn="r"/>
              </a:tabLst>
            </a:pPr>
            <a:r>
              <a:rPr lang="de-DE" sz="1100" spc="0">
                <a:solidFill>
                  <a:srgbClr val="2D4863"/>
                </a:solidFill>
                <a:latin typeface="Calibri" panose="02020603050405020304" pitchFamily="2"/>
              </a:rPr>
              <a:t>392 Inden 10.139 </a:t>
            </a:r>
          </a:p>
        </p:txBody>
      </p:sp>
      <p:sp>
        <p:nvSpPr>
          <p:cNvPr id="19" name="Textplatzhalter 18"/>
          <p:cNvSpPr>
            <a:spLocks noGrp="1"/>
          </p:cNvSpPr>
          <p:nvPr>
            <p:ph type="body" idx="10"/>
          </p:nvPr>
        </p:nvSpPr>
        <p:spPr>
          <a:xfrm>
            <a:off x="1685290" y="5053330"/>
            <a:ext cx="2749550" cy="94615"/>
          </a:xfrm>
          <a:prstGeom prst="rect">
            <a:avLst/>
          </a:prstGeom>
          <a:noFill/>
          <a:ln w="0" cmpd="sng">
            <a:noFill/>
            <a:prstDash val="solid"/>
          </a:ln>
        </p:spPr>
        <p:txBody>
          <a:bodyPr vert="horz" lIns="0" tIns="0" rIns="0" bIns="0" anchor="t"/>
          <a:lstStyle/>
          <a:p>
            <a:pPr marL="0" marR="0" indent="0" algn="l">
              <a:lnSpc>
                <a:spcPts val="700"/>
              </a:lnSpc>
              <a:spcAft>
                <a:spcPts val="0"/>
              </a:spcAft>
              <a:tabLst>
                <a:tab pos="548640" algn="l"/>
                <a:tab pos="2743200" algn="r"/>
              </a:tabLst>
            </a:pPr>
            <a:r>
              <a:rPr lang="de-DE" sz="1100" spc="0">
                <a:solidFill>
                  <a:srgbClr val="2D4863"/>
                </a:solidFill>
                <a:latin typeface="Calibri" panose="02020603050405020304" pitchFamily="2"/>
              </a:rPr>
              <a:t>393 Bönen 10.161 </a:t>
            </a:r>
          </a:p>
        </p:txBody>
      </p:sp>
      <p:sp>
        <p:nvSpPr>
          <p:cNvPr id="20" name="Textplatzhalter 19"/>
          <p:cNvSpPr>
            <a:spLocks noGrp="1"/>
          </p:cNvSpPr>
          <p:nvPr>
            <p:ph type="body" idx="10"/>
          </p:nvPr>
        </p:nvSpPr>
        <p:spPr>
          <a:xfrm>
            <a:off x="1685290" y="5367655"/>
            <a:ext cx="2752725" cy="97155"/>
          </a:xfrm>
          <a:prstGeom prst="rect">
            <a:avLst/>
          </a:prstGeom>
          <a:noFill/>
          <a:ln w="0" cmpd="sng">
            <a:noFill/>
            <a:prstDash val="solid"/>
          </a:ln>
        </p:spPr>
        <p:txBody>
          <a:bodyPr vert="horz" lIns="0" tIns="0" rIns="0" bIns="0" anchor="t"/>
          <a:lstStyle/>
          <a:p>
            <a:pPr marL="0" marR="0" indent="0" algn="l">
              <a:lnSpc>
                <a:spcPts val="700"/>
              </a:lnSpc>
              <a:spcAft>
                <a:spcPts val="0"/>
              </a:spcAft>
              <a:tabLst>
                <a:tab pos="548640" algn="l"/>
                <a:tab pos="2743200" algn="r"/>
              </a:tabLst>
            </a:pPr>
            <a:r>
              <a:rPr lang="de-DE" sz="1100" spc="0">
                <a:solidFill>
                  <a:srgbClr val="2D4863"/>
                </a:solidFill>
                <a:latin typeface="Calibri" panose="02020603050405020304" pitchFamily="2"/>
              </a:rPr>
              <a:t>394 Gelsenkirchen 10.200 </a:t>
            </a:r>
          </a:p>
        </p:txBody>
      </p:sp>
      <p:sp>
        <p:nvSpPr>
          <p:cNvPr id="21" name="Textplatzhalter 20"/>
          <p:cNvSpPr>
            <a:spLocks noGrp="1"/>
          </p:cNvSpPr>
          <p:nvPr>
            <p:ph type="body" idx="10"/>
          </p:nvPr>
        </p:nvSpPr>
        <p:spPr>
          <a:xfrm>
            <a:off x="1685290" y="5684520"/>
            <a:ext cx="2749550" cy="97790"/>
          </a:xfrm>
          <a:prstGeom prst="rect">
            <a:avLst/>
          </a:prstGeom>
          <a:noFill/>
          <a:ln w="0" cmpd="sng">
            <a:noFill/>
            <a:prstDash val="solid"/>
          </a:ln>
        </p:spPr>
        <p:txBody>
          <a:bodyPr vert="horz" lIns="0" tIns="0" rIns="0" bIns="0" anchor="t"/>
          <a:lstStyle/>
          <a:p>
            <a:pPr marL="0" marR="0" indent="0" algn="l">
              <a:lnSpc>
                <a:spcPts val="700"/>
              </a:lnSpc>
              <a:spcAft>
                <a:spcPts val="0"/>
              </a:spcAft>
              <a:tabLst>
                <a:tab pos="548640" algn="l"/>
                <a:tab pos="2743200" algn="r"/>
              </a:tabLst>
            </a:pPr>
            <a:r>
              <a:rPr lang="de-DE" sz="1100" spc="0">
                <a:solidFill>
                  <a:srgbClr val="2D4863"/>
                </a:solidFill>
                <a:latin typeface="Calibri" panose="02020603050405020304" pitchFamily="2"/>
              </a:rPr>
              <a:t>395 Oberhausen 10.203 </a:t>
            </a:r>
          </a:p>
        </p:txBody>
      </p:sp>
      <p:sp>
        <p:nvSpPr>
          <p:cNvPr id="22" name="Textplatzhalter 21"/>
          <p:cNvSpPr>
            <a:spLocks noGrp="1"/>
          </p:cNvSpPr>
          <p:nvPr>
            <p:ph type="body" idx="10"/>
          </p:nvPr>
        </p:nvSpPr>
        <p:spPr>
          <a:xfrm>
            <a:off x="1685290" y="5998210"/>
            <a:ext cx="2749550" cy="119380"/>
          </a:xfrm>
          <a:prstGeom prst="rect">
            <a:avLst/>
          </a:prstGeom>
          <a:noFill/>
          <a:ln w="0" cmpd="sng">
            <a:noFill/>
            <a:prstDash val="solid"/>
          </a:ln>
        </p:spPr>
        <p:txBody>
          <a:bodyPr vert="horz" lIns="0" tIns="0" rIns="0" bIns="0" anchor="t"/>
          <a:lstStyle/>
          <a:p>
            <a:pPr marL="0" marR="0" indent="0" algn="l">
              <a:lnSpc>
                <a:spcPts val="900"/>
              </a:lnSpc>
              <a:spcAft>
                <a:spcPts val="20"/>
              </a:spcAft>
              <a:tabLst>
                <a:tab pos="548640" algn="l"/>
                <a:tab pos="2743200" algn="r"/>
              </a:tabLst>
            </a:pPr>
            <a:r>
              <a:rPr lang="de-DE" sz="1100" spc="0">
                <a:solidFill>
                  <a:srgbClr val="2D4863"/>
                </a:solidFill>
                <a:latin typeface="Calibri" panose="02020603050405020304" pitchFamily="2"/>
              </a:rPr>
              <a:t>396 Kranenburg 10.371 </a:t>
            </a:r>
          </a:p>
        </p:txBody>
      </p:sp>
      <p:sp>
        <p:nvSpPr>
          <p:cNvPr id="23" name="Textplatzhalter 22"/>
          <p:cNvSpPr>
            <a:spLocks noGrp="1"/>
          </p:cNvSpPr>
          <p:nvPr>
            <p:ph type="body" idx="10"/>
          </p:nvPr>
        </p:nvSpPr>
        <p:spPr>
          <a:xfrm>
            <a:off x="335280" y="2307590"/>
            <a:ext cx="859790" cy="1986915"/>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a:solidFill>
                  <a:srgbClr val="2D4863"/>
                </a:solidFill>
                <a:latin typeface="Calibri" panose="02020603050405020304" pitchFamily="2"/>
              </a:rPr>
              <a:t>Rang 1-66 Rang 67-132 Rang 133-198 Rang 199-264 </a:t>
            </a:r>
          </a:p>
        </p:txBody>
      </p:sp>
      <p:sp>
        <p:nvSpPr>
          <p:cNvPr id="24" name="Textplatzhalter 23"/>
          <p:cNvSpPr>
            <a:spLocks noGrp="1"/>
          </p:cNvSpPr>
          <p:nvPr>
            <p:ph type="body" idx="10"/>
          </p:nvPr>
        </p:nvSpPr>
        <p:spPr>
          <a:xfrm>
            <a:off x="335280" y="4779010"/>
            <a:ext cx="859790" cy="134620"/>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D4863"/>
                </a:solidFill>
                <a:latin typeface="Calibri" panose="02020603050405020304" pitchFamily="2"/>
              </a:rPr>
              <a:t>Rang 265-330 </a:t>
            </a:r>
          </a:p>
        </p:txBody>
      </p:sp>
      <p:sp>
        <p:nvSpPr>
          <p:cNvPr id="25" name="Textplatzhalter 24"/>
          <p:cNvSpPr>
            <a:spLocks noGrp="1"/>
          </p:cNvSpPr>
          <p:nvPr>
            <p:ph type="body" idx="10"/>
          </p:nvPr>
        </p:nvSpPr>
        <p:spPr>
          <a:xfrm>
            <a:off x="335280" y="5398135"/>
            <a:ext cx="856615" cy="133985"/>
          </a:xfrm>
          <a:prstGeom prst="rect">
            <a:avLst/>
          </a:prstGeom>
          <a:noFill/>
          <a:ln w="0" cmpd="sng">
            <a:noFill/>
            <a:prstDash val="solid"/>
          </a:ln>
        </p:spPr>
        <p:txBody>
          <a:bodyPr vert="horz" lIns="0" tIns="0" rIns="0" bIns="0" anchor="t"/>
          <a:lstStyle/>
          <a:p>
            <a:pPr marL="0" marR="0" indent="0" algn="l">
              <a:lnSpc>
                <a:spcPts val="1000"/>
              </a:lnSpc>
              <a:spcAft>
                <a:spcPts val="25"/>
              </a:spcAft>
            </a:pPr>
            <a:r>
              <a:rPr lang="de-DE" sz="1250" spc="-65">
                <a:solidFill>
                  <a:srgbClr val="2D4863"/>
                </a:solidFill>
                <a:latin typeface="Calibri" panose="02020603050405020304" pitchFamily="2"/>
              </a:rPr>
              <a:t>Rang 331-396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0"/>
          </p:nvPr>
        </p:nvSpPr>
        <p:spPr>
          <a:xfrm>
            <a:off x="1645920" y="859790"/>
            <a:ext cx="4093210" cy="365760"/>
          </a:xfrm>
          <a:prstGeom prst="rect">
            <a:avLst/>
          </a:prstGeom>
          <a:noFill/>
          <a:ln w="0" cmpd="sng">
            <a:noFill/>
            <a:prstDash val="solid"/>
          </a:ln>
        </p:spPr>
        <p:txBody>
          <a:bodyPr vert="horz" lIns="0" tIns="0" rIns="0" bIns="0" anchor="t">
            <a:normAutofit fontScale="45000"/>
          </a:bodyPr>
          <a:lstStyle/>
          <a:p>
            <a:pPr marL="0" marR="0" indent="0" algn="l">
              <a:lnSpc>
                <a:spcPts val="2900"/>
              </a:lnSpc>
              <a:spcAft>
                <a:spcPts val="0"/>
              </a:spcAft>
            </a:pPr>
            <a:r>
              <a:rPr lang="de-DE" sz="1850" spc="25">
                <a:solidFill>
                  <a:srgbClr val="2D4863"/>
                </a:solidFill>
                <a:latin typeface="Wingdings" panose="02020603050405020304" pitchFamily="2"/>
              </a:rPr>
              <a:t>••</a:t>
            </a:r>
            <a:r>
              <a:rPr lang="de-DE" sz="3150" u="sng" spc="25">
                <a:solidFill>
                  <a:srgbClr val="2D4863"/>
                </a:solidFill>
                <a:latin typeface="Calibri" panose="02020603050405020304" pitchFamily="2"/>
              </a:rPr>
              <a:t> Das Kommunalran</a:t>
            </a:r>
            <a:r>
              <a:rPr lang="de-DE" sz="3100" spc="25">
                <a:solidFill>
                  <a:srgbClr val="2D4863"/>
                </a:solidFill>
                <a:latin typeface="Calibri" panose="02020603050405020304" pitchFamily="2"/>
              </a:rPr>
              <a:t>king</a:t>
            </a:r>
            <a:r>
              <a:rPr lang="de-DE" sz="100" u="sng" spc="25">
                <a:solidFill>
                  <a:srgbClr val="2D4863"/>
                </a:solidFill>
                <a:latin typeface="Calibri" panose="02020603050405020304" pitchFamily="2"/>
              </a:rPr>
              <a:t> </a:t>
            </a:r>
          </a:p>
        </p:txBody>
      </p:sp>
      <p:sp>
        <p:nvSpPr>
          <p:cNvPr id="7" name="Textplatzhalter 6"/>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de-DE" sz="1600" spc="-55">
                <a:solidFill>
                  <a:srgbClr val="7E7E7E"/>
                </a:solidFill>
                <a:latin typeface="Calibri" panose="02020603050405020304" pitchFamily="2"/>
              </a:rPr>
              <a:t>Kreisfreie Stadt </a:t>
            </a:r>
          </a:p>
          <a:p>
            <a:pPr marL="0" marR="0" indent="0" algn="l">
              <a:lnSpc>
                <a:spcPts val="2200"/>
              </a:lnSpc>
              <a:spcBef>
                <a:spcPts val="105"/>
              </a:spcBef>
              <a:spcAft>
                <a:spcPts val="0"/>
              </a:spcAft>
            </a:pPr>
            <a:r>
              <a:rPr lang="de-DE" sz="2200" spc="-50">
                <a:solidFill>
                  <a:srgbClr val="2D4863"/>
                </a:solidFill>
                <a:latin typeface="Calibri" panose="02020603050405020304" pitchFamily="2"/>
              </a:rPr>
              <a:t>Wuppertal </a:t>
            </a:r>
          </a:p>
        </p:txBody>
      </p:sp>
      <p:sp>
        <p:nvSpPr>
          <p:cNvPr id="8" name="Textplatzhalter 7"/>
          <p:cNvSpPr>
            <a:spLocks noGrp="1"/>
          </p:cNvSpPr>
          <p:nvPr>
            <p:ph type="body" idx="10"/>
          </p:nvPr>
        </p:nvSpPr>
        <p:spPr>
          <a:xfrm>
            <a:off x="7428230" y="5870575"/>
            <a:ext cx="1837690" cy="25590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050" spc="-15">
                <a:solidFill>
                  <a:srgbClr val="000000"/>
                </a:solidFill>
                <a:latin typeface="Calibri" panose="02020603050405020304" pitchFamily="2"/>
              </a:rPr>
              <a:t>*von 396 Kommunen in NRW bzw. 10.648 Kommunen in Deutschland </a:t>
            </a:r>
          </a:p>
        </p:txBody>
      </p:sp>
      <p:sp>
        <p:nvSpPr>
          <p:cNvPr id="9" name="Textplatzhalter 8"/>
          <p:cNvSpPr>
            <a:spLocks noGrp="1"/>
          </p:cNvSpPr>
          <p:nvPr>
            <p:ph type="body" idx="10"/>
          </p:nvPr>
        </p:nvSpPr>
        <p:spPr>
          <a:xfrm>
            <a:off x="10001885" y="6473825"/>
            <a:ext cx="125095" cy="7620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850" spc="0">
                <a:solidFill>
                  <a:srgbClr val="6F89A3"/>
                </a:solidFill>
                <a:latin typeface="Calibri" panose="02020603050405020304" pitchFamily="2"/>
              </a:rPr>
              <a:t>8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platzhalter 1"/>
          <p:cNvSpPr>
            <a:spLocks noGrp="1"/>
          </p:cNvSpPr>
          <p:nvPr>
            <p:ph type="body" idx="10"/>
          </p:nvPr>
        </p:nvSpPr>
        <p:spPr>
          <a:xfrm>
            <a:off x="609600" y="1879600"/>
            <a:ext cx="9474200" cy="1141095"/>
          </a:xfrm>
          <a:prstGeom prst="rect">
            <a:avLst/>
          </a:prstGeom>
          <a:noFill/>
          <a:ln w="0" cmpd="sng">
            <a:noFill/>
            <a:prstDash val="solid"/>
          </a:ln>
        </p:spPr>
        <p:txBody>
          <a:bodyPr vert="horz" lIns="0" tIns="45085" rIns="0" bIns="0" anchor="t"/>
          <a:lstStyle/>
          <a:p>
            <a:pPr marL="0" marR="0" indent="0" algn="ctr">
              <a:lnSpc>
                <a:spcPts val="3200"/>
              </a:lnSpc>
              <a:spcAft>
                <a:spcPts val="0"/>
              </a:spcAft>
            </a:pPr>
            <a:r>
              <a:rPr lang="de-DE" sz="3150" b="1" spc="0">
                <a:solidFill>
                  <a:srgbClr val="2D4863"/>
                </a:solidFill>
                <a:latin typeface="Calibri" panose="02020603050405020304" pitchFamily="2"/>
              </a:rPr>
              <a:t>Die Ergebnisse des Rankings </a:t>
            </a:r>
          </a:p>
          <a:p>
            <a:pPr marL="0" marR="0" indent="0" algn="ctr">
              <a:lnSpc>
                <a:spcPts val="3200"/>
              </a:lnSpc>
              <a:spcBef>
                <a:spcPts val="200"/>
              </a:spcBef>
              <a:spcAft>
                <a:spcPts val="1945"/>
              </a:spcAft>
            </a:pPr>
            <a:r>
              <a:rPr lang="de-DE" sz="3150" b="1" spc="-25">
                <a:solidFill>
                  <a:srgbClr val="2D4863"/>
                </a:solidFill>
                <a:latin typeface="Calibri" panose="02020603050405020304" pitchFamily="2"/>
              </a:rPr>
              <a:t>im Detail </a:t>
            </a:r>
          </a:p>
        </p:txBody>
      </p:sp>
      <p:sp>
        <p:nvSpPr>
          <p:cNvPr id="5" name="Textplatzhalter 4"/>
          <p:cNvSpPr>
            <a:spLocks noGrp="1"/>
          </p:cNvSpPr>
          <p:nvPr>
            <p:ph type="body" idx="10"/>
          </p:nvPr>
        </p:nvSpPr>
        <p:spPr>
          <a:xfrm>
            <a:off x="2353310" y="4643755"/>
            <a:ext cx="941705" cy="251460"/>
          </a:xfrm>
          <a:prstGeom prst="rect">
            <a:avLst/>
          </a:prstGeom>
          <a:noFill/>
          <a:ln w="0" cmpd="sng">
            <a:noFill/>
            <a:prstDash val="solid"/>
          </a:ln>
        </p:spPr>
        <p:txBody>
          <a:bodyPr vert="horz" lIns="0" tIns="23495" rIns="0" bIns="0" anchor="t"/>
          <a:lstStyle/>
          <a:p>
            <a:pPr marL="0" marR="0" indent="0" algn="l">
              <a:lnSpc>
                <a:spcPts val="1800"/>
              </a:lnSpc>
              <a:spcAft>
                <a:spcPts val="0"/>
              </a:spcAft>
            </a:pPr>
            <a:r>
              <a:rPr lang="de-DE" sz="1750" spc="-55">
                <a:solidFill>
                  <a:srgbClr val="FFFFFF"/>
                </a:solidFill>
                <a:latin typeface="Calibri" panose="02020603050405020304" pitchFamily="2"/>
              </a:rPr>
              <a:t>Wirtschaft </a:t>
            </a:r>
          </a:p>
        </p:txBody>
      </p:sp>
      <p:sp>
        <p:nvSpPr>
          <p:cNvPr id="6" name="Textplatzhalter 5"/>
          <p:cNvSpPr>
            <a:spLocks noGrp="1"/>
          </p:cNvSpPr>
          <p:nvPr>
            <p:ph type="body" idx="10"/>
          </p:nvPr>
        </p:nvSpPr>
        <p:spPr>
          <a:xfrm>
            <a:off x="4114800" y="3686810"/>
            <a:ext cx="774065" cy="251460"/>
          </a:xfrm>
          <a:prstGeom prst="rect">
            <a:avLst/>
          </a:prstGeom>
          <a:noFill/>
          <a:ln w="0" cmpd="sng">
            <a:noFill/>
            <a:prstDash val="solid"/>
          </a:ln>
        </p:spPr>
        <p:txBody>
          <a:bodyPr vert="horz" lIns="0" tIns="23495" rIns="0" bIns="0" anchor="t"/>
          <a:lstStyle/>
          <a:p>
            <a:pPr marL="0" marR="0" indent="0" algn="l">
              <a:lnSpc>
                <a:spcPts val="1700"/>
              </a:lnSpc>
              <a:spcAft>
                <a:spcPts val="0"/>
              </a:spcAft>
            </a:pPr>
            <a:r>
              <a:rPr lang="de-DE" sz="1750" spc="-70">
                <a:solidFill>
                  <a:srgbClr val="FFFFFF"/>
                </a:solidFill>
                <a:latin typeface="Calibri" panose="02020603050405020304" pitchFamily="2"/>
              </a:rPr>
              <a:t>Arbeiten </a:t>
            </a:r>
          </a:p>
        </p:txBody>
      </p:sp>
      <p:sp>
        <p:nvSpPr>
          <p:cNvPr id="7" name="Textplatzhalter 6"/>
          <p:cNvSpPr>
            <a:spLocks noGrp="1"/>
          </p:cNvSpPr>
          <p:nvPr>
            <p:ph type="body" idx="10"/>
          </p:nvPr>
        </p:nvSpPr>
        <p:spPr>
          <a:xfrm>
            <a:off x="5809615" y="4643755"/>
            <a:ext cx="752475" cy="251460"/>
          </a:xfrm>
          <a:prstGeom prst="rect">
            <a:avLst/>
          </a:prstGeom>
          <a:noFill/>
          <a:ln w="0" cmpd="sng">
            <a:noFill/>
            <a:prstDash val="solid"/>
          </a:ln>
        </p:spPr>
        <p:txBody>
          <a:bodyPr vert="horz" lIns="0" tIns="23495" rIns="0" bIns="0" anchor="t"/>
          <a:lstStyle/>
          <a:p>
            <a:pPr marL="0" marR="0" indent="0" algn="l">
              <a:lnSpc>
                <a:spcPts val="1800"/>
              </a:lnSpc>
              <a:spcAft>
                <a:spcPts val="0"/>
              </a:spcAft>
            </a:pPr>
            <a:r>
              <a:rPr lang="de-DE" sz="1750" spc="-105">
                <a:solidFill>
                  <a:srgbClr val="FFFFFF"/>
                </a:solidFill>
                <a:latin typeface="Calibri" panose="02020603050405020304" pitchFamily="2"/>
              </a:rPr>
              <a:t>Wohnen </a:t>
            </a:r>
          </a:p>
        </p:txBody>
      </p:sp>
      <p:sp>
        <p:nvSpPr>
          <p:cNvPr id="8" name="Textplatzhalter 7"/>
          <p:cNvSpPr>
            <a:spLocks noGrp="1"/>
          </p:cNvSpPr>
          <p:nvPr>
            <p:ph type="body" idx="10"/>
          </p:nvPr>
        </p:nvSpPr>
        <p:spPr>
          <a:xfrm>
            <a:off x="7534910" y="3552825"/>
            <a:ext cx="685800" cy="522605"/>
          </a:xfrm>
          <a:prstGeom prst="rect">
            <a:avLst/>
          </a:prstGeom>
          <a:noFill/>
          <a:ln w="0" cmpd="sng">
            <a:noFill/>
            <a:prstDash val="solid"/>
          </a:ln>
        </p:spPr>
        <p:txBody>
          <a:bodyPr vert="horz" lIns="0" tIns="23495" rIns="0" bIns="0" anchor="t"/>
          <a:lstStyle/>
          <a:p>
            <a:pPr marL="0" marR="0" indent="0" algn="l">
              <a:lnSpc>
                <a:spcPts val="1800"/>
              </a:lnSpc>
              <a:spcAft>
                <a:spcPts val="0"/>
              </a:spcAft>
            </a:pPr>
            <a:r>
              <a:rPr lang="de-DE" sz="1750" spc="-114">
                <a:solidFill>
                  <a:srgbClr val="FFFFFF"/>
                </a:solidFill>
                <a:latin typeface="Calibri" panose="02020603050405020304" pitchFamily="2"/>
              </a:rPr>
              <a:t>Lebens-</a:t>
            </a:r>
            <a:r>
              <a:rPr lang="de-DE" sz="100">
                <a:solidFill>
                  <a:srgbClr val="000000"/>
                </a:solidFill>
                <a:latin typeface="Calibri" panose="02020603050405020304" pitchFamily="2"/>
              </a:rPr>
              <a:t> </a:t>
            </a:r>
          </a:p>
          <a:p>
            <a:pPr marL="0" marR="0" indent="0" algn="l">
              <a:lnSpc>
                <a:spcPts val="1800"/>
              </a:lnSpc>
              <a:spcBef>
                <a:spcPts val="315"/>
              </a:spcBef>
              <a:spcAft>
                <a:spcPts val="0"/>
              </a:spcAft>
            </a:pPr>
            <a:r>
              <a:rPr lang="de-DE" sz="1750" spc="-75">
                <a:solidFill>
                  <a:srgbClr val="FFFFFF"/>
                </a:solidFill>
                <a:latin typeface="Calibri" panose="02020603050405020304" pitchFamily="2"/>
              </a:rPr>
              <a:t>qualität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8.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g"/><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jpg"/><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jp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jpg"/><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7.xml"/><Relationship Id="rId5" Type="http://schemas.openxmlformats.org/officeDocument/2006/relationships/image" Target="../media/image33.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8.xml"/><Relationship Id="rId5" Type="http://schemas.openxmlformats.org/officeDocument/2006/relationships/image" Target="../media/image36.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7.jpg"/><Relationship Id="rId1" Type="http://schemas.openxmlformats.org/officeDocument/2006/relationships/slideLayout" Target="../slideLayouts/slideLayout19.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9.jp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0.jpg"/><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2.jpg"/><Relationship Id="rId1" Type="http://schemas.openxmlformats.org/officeDocument/2006/relationships/slideLayout" Target="../slideLayouts/slideLayout22.xml"/><Relationship Id="rId5" Type="http://schemas.openxmlformats.org/officeDocument/2006/relationships/image" Target="../media/image43.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4.jpg"/><Relationship Id="rId1" Type="http://schemas.openxmlformats.org/officeDocument/2006/relationships/slideLayout" Target="../slideLayouts/slideLayout23.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6.jp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7.jpg"/><Relationship Id="rId1" Type="http://schemas.openxmlformats.org/officeDocument/2006/relationships/slideLayout" Target="../slideLayouts/slideLayout25.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7.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609600" y="938530"/>
            <a:ext cx="9598025" cy="5352415"/>
          </a:xfrm>
          <a:prstGeom prst="rect">
            <a:avLst/>
          </a:prstGeom>
        </p:spPr>
      </p:pic>
      <p:sp>
        <p:nvSpPr>
          <p:cNvPr id="4" name="Textplatzhalter 3"/>
          <p:cNvSpPr>
            <a:spLocks noGrp="1"/>
          </p:cNvSpPr>
          <p:nvPr>
            <p:ph type="body" idx="10"/>
          </p:nvPr>
        </p:nvSpPr>
        <p:spPr>
          <a:xfrm>
            <a:off x="2968625" y="2255520"/>
            <a:ext cx="6151245" cy="480695"/>
          </a:xfrm>
          <a:prstGeom prst="rect">
            <a:avLst/>
          </a:prstGeom>
          <a:noFill/>
          <a:ln w="0" cmpd="sng">
            <a:noFill/>
            <a:prstDash val="solid"/>
          </a:ln>
        </p:spPr>
        <p:txBody>
          <a:bodyPr vert="horz" lIns="0" tIns="39370" rIns="0" bIns="0" anchor="t"/>
          <a:lstStyle/>
          <a:p>
            <a:pPr marL="0" marR="0" indent="0" algn="l">
              <a:lnSpc>
                <a:spcPts val="3500"/>
              </a:lnSpc>
              <a:spcAft>
                <a:spcPts val="0"/>
              </a:spcAft>
            </a:pPr>
            <a:r>
              <a:rPr lang="de-DE" sz="3100" spc="-5">
                <a:solidFill>
                  <a:srgbClr val="2E4863"/>
                </a:solidFill>
                <a:latin typeface="Calibri" panose="02020603050405020304" pitchFamily="2"/>
              </a:rPr>
              <a:t>DAS KOMMUNALRANKING NRW 2025 </a:t>
            </a:r>
          </a:p>
        </p:txBody>
      </p:sp>
      <p:sp>
        <p:nvSpPr>
          <p:cNvPr id="5" name="Textplatzhalter 4"/>
          <p:cNvSpPr>
            <a:spLocks noGrp="1"/>
          </p:cNvSpPr>
          <p:nvPr>
            <p:ph type="body" idx="10"/>
          </p:nvPr>
        </p:nvSpPr>
        <p:spPr>
          <a:xfrm>
            <a:off x="5629910" y="3607435"/>
            <a:ext cx="2926080" cy="622935"/>
          </a:xfrm>
          <a:prstGeom prst="rect">
            <a:avLst/>
          </a:prstGeom>
          <a:noFill/>
          <a:ln w="0" cmpd="sng">
            <a:noFill/>
            <a:prstDash val="solid"/>
          </a:ln>
        </p:spPr>
        <p:txBody>
          <a:bodyPr vert="horz" lIns="0" tIns="23495" rIns="0" bIns="0" anchor="t">
            <a:normAutofit fontScale="95000"/>
          </a:bodyPr>
          <a:lstStyle/>
          <a:p>
            <a:pPr marL="0" marR="0" indent="0" algn="l">
              <a:lnSpc>
                <a:spcPts val="2000"/>
              </a:lnSpc>
              <a:spcAft>
                <a:spcPts val="0"/>
              </a:spcAft>
            </a:pPr>
            <a:r>
              <a:rPr lang="de-DE" sz="1750" spc="-45">
                <a:solidFill>
                  <a:srgbClr val="7E7E7E"/>
                </a:solidFill>
                <a:latin typeface="Calibri" panose="02020603050405020304" pitchFamily="2"/>
              </a:rPr>
              <a:t>Factsheet für die kreisfreie Stadt </a:t>
            </a:r>
          </a:p>
          <a:p>
            <a:pPr marL="0" marR="0" indent="0" algn="l">
              <a:lnSpc>
                <a:spcPts val="2500"/>
              </a:lnSpc>
              <a:spcBef>
                <a:spcPts val="230"/>
              </a:spcBef>
              <a:spcAft>
                <a:spcPts val="0"/>
              </a:spcAft>
            </a:pPr>
            <a:r>
              <a:rPr lang="de-DE" sz="2450" b="1" spc="30">
                <a:solidFill>
                  <a:srgbClr val="0169B4"/>
                </a:solidFill>
                <a:latin typeface="Calibri" panose="02020603050405020304" pitchFamily="2"/>
              </a:rPr>
              <a:t>Wuppertal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platzhalter 1"/>
          <p:cNvSpPr>
            <a:spLocks noGrp="1"/>
          </p:cNvSpPr>
          <p:nvPr>
            <p:ph type="body" idx="10"/>
          </p:nvPr>
        </p:nvSpPr>
        <p:spPr>
          <a:xfrm>
            <a:off x="1334770" y="2962910"/>
            <a:ext cx="3950335" cy="3230880"/>
          </a:xfrm>
          <a:prstGeom prst="rect">
            <a:avLst/>
          </a:prstGeom>
          <a:noFill/>
          <a:ln w="69850" cmpd="sng">
            <a:solidFill>
              <a:srgbClr val="D9D9D9"/>
            </a:solidFill>
            <a:prstDash val="solid"/>
          </a:ln>
        </p:spPr>
        <p:txBody>
          <a:bodyPr vert="horz" lIns="0" tIns="0" rIns="0" bIns="0" anchor="t"/>
          <a:lstStyle/>
          <a:p>
            <a:endParaRPr dirty="0"/>
          </a:p>
        </p:txBody>
      </p:sp>
      <p:pic>
        <p:nvPicPr>
          <p:cNvPr id="11" name="Grafik 10"/>
          <p:cNvPicPr/>
          <p:nvPr/>
        </p:nvPicPr>
        <p:blipFill>
          <a:blip r:embed="rId2"/>
          <a:stretch>
            <a:fillRect/>
          </a:stretch>
        </p:blipFill>
        <p:spPr>
          <a:xfrm>
            <a:off x="4580890" y="3066415"/>
            <a:ext cx="502920" cy="499745"/>
          </a:xfrm>
          <a:prstGeom prst="rect">
            <a:avLst/>
          </a:prstGeom>
        </p:spPr>
      </p:pic>
      <p:pic>
        <p:nvPicPr>
          <p:cNvPr id="15" name="Grafik 14"/>
          <p:cNvPicPr/>
          <p:nvPr/>
        </p:nvPicPr>
        <p:blipFill>
          <a:blip r:embed="rId3"/>
          <a:stretch>
            <a:fillRect/>
          </a:stretch>
        </p:blipFill>
        <p:spPr>
          <a:xfrm>
            <a:off x="1280160" y="1438910"/>
            <a:ext cx="3971290" cy="1468755"/>
          </a:xfrm>
          <a:prstGeom prst="rect">
            <a:avLst/>
          </a:prstGeom>
        </p:spPr>
      </p:pic>
      <p:pic>
        <p:nvPicPr>
          <p:cNvPr id="18" name="Grafik 17"/>
          <p:cNvPicPr/>
          <p:nvPr/>
        </p:nvPicPr>
        <p:blipFill>
          <a:blip r:embed="rId4"/>
          <a:stretch>
            <a:fillRect/>
          </a:stretch>
        </p:blipFill>
        <p:spPr>
          <a:xfrm>
            <a:off x="5410200" y="1390015"/>
            <a:ext cx="3950335" cy="3782695"/>
          </a:xfrm>
          <a:prstGeom prst="rect">
            <a:avLst/>
          </a:prstGeom>
        </p:spPr>
      </p:pic>
      <p:pic>
        <p:nvPicPr>
          <p:cNvPr id="25" name="Grafik 24"/>
          <p:cNvPicPr/>
          <p:nvPr/>
        </p:nvPicPr>
        <p:blipFill>
          <a:blip r:embed="rId5"/>
          <a:stretch>
            <a:fillRect/>
          </a:stretch>
        </p:blipFill>
        <p:spPr>
          <a:xfrm>
            <a:off x="628015" y="6388735"/>
            <a:ext cx="1810385" cy="267970"/>
          </a:xfrm>
          <a:prstGeom prst="rect">
            <a:avLst/>
          </a:prstGeom>
        </p:spPr>
      </p:pic>
      <p:sp>
        <p:nvSpPr>
          <p:cNvPr id="7" name="Textplatzhalter 6"/>
          <p:cNvSpPr>
            <a:spLocks noGrp="1"/>
          </p:cNvSpPr>
          <p:nvPr>
            <p:ph type="body" idx="10"/>
          </p:nvPr>
        </p:nvSpPr>
        <p:spPr>
          <a:xfrm>
            <a:off x="518160" y="749300"/>
            <a:ext cx="9512300" cy="640715"/>
          </a:xfrm>
          <a:prstGeom prst="rect">
            <a:avLst/>
          </a:prstGeom>
          <a:noFill/>
          <a:ln w="0" cmpd="sng">
            <a:noFill/>
            <a:prstDash val="solid"/>
          </a:ln>
        </p:spPr>
        <p:txBody>
          <a:bodyPr vert="horz" lIns="0" tIns="29845" rIns="0" bIns="0" anchor="t"/>
          <a:lstStyle/>
          <a:p>
            <a:pPr marL="7360920" marR="0" indent="0" algn="l">
              <a:lnSpc>
                <a:spcPts val="1800"/>
              </a:lnSpc>
              <a:spcAft>
                <a:spcPts val="0"/>
              </a:spcAft>
            </a:pPr>
            <a:r>
              <a:rPr lang="de-DE" sz="1600" spc="-15" dirty="0">
                <a:solidFill>
                  <a:srgbClr val="7F7F7F"/>
                </a:solidFill>
                <a:latin typeface="Calibri" panose="02020603050405020304" pitchFamily="2"/>
              </a:rPr>
              <a:t>Kreisfreie Stadt </a:t>
            </a:r>
          </a:p>
          <a:p>
            <a:pPr marL="914400" marR="0" indent="0" algn="l">
              <a:lnSpc>
                <a:spcPts val="2400"/>
              </a:lnSpc>
              <a:spcBef>
                <a:spcPts val="195"/>
              </a:spcBef>
              <a:spcAft>
                <a:spcPts val="475"/>
              </a:spcAft>
              <a:tabLst>
                <a:tab pos="7360920" algn="l"/>
              </a:tabLst>
            </a:pPr>
            <a:r>
              <a:rPr lang="de-DE" sz="2200" b="1" spc="0" dirty="0">
                <a:solidFill>
                  <a:srgbClr val="1A405F"/>
                </a:solidFill>
                <a:latin typeface="Calibri" panose="02020603050405020304" pitchFamily="2"/>
              </a:rPr>
              <a:t>Breitbandversorgung für Unternehmen 	</a:t>
            </a:r>
            <a:r>
              <a:rPr lang="de-DE" sz="2200" spc="0" dirty="0">
                <a:solidFill>
                  <a:srgbClr val="2D4863"/>
                </a:solidFill>
                <a:latin typeface="Calibri" panose="02020603050405020304" pitchFamily="2"/>
              </a:rPr>
              <a:t>Wuppertal </a:t>
            </a:r>
          </a:p>
        </p:txBody>
      </p:sp>
      <p:sp>
        <p:nvSpPr>
          <p:cNvPr id="8" name="Textplatzhalter 7"/>
          <p:cNvSpPr>
            <a:spLocks noGrp="1"/>
          </p:cNvSpPr>
          <p:nvPr>
            <p:ph type="body" idx="10"/>
          </p:nvPr>
        </p:nvSpPr>
        <p:spPr>
          <a:xfrm>
            <a:off x="5410200" y="5268595"/>
            <a:ext cx="3886200" cy="925194"/>
          </a:xfrm>
          <a:prstGeom prst="rect">
            <a:avLst/>
          </a:prstGeom>
          <a:noFill/>
          <a:ln w="69850" cmpd="sng">
            <a:solidFill>
              <a:srgbClr val="D9D9D9"/>
            </a:solidFill>
            <a:prstDash val="solid"/>
          </a:ln>
        </p:spPr>
        <p:txBody>
          <a:bodyPr vert="horz" lIns="0" tIns="43180" rIns="0" bIns="0" anchor="t"/>
          <a:lstStyle/>
          <a:p>
            <a:pPr marL="137160" marR="137160" indent="0" algn="just">
              <a:lnSpc>
                <a:spcPts val="1200"/>
              </a:lnSpc>
              <a:spcAft>
                <a:spcPts val="355"/>
              </a:spcAft>
            </a:pPr>
            <a:r>
              <a:rPr lang="de-DE" sz="1000" spc="0" dirty="0">
                <a:solidFill>
                  <a:srgbClr val="000000"/>
                </a:solidFill>
                <a:latin typeface="Calibri" panose="02020603050405020304" pitchFamily="2"/>
              </a:rPr>
              <a:t>Im Vergleich aller kreisfreien Städte zeigt der bestehende Zugang zur digitalen Infrastruktur Ausbaupotenziale in Wuppertal. 91 Prozent aller Unternehmen zu einer Breitbandverbindung mit mind. 200 Mbit/s. Unter allen NRW-Kommunen kann sich Wuppertal im Mittelfeld platzieren. </a:t>
            </a:r>
          </a:p>
        </p:txBody>
      </p:sp>
      <p:graphicFrame>
        <p:nvGraphicFramePr>
          <p:cNvPr id="10" name="Tabelle 9"/>
          <p:cNvGraphicFramePr>
            <a:graphicFrameLocks noGrp="1"/>
          </p:cNvGraphicFramePr>
          <p:nvPr/>
        </p:nvGraphicFramePr>
        <p:xfrm>
          <a:off x="1463040" y="3066415"/>
          <a:ext cx="3693795" cy="499745"/>
        </p:xfrm>
        <a:graphic>
          <a:graphicData uri="http://schemas.openxmlformats.org/drawingml/2006/table">
            <a:tbl>
              <a:tblPr/>
              <a:tblGrid>
                <a:gridCol w="3117850">
                  <a:extLst>
                    <a:ext uri="{9D8B030D-6E8A-4147-A177-3AD203B41FA5}">
                      <a16:colId xmlns:a16="http://schemas.microsoft.com/office/drawing/2014/main" val="20000"/>
                    </a:ext>
                  </a:extLst>
                </a:gridCol>
                <a:gridCol w="575945">
                  <a:extLst>
                    <a:ext uri="{9D8B030D-6E8A-4147-A177-3AD203B41FA5}">
                      <a16:colId xmlns:a16="http://schemas.microsoft.com/office/drawing/2014/main" val="20001"/>
                    </a:ext>
                  </a:extLst>
                </a:gridCol>
              </a:tblGrid>
              <a:tr h="499745">
                <a:tc>
                  <a:txBody>
                    <a:bodyPr/>
                    <a:lstStyle/>
                    <a:p>
                      <a:pPr marL="137160" marR="594360" indent="0" algn="l">
                        <a:lnSpc>
                          <a:spcPts val="1700"/>
                        </a:lnSpc>
                        <a:spcBef>
                          <a:spcPts val="335"/>
                        </a:spcBef>
                        <a:spcAft>
                          <a:spcPts val="190"/>
                        </a:spcAft>
                      </a:pPr>
                      <a:r>
                        <a:rPr lang="de-DE" sz="1450" spc="-15">
                          <a:solidFill>
                            <a:srgbClr val="2D4863"/>
                          </a:solidFill>
                          <a:latin typeface="Calibri" panose="02020603050405020304" pitchFamily="2"/>
                        </a:rPr>
                        <a:t>Breitbandversorgung 200 Mbit/s (in Prozent, 2024)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graphicFrame>
        <p:nvGraphicFramePr>
          <p:cNvPr id="13" name="Tabelle 12"/>
          <p:cNvGraphicFramePr>
            <a:graphicFrameLocks noGrp="1"/>
          </p:cNvGraphicFramePr>
          <p:nvPr>
            <p:extLst>
              <p:ext uri="{D42A27DB-BD31-4B8C-83A1-F6EECF244321}">
                <p14:modId xmlns:p14="http://schemas.microsoft.com/office/powerpoint/2010/main" val="3181711834"/>
              </p:ext>
            </p:extLst>
          </p:nvPr>
        </p:nvGraphicFramePr>
        <p:xfrm>
          <a:off x="1515110" y="3645535"/>
          <a:ext cx="3600450" cy="1441450"/>
        </p:xfrm>
        <a:graphic>
          <a:graphicData uri="http://schemas.openxmlformats.org/drawingml/2006/table">
            <a:tbl>
              <a:tblPr/>
              <a:tblGrid>
                <a:gridCol w="1879254">
                  <a:extLst>
                    <a:ext uri="{9D8B030D-6E8A-4147-A177-3AD203B41FA5}">
                      <a16:colId xmlns:a16="http://schemas.microsoft.com/office/drawing/2014/main" val="20000"/>
                    </a:ext>
                  </a:extLst>
                </a:gridCol>
                <a:gridCol w="318654">
                  <a:extLst>
                    <a:ext uri="{9D8B030D-6E8A-4147-A177-3AD203B41FA5}">
                      <a16:colId xmlns:a16="http://schemas.microsoft.com/office/drawing/2014/main" val="20001"/>
                    </a:ext>
                  </a:extLst>
                </a:gridCol>
                <a:gridCol w="1402542">
                  <a:extLst>
                    <a:ext uri="{9D8B030D-6E8A-4147-A177-3AD203B41FA5}">
                      <a16:colId xmlns:a16="http://schemas.microsoft.com/office/drawing/2014/main" val="20002"/>
                    </a:ext>
                  </a:extLst>
                </a:gridCol>
              </a:tblGrid>
              <a:tr h="267970">
                <a:tc>
                  <a:txBody>
                    <a:bodyPr/>
                    <a:lstStyle/>
                    <a:p>
                      <a:pPr marL="54610" marR="0" indent="0" algn="l">
                        <a:lnSpc>
                          <a:spcPts val="1000"/>
                        </a:lnSpc>
                        <a:spcBef>
                          <a:spcPts val="570"/>
                        </a:spcBef>
                        <a:spcAft>
                          <a:spcPts val="450"/>
                        </a:spcAft>
                      </a:pPr>
                      <a:r>
                        <a:rPr lang="de-DE" sz="1000" spc="0">
                          <a:solidFill>
                            <a:srgbClr val="2D4863"/>
                          </a:solidFill>
                          <a:latin typeface="Calibri" panose="02020603050405020304" pitchFamily="2"/>
                        </a:rPr>
                        <a:t>Wuppertal </a:t>
                      </a:r>
                    </a:p>
                  </a:txBody>
                  <a:tcPr marL="0" marR="0" marT="0" marB="0" anchor="ctr">
                    <a:lnL w="0" cmpd="sng">
                      <a:noFill/>
                      <a:prstDash val="solid"/>
                    </a:lnL>
                    <a:lnR w="0" cmpd="sng">
                      <a:noFill/>
                      <a:prstDash val="solid"/>
                    </a:lnR>
                    <a:lnT w="0" cmpd="sng">
                      <a:noFill/>
                      <a:prstDash val="solid"/>
                    </a:lnT>
                    <a:lnB w="15240" cmpd="sng">
                      <a:solidFill>
                        <a:srgbClr val="000000"/>
                      </a:solidFill>
                      <a:prstDash val="solid"/>
                    </a:lnB>
                    <a:solidFill>
                      <a:srgbClr val="D9D9D9"/>
                    </a:solidFill>
                  </a:tcPr>
                </a:tc>
                <a:tc>
                  <a:txBody>
                    <a:bodyPr/>
                    <a:lstStyle/>
                    <a:p>
                      <a:pPr marL="0" marR="0" indent="0" algn="ctr">
                        <a:lnSpc>
                          <a:spcPts val="1000"/>
                        </a:lnSpc>
                        <a:spcBef>
                          <a:spcPts val="570"/>
                        </a:spcBef>
                        <a:spcAft>
                          <a:spcPts val="465"/>
                        </a:spcAft>
                      </a:pPr>
                      <a:r>
                        <a:rPr lang="de-DE" sz="1000" spc="0">
                          <a:solidFill>
                            <a:srgbClr val="2D4863"/>
                          </a:solidFill>
                          <a:latin typeface="Calibri" panose="02020603050405020304" pitchFamily="2"/>
                        </a:rPr>
                        <a:t>91 </a:t>
                      </a:r>
                    </a:p>
                  </a:txBody>
                  <a:tcPr marL="0" marR="0" marT="0" marB="0" anchor="ctr">
                    <a:lnL w="0" cmpd="sng">
                      <a:noFill/>
                      <a:prstDash val="solid"/>
                    </a:lnL>
                    <a:lnR w="0" cmpd="sng">
                      <a:noFill/>
                      <a:prstDash val="solid"/>
                    </a:lnR>
                    <a:lnT w="0" cmpd="sng">
                      <a:noFill/>
                      <a:prstDash val="solid"/>
                    </a:lnT>
                    <a:lnB w="15240" cmpd="sng">
                      <a:solidFill>
                        <a:srgbClr val="000000"/>
                      </a:solidFill>
                      <a:prstDash val="solid"/>
                    </a:lnB>
                    <a:solidFill>
                      <a:srgbClr val="D9D9D9"/>
                    </a:solidFill>
                  </a:tcPr>
                </a:tc>
                <a:tc>
                  <a:txBody>
                    <a:bodyPr/>
                    <a:lstStyle/>
                    <a:p>
                      <a:pPr marL="0" marR="1257935" indent="0" algn="r">
                        <a:lnSpc>
                          <a:spcPts val="1000"/>
                        </a:lnSpc>
                        <a:spcBef>
                          <a:spcPts val="570"/>
                        </a:spcBef>
                        <a:spcAft>
                          <a:spcPts val="465"/>
                        </a:spcAft>
                      </a:pPr>
                      <a:r>
                        <a:rPr lang="de-DE" sz="1000" spc="0" dirty="0">
                          <a:solidFill>
                            <a:srgbClr val="2D4863"/>
                          </a:solidFill>
                          <a:latin typeface="Calibri" panose="02020603050405020304" pitchFamily="2"/>
                        </a:rPr>
                        <a:t>% </a:t>
                      </a:r>
                    </a:p>
                  </a:txBody>
                  <a:tcPr marL="0" marR="0" marT="0" marB="0" anchor="ctr">
                    <a:lnL w="0" cmpd="sng">
                      <a:noFill/>
                      <a:prstDash val="solid"/>
                    </a:lnL>
                    <a:lnR w="0" cmpd="sng">
                      <a:noFill/>
                      <a:prstDash val="solid"/>
                    </a:lnR>
                    <a:lnT w="0" cmpd="sng">
                      <a:noFill/>
                      <a:prstDash val="solid"/>
                    </a:lnT>
                    <a:lnB w="15240" cmpd="sng">
                      <a:solidFill>
                        <a:srgbClr val="000000"/>
                      </a:solidFill>
                      <a:prstDash val="solid"/>
                    </a:lnB>
                    <a:solidFill>
                      <a:srgbClr val="D9D9D9"/>
                    </a:solidFill>
                  </a:tcPr>
                </a:tc>
                <a:extLst>
                  <a:ext uri="{0D108BD9-81ED-4DB2-BD59-A6C34878D82A}">
                    <a16:rowId xmlns:a16="http://schemas.microsoft.com/office/drawing/2014/main" val="10000"/>
                  </a:ext>
                </a:extLst>
              </a:tr>
              <a:tr h="323215">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extLst>
                  <a:ext uri="{0D108BD9-81ED-4DB2-BD59-A6C34878D82A}">
                    <a16:rowId xmlns:a16="http://schemas.microsoft.com/office/drawing/2014/main" val="10001"/>
                  </a:ext>
                </a:extLst>
              </a:tr>
              <a:tr h="268605">
                <a:tc>
                  <a:txBody>
                    <a:bodyPr/>
                    <a:lstStyle/>
                    <a:p>
                      <a:pPr marL="54610" marR="0" indent="0" algn="l">
                        <a:lnSpc>
                          <a:spcPts val="2100"/>
                        </a:lnSpc>
                        <a:spcBef>
                          <a:spcPts val="0"/>
                        </a:spcBef>
                        <a:spcAft>
                          <a:spcPts val="0"/>
                        </a:spcAft>
                      </a:pPr>
                      <a:r>
                        <a:rPr lang="de-DE" sz="950" spc="0" dirty="0">
                          <a:solidFill>
                            <a:srgbClr val="2D4863"/>
                          </a:solidFill>
                          <a:latin typeface="Cambria Math" panose="02020603050405020304" pitchFamily="1"/>
                        </a:rPr>
                        <a:t>∅ </a:t>
                      </a:r>
                      <a:r>
                        <a:rPr lang="de-DE" sz="1000" spc="0" dirty="0">
                          <a:solidFill>
                            <a:srgbClr val="2D4863"/>
                          </a:solidFill>
                          <a:latin typeface="Calibri" panose="02020603050405020304" pitchFamily="2"/>
                        </a:rPr>
                        <a:t>Kreisfreie Städte NRW (ungew.) </a:t>
                      </a:r>
                    </a:p>
                  </a:txBody>
                  <a:tcPr marL="0" marR="0" marT="0" marB="0" anchor="ctr">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tc>
                  <a:txBody>
                    <a:bodyPr/>
                    <a:lstStyle/>
                    <a:p>
                      <a:pPr marL="0" marR="0" indent="0" algn="ctr">
                        <a:lnSpc>
                          <a:spcPts val="1000"/>
                        </a:lnSpc>
                        <a:spcBef>
                          <a:spcPts val="550"/>
                        </a:spcBef>
                        <a:spcAft>
                          <a:spcPts val="510"/>
                        </a:spcAft>
                      </a:pPr>
                      <a:r>
                        <a:rPr lang="de-DE" sz="1000" spc="0">
                          <a:solidFill>
                            <a:srgbClr val="2D4863"/>
                          </a:solidFill>
                          <a:latin typeface="Calibri" panose="02020603050405020304" pitchFamily="2"/>
                        </a:rPr>
                        <a:t>92 </a:t>
                      </a:r>
                    </a:p>
                  </a:txBody>
                  <a:tcPr marL="0" marR="0" marT="0" marB="0" anchor="ctr">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tc>
                  <a:txBody>
                    <a:bodyPr/>
                    <a:lstStyle/>
                    <a:p>
                      <a:pPr marL="0" marR="1257935" indent="0" algn="r">
                        <a:lnSpc>
                          <a:spcPts val="1000"/>
                        </a:lnSpc>
                        <a:spcBef>
                          <a:spcPts val="550"/>
                        </a:spcBef>
                        <a:spcAft>
                          <a:spcPts val="510"/>
                        </a:spcAft>
                      </a:pPr>
                      <a:r>
                        <a:rPr lang="de-DE" sz="1000" spc="0">
                          <a:solidFill>
                            <a:srgbClr val="2D4863"/>
                          </a:solidFill>
                          <a:latin typeface="Calibri" panose="02020603050405020304" pitchFamily="2"/>
                        </a:rPr>
                        <a:t>% </a:t>
                      </a:r>
                    </a:p>
                  </a:txBody>
                  <a:tcPr marL="0" marR="0" marT="0" marB="0" anchor="ctr">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extLst>
                  <a:ext uri="{0D108BD9-81ED-4DB2-BD59-A6C34878D82A}">
                    <a16:rowId xmlns:a16="http://schemas.microsoft.com/office/drawing/2014/main" val="10002"/>
                  </a:ext>
                </a:extLst>
              </a:tr>
              <a:tr h="320040">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extLst>
                  <a:ext uri="{0D108BD9-81ED-4DB2-BD59-A6C34878D82A}">
                    <a16:rowId xmlns:a16="http://schemas.microsoft.com/office/drawing/2014/main" val="10003"/>
                  </a:ext>
                </a:extLst>
              </a:tr>
              <a:tr h="261620">
                <a:tc>
                  <a:txBody>
                    <a:bodyPr/>
                    <a:lstStyle/>
                    <a:p>
                      <a:pPr marL="54610" marR="0" indent="0" algn="l">
                        <a:lnSpc>
                          <a:spcPts val="2000"/>
                        </a:lnSpc>
                        <a:spcBef>
                          <a:spcPts val="0"/>
                        </a:spcBef>
                        <a:spcAft>
                          <a:spcPts val="0"/>
                        </a:spcAft>
                      </a:pPr>
                      <a:r>
                        <a:rPr lang="de-DE" sz="950" spc="0">
                          <a:solidFill>
                            <a:srgbClr val="2D4863"/>
                          </a:solidFill>
                          <a:latin typeface="Cambria Math" panose="02020603050405020304" pitchFamily="1"/>
                        </a:rPr>
                        <a:t>∅ </a:t>
                      </a:r>
                      <a:r>
                        <a:rPr lang="de-DE" sz="1000" spc="0">
                          <a:solidFill>
                            <a:srgbClr val="2D4863"/>
                          </a:solidFill>
                          <a:latin typeface="Calibri" panose="02020603050405020304" pitchFamily="2"/>
                        </a:rPr>
                        <a:t>NRW (ungew.) </a:t>
                      </a:r>
                    </a:p>
                  </a:txBody>
                  <a:tcPr marL="0" marR="0" marT="0" marB="0" anchor="ctr">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tc>
                  <a:txBody>
                    <a:bodyPr/>
                    <a:lstStyle/>
                    <a:p>
                      <a:pPr marL="0" marR="0" indent="0" algn="ctr">
                        <a:lnSpc>
                          <a:spcPts val="1000"/>
                        </a:lnSpc>
                        <a:spcBef>
                          <a:spcPts val="570"/>
                        </a:spcBef>
                        <a:spcAft>
                          <a:spcPts val="465"/>
                        </a:spcAft>
                      </a:pPr>
                      <a:r>
                        <a:rPr lang="de-DE" sz="1000" spc="0">
                          <a:solidFill>
                            <a:srgbClr val="2D4863"/>
                          </a:solidFill>
                          <a:latin typeface="Calibri" panose="02020603050405020304" pitchFamily="2"/>
                        </a:rPr>
                        <a:t>84 </a:t>
                      </a:r>
                    </a:p>
                  </a:txBody>
                  <a:tcPr marL="0" marR="0" marT="0" marB="0" anchor="ctr">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tc>
                  <a:txBody>
                    <a:bodyPr/>
                    <a:lstStyle/>
                    <a:p>
                      <a:pPr marL="0" marR="1257935" indent="0" algn="r">
                        <a:lnSpc>
                          <a:spcPts val="1000"/>
                        </a:lnSpc>
                        <a:spcBef>
                          <a:spcPts val="570"/>
                        </a:spcBef>
                        <a:spcAft>
                          <a:spcPts val="465"/>
                        </a:spcAft>
                      </a:pPr>
                      <a:r>
                        <a:rPr lang="de-DE" sz="1000" spc="0" dirty="0">
                          <a:solidFill>
                            <a:srgbClr val="2D4863"/>
                          </a:solidFill>
                          <a:latin typeface="Calibri" panose="02020603050405020304" pitchFamily="2"/>
                        </a:rPr>
                        <a:t>% </a:t>
                      </a:r>
                    </a:p>
                  </a:txBody>
                  <a:tcPr marL="0" marR="0" marT="0" marB="0" anchor="ctr">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extLst>
                  <a:ext uri="{0D108BD9-81ED-4DB2-BD59-A6C34878D82A}">
                    <a16:rowId xmlns:a16="http://schemas.microsoft.com/office/drawing/2014/main" val="10004"/>
                  </a:ext>
                </a:extLst>
              </a:tr>
            </a:tbl>
          </a:graphicData>
        </a:graphic>
      </p:graphicFrame>
      <p:sp>
        <p:nvSpPr>
          <p:cNvPr id="16" name="Textplatzhalter 15"/>
          <p:cNvSpPr>
            <a:spLocks noGrp="1"/>
          </p:cNvSpPr>
          <p:nvPr>
            <p:ph type="body" idx="10"/>
          </p:nvPr>
        </p:nvSpPr>
        <p:spPr>
          <a:xfrm>
            <a:off x="2133600" y="1552575"/>
            <a:ext cx="2898775" cy="1123315"/>
          </a:xfrm>
          <a:prstGeom prst="rect">
            <a:avLst/>
          </a:prstGeom>
          <a:noFill/>
          <a:ln w="0" cmpd="sng">
            <a:noFill/>
            <a:prstDash val="solid"/>
          </a:ln>
        </p:spPr>
        <p:txBody>
          <a:bodyPr vert="horz" lIns="0" tIns="0" rIns="0" bIns="0" anchor="t"/>
          <a:lstStyle/>
          <a:p>
            <a:pPr marL="0" marR="0" indent="0" algn="just">
              <a:lnSpc>
                <a:spcPts val="1300"/>
              </a:lnSpc>
              <a:spcAft>
                <a:spcPts val="0"/>
              </a:spcAft>
            </a:pPr>
            <a:r>
              <a:rPr lang="de-DE" sz="1050" spc="0">
                <a:solidFill>
                  <a:srgbClr val="FFFFFF"/>
                </a:solidFill>
                <a:latin typeface="Calibri" panose="02020603050405020304" pitchFamily="2"/>
              </a:rPr>
              <a:t>Eine hochleistungsfähige Breitbandversorgung ist für Unternehmen häufig ein Schlüsselfaktor. In Zukunft wird die Wettbewerbsfähigkeit vieler Unternehmen auch davon abhängen, ob sie digitale Technologien implementieren können. Daher wird die regionale Versorgung mit Breitbandverbindungen mit mindestens 200 Mbit/s betrachtet. </a:t>
            </a:r>
          </a:p>
        </p:txBody>
      </p:sp>
      <p:sp>
        <p:nvSpPr>
          <p:cNvPr id="19" name="Textplatzhalter 18"/>
          <p:cNvSpPr>
            <a:spLocks noGrp="1"/>
          </p:cNvSpPr>
          <p:nvPr>
            <p:ph type="body" idx="10"/>
          </p:nvPr>
        </p:nvSpPr>
        <p:spPr>
          <a:xfrm>
            <a:off x="5565775" y="1485900"/>
            <a:ext cx="780415" cy="181610"/>
          </a:xfrm>
          <a:prstGeom prst="rect">
            <a:avLst/>
          </a:prstGeom>
          <a:noFill/>
          <a:ln w="0" cmpd="sng">
            <a:noFill/>
            <a:prstDash val="solid"/>
          </a:ln>
        </p:spPr>
        <p:txBody>
          <a:bodyPr vert="horz" lIns="0" tIns="18415" rIns="0" bIns="0" anchor="t"/>
          <a:lstStyle/>
          <a:p>
            <a:pPr marL="0" marR="0" indent="0" algn="l">
              <a:lnSpc>
                <a:spcPts val="1300"/>
              </a:lnSpc>
              <a:spcAft>
                <a:spcPts val="0"/>
              </a:spcAft>
            </a:pPr>
            <a:r>
              <a:rPr lang="de-DE" sz="1250" spc="-70">
                <a:solidFill>
                  <a:srgbClr val="2D4863"/>
                </a:solidFill>
                <a:latin typeface="Calibri" panose="02020603050405020304" pitchFamily="2"/>
              </a:rPr>
              <a:t>Niveau 2024 </a:t>
            </a:r>
          </a:p>
        </p:txBody>
      </p:sp>
      <p:graphicFrame>
        <p:nvGraphicFramePr>
          <p:cNvPr id="24" name="Tabelle 23"/>
          <p:cNvGraphicFramePr>
            <a:graphicFrameLocks noGrp="1"/>
          </p:cNvGraphicFramePr>
          <p:nvPr/>
        </p:nvGraphicFramePr>
        <p:xfrm>
          <a:off x="603885" y="6388735"/>
          <a:ext cx="9512300" cy="278765"/>
        </p:xfrm>
        <a:graphic>
          <a:graphicData uri="http://schemas.openxmlformats.org/drawingml/2006/table">
            <a:tbl>
              <a:tblPr/>
              <a:tblGrid>
                <a:gridCol w="1834515">
                  <a:extLst>
                    <a:ext uri="{9D8B030D-6E8A-4147-A177-3AD203B41FA5}">
                      <a16:colId xmlns:a16="http://schemas.microsoft.com/office/drawing/2014/main" val="20000"/>
                    </a:ext>
                  </a:extLst>
                </a:gridCol>
                <a:gridCol w="7677785">
                  <a:extLst>
                    <a:ext uri="{9D8B030D-6E8A-4147-A177-3AD203B41FA5}">
                      <a16:colId xmlns:a16="http://schemas.microsoft.com/office/drawing/2014/main" val="20001"/>
                    </a:ext>
                  </a:extLst>
                </a:gridCol>
              </a:tblGrid>
              <a:tr h="278765">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r">
                        <a:lnSpc>
                          <a:spcPts val="900"/>
                        </a:lnSpc>
                        <a:spcBef>
                          <a:spcPts val="525"/>
                        </a:spcBef>
                        <a:spcAft>
                          <a:spcPts val="725"/>
                        </a:spcAft>
                      </a:pPr>
                      <a:r>
                        <a:rPr lang="de-DE" sz="850" spc="0" dirty="0">
                          <a:solidFill>
                            <a:srgbClr val="738A9D"/>
                          </a:solidFill>
                          <a:latin typeface="Calibri" panose="02020603050405020304" pitchFamily="2"/>
                        </a:rPr>
                        <a:t>10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12" name="Textplatzhalter 11">
            <a:extLst>
              <a:ext uri="{FF2B5EF4-FFF2-40B4-BE49-F238E27FC236}">
                <a16:creationId xmlns:a16="http://schemas.microsoft.com/office/drawing/2014/main" id="{DADBE691-7CC8-4299-33D0-CDB6303C141E}"/>
              </a:ext>
            </a:extLst>
          </p:cNvPr>
          <p:cNvSpPr>
            <a:spLocks noGrp="1"/>
          </p:cNvSpPr>
          <p:nvPr>
            <p:ph type="body" idx="10"/>
          </p:nvPr>
        </p:nvSpPr>
        <p:spPr/>
        <p:txBody>
          <a:bodyPr/>
          <a:lstStyle/>
          <a:p>
            <a:endParaRPr lang="de-DE"/>
          </a:p>
        </p:txBody>
      </p:sp>
      <p:sp>
        <p:nvSpPr>
          <p:cNvPr id="17" name="Textplatzhalter 16">
            <a:extLst>
              <a:ext uri="{FF2B5EF4-FFF2-40B4-BE49-F238E27FC236}">
                <a16:creationId xmlns:a16="http://schemas.microsoft.com/office/drawing/2014/main" id="{AA8F3263-992B-5B4D-BAF6-1BBDBEB89577}"/>
              </a:ext>
            </a:extLst>
          </p:cNvPr>
          <p:cNvSpPr>
            <a:spLocks noGrp="1"/>
          </p:cNvSpPr>
          <p:nvPr>
            <p:ph type="body" idx="10"/>
          </p:nvPr>
        </p:nvSpPr>
        <p:spPr/>
        <p:txBody>
          <a:bodyPr/>
          <a:lstStyle/>
          <a:p>
            <a:endParaRPr lang="de-DE"/>
          </a:p>
        </p:txBody>
      </p:sp>
      <p:sp>
        <p:nvSpPr>
          <p:cNvPr id="26" name="Textplatzhalter 25">
            <a:extLst>
              <a:ext uri="{FF2B5EF4-FFF2-40B4-BE49-F238E27FC236}">
                <a16:creationId xmlns:a16="http://schemas.microsoft.com/office/drawing/2014/main" id="{E96CE82B-5A5B-757D-22BF-BEF2000298DB}"/>
              </a:ext>
            </a:extLst>
          </p:cNvPr>
          <p:cNvSpPr>
            <a:spLocks noGrp="1"/>
          </p:cNvSpPr>
          <p:nvPr>
            <p:ph type="body" idx="10"/>
          </p:nvPr>
        </p:nvSpPr>
        <p:spPr/>
        <p:txBody>
          <a:bodyPr/>
          <a:lstStyle/>
          <a:p>
            <a:endParaRPr lang="de-DE"/>
          </a:p>
        </p:txBody>
      </p:sp>
      <p:pic>
        <p:nvPicPr>
          <p:cNvPr id="28" name="Grafik 27">
            <a:extLst>
              <a:ext uri="{FF2B5EF4-FFF2-40B4-BE49-F238E27FC236}">
                <a16:creationId xmlns:a16="http://schemas.microsoft.com/office/drawing/2014/main" id="{4504E8A5-D2C2-D5D5-149F-6D5C10D15F87}"/>
              </a:ext>
            </a:extLst>
          </p:cNvPr>
          <p:cNvPicPr>
            <a:picLocks noChangeAspect="1"/>
          </p:cNvPicPr>
          <p:nvPr/>
        </p:nvPicPr>
        <p:blipFill>
          <a:blip r:embed="rId6"/>
          <a:stretch>
            <a:fillRect/>
          </a:stretch>
        </p:blipFill>
        <p:spPr>
          <a:xfrm>
            <a:off x="9405918" y="1390015"/>
            <a:ext cx="1203363" cy="3733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609600" y="807720"/>
            <a:ext cx="10015855" cy="5848985"/>
          </a:xfrm>
          <a:prstGeom prst="rect">
            <a:avLst/>
          </a:prstGeom>
        </p:spPr>
      </p:pic>
      <p:sp>
        <p:nvSpPr>
          <p:cNvPr id="4" name="Textplatzhalter 3"/>
          <p:cNvSpPr>
            <a:spLocks noGrp="1"/>
          </p:cNvSpPr>
          <p:nvPr>
            <p:ph type="body" idx="10"/>
          </p:nvPr>
        </p:nvSpPr>
        <p:spPr>
          <a:xfrm>
            <a:off x="1432560" y="1082040"/>
            <a:ext cx="2978150" cy="204470"/>
          </a:xfrm>
          <a:prstGeom prst="rect">
            <a:avLst/>
          </a:prstGeom>
          <a:noFill/>
          <a:ln w="0" cmpd="sng">
            <a:noFill/>
            <a:prstDash val="solid"/>
          </a:ln>
        </p:spPr>
        <p:txBody>
          <a:bodyPr vert="horz" lIns="0" tIns="0" rIns="0" bIns="0" anchor="t"/>
          <a:lstStyle/>
          <a:p>
            <a:pPr marL="0" marR="0" indent="0" algn="l">
              <a:lnSpc>
                <a:spcPts val="1600"/>
              </a:lnSpc>
              <a:spcAft>
                <a:spcPts val="0"/>
              </a:spcAft>
            </a:pPr>
            <a:r>
              <a:rPr lang="de-DE" sz="2200" b="1" spc="-25">
                <a:solidFill>
                  <a:srgbClr val="1A405F"/>
                </a:solidFill>
                <a:latin typeface="Calibri" panose="02020603050405020304" pitchFamily="2"/>
              </a:rPr>
              <a:t>Gewerbesteuerhebesätze </a:t>
            </a:r>
          </a:p>
        </p:txBody>
      </p:sp>
      <p:sp>
        <p:nvSpPr>
          <p:cNvPr id="5" name="Textplatzhalter 4"/>
          <p:cNvSpPr>
            <a:spLocks noGrp="1"/>
          </p:cNvSpPr>
          <p:nvPr>
            <p:ph type="body" idx="10"/>
          </p:nvPr>
        </p:nvSpPr>
        <p:spPr>
          <a:xfrm>
            <a:off x="2136775" y="1627505"/>
            <a:ext cx="2895600" cy="1061085"/>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de-DE" sz="1050" spc="0">
                <a:solidFill>
                  <a:srgbClr val="FFFFFF"/>
                </a:solidFill>
                <a:latin typeface="Calibri" panose="02020603050405020304" pitchFamily="2"/>
              </a:rPr>
              <a:t>Ein wirtschaftsfreundliches Umfeld ist für Unternehmen ein relevanter Faktor bei ihrer </a:t>
            </a:r>
          </a:p>
          <a:p>
            <a:pPr marL="0" marR="0" indent="0" algn="just">
              <a:lnSpc>
                <a:spcPts val="1200"/>
              </a:lnSpc>
              <a:spcBef>
                <a:spcPts val="0"/>
              </a:spcBef>
              <a:spcAft>
                <a:spcPts val="0"/>
              </a:spcAft>
              <a:tabLst>
                <a:tab pos="2880360" algn="r"/>
              </a:tabLst>
            </a:pPr>
            <a:r>
              <a:rPr lang="de-DE" sz="1050" spc="0">
                <a:solidFill>
                  <a:srgbClr val="FFFFFF"/>
                </a:solidFill>
                <a:latin typeface="Calibri" panose="02020603050405020304" pitchFamily="2"/>
              </a:rPr>
              <a:t>Standortwahl. Dabei spielt auch der jeweilige </a:t>
            </a:r>
            <a:br/>
            <a:r>
              <a:rPr lang="de-DE" sz="1050" spc="0">
                <a:solidFill>
                  <a:srgbClr val="FFFFFF"/>
                </a:solidFill>
                <a:latin typeface="Calibri" panose="02020603050405020304" pitchFamily="2"/>
              </a:rPr>
              <a:t>Gewerbesteuerhebesatz der Gemeinden eine wichtige Rolle. Regionen mit einem geringeren Hebesatz sind attraktiver als solche mit einem hohen Satz. </a:t>
            </a:r>
          </a:p>
        </p:txBody>
      </p:sp>
      <p:sp>
        <p:nvSpPr>
          <p:cNvPr id="6" name="Textplatzhalter 5"/>
          <p:cNvSpPr>
            <a:spLocks noGrp="1"/>
          </p:cNvSpPr>
          <p:nvPr>
            <p:ph type="body" idx="10"/>
          </p:nvPr>
        </p:nvSpPr>
        <p:spPr>
          <a:xfrm>
            <a:off x="2139950" y="3163570"/>
            <a:ext cx="2096770" cy="37846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450" spc="-20">
                <a:solidFill>
                  <a:srgbClr val="2E4863"/>
                </a:solidFill>
                <a:latin typeface="Calibri" panose="02020603050405020304" pitchFamily="2"/>
              </a:rPr>
              <a:t>Entwicklung der Gewerbe-steuerhebesätze (in Prozent) </a:t>
            </a:r>
          </a:p>
        </p:txBody>
      </p:sp>
      <p:sp>
        <p:nvSpPr>
          <p:cNvPr id="7" name="Textplatzhalter 6"/>
          <p:cNvSpPr>
            <a:spLocks noGrp="1"/>
          </p:cNvSpPr>
          <p:nvPr>
            <p:ph type="body" idx="10"/>
          </p:nvPr>
        </p:nvSpPr>
        <p:spPr>
          <a:xfrm>
            <a:off x="1473200" y="3605530"/>
            <a:ext cx="31813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85">
                <a:solidFill>
                  <a:srgbClr val="585858"/>
                </a:solidFill>
                <a:latin typeface="Calibri" panose="02020603050405020304" pitchFamily="2"/>
              </a:rPr>
              <a:t>500 </a:t>
            </a:r>
          </a:p>
        </p:txBody>
      </p:sp>
      <p:sp>
        <p:nvSpPr>
          <p:cNvPr id="8" name="Textplatzhalter 7"/>
          <p:cNvSpPr>
            <a:spLocks noGrp="1"/>
          </p:cNvSpPr>
          <p:nvPr>
            <p:ph type="body" idx="10"/>
          </p:nvPr>
        </p:nvSpPr>
        <p:spPr>
          <a:xfrm>
            <a:off x="2171065" y="3956050"/>
            <a:ext cx="162560" cy="195580"/>
          </a:xfrm>
          <a:prstGeom prst="rect">
            <a:avLst/>
          </a:prstGeom>
          <a:noFill/>
          <a:ln w="0" cmpd="sng">
            <a:noFill/>
            <a:prstDash val="solid"/>
          </a:ln>
        </p:spPr>
        <p:txBody>
          <a:bodyPr vert="vert270" lIns="0" tIns="0" rIns="41910" bIns="0" anchor="t"/>
          <a:lstStyle/>
          <a:p>
            <a:pPr marL="0" marR="0" indent="0" algn="l">
              <a:lnSpc>
                <a:spcPts val="700"/>
              </a:lnSpc>
              <a:spcAft>
                <a:spcPts val="240"/>
              </a:spcAft>
            </a:pPr>
            <a:r>
              <a:rPr lang="de-DE" sz="1050" spc="-265">
                <a:solidFill>
                  <a:srgbClr val="000000"/>
                </a:solidFill>
                <a:latin typeface="Calibri" panose="02020603050405020304" pitchFamily="2"/>
              </a:rPr>
              <a:t>490 </a:t>
            </a:r>
          </a:p>
        </p:txBody>
      </p:sp>
      <p:sp>
        <p:nvSpPr>
          <p:cNvPr id="9" name="Textplatzhalter 8"/>
          <p:cNvSpPr>
            <a:spLocks noGrp="1"/>
          </p:cNvSpPr>
          <p:nvPr>
            <p:ph type="body" idx="10"/>
          </p:nvPr>
        </p:nvSpPr>
        <p:spPr>
          <a:xfrm>
            <a:off x="2436495" y="3956050"/>
            <a:ext cx="162560" cy="195580"/>
          </a:xfrm>
          <a:prstGeom prst="rect">
            <a:avLst/>
          </a:prstGeom>
          <a:noFill/>
          <a:ln w="0" cmpd="sng">
            <a:noFill/>
            <a:prstDash val="solid"/>
          </a:ln>
        </p:spPr>
        <p:txBody>
          <a:bodyPr vert="vert270" lIns="0" tIns="0" rIns="41275" bIns="0" anchor="t"/>
          <a:lstStyle/>
          <a:p>
            <a:pPr marL="0" marR="0" indent="0" algn="l">
              <a:lnSpc>
                <a:spcPts val="700"/>
              </a:lnSpc>
              <a:spcAft>
                <a:spcPts val="235"/>
              </a:spcAft>
            </a:pPr>
            <a:r>
              <a:rPr lang="de-DE" sz="1050" spc="-265">
                <a:solidFill>
                  <a:srgbClr val="FFFFFF"/>
                </a:solidFill>
                <a:latin typeface="Calibri" panose="02020603050405020304" pitchFamily="2"/>
              </a:rPr>
              <a:t>490 </a:t>
            </a:r>
          </a:p>
        </p:txBody>
      </p:sp>
      <p:sp>
        <p:nvSpPr>
          <p:cNvPr id="10" name="Textplatzhalter 9"/>
          <p:cNvSpPr>
            <a:spLocks noGrp="1"/>
          </p:cNvSpPr>
          <p:nvPr>
            <p:ph type="body" idx="10"/>
          </p:nvPr>
        </p:nvSpPr>
        <p:spPr>
          <a:xfrm>
            <a:off x="3496945" y="4142105"/>
            <a:ext cx="162560" cy="192405"/>
          </a:xfrm>
          <a:prstGeom prst="rect">
            <a:avLst/>
          </a:prstGeom>
          <a:noFill/>
          <a:ln w="0" cmpd="sng">
            <a:noFill/>
            <a:prstDash val="solid"/>
          </a:ln>
        </p:spPr>
        <p:txBody>
          <a:bodyPr vert="vert270" lIns="0" tIns="0" rIns="41910" bIns="0" anchor="t"/>
          <a:lstStyle/>
          <a:p>
            <a:pPr marL="0" marR="0" indent="0" algn="l">
              <a:lnSpc>
                <a:spcPts val="700"/>
              </a:lnSpc>
              <a:spcAft>
                <a:spcPts val="240"/>
              </a:spcAft>
            </a:pPr>
            <a:r>
              <a:rPr lang="de-DE" sz="1050" spc="-275">
                <a:solidFill>
                  <a:srgbClr val="FFFFFF"/>
                </a:solidFill>
                <a:latin typeface="Calibri" panose="02020603050405020304" pitchFamily="2"/>
              </a:rPr>
              <a:t>482 </a:t>
            </a:r>
          </a:p>
        </p:txBody>
      </p:sp>
      <p:sp>
        <p:nvSpPr>
          <p:cNvPr id="11" name="Textplatzhalter 10"/>
          <p:cNvSpPr>
            <a:spLocks noGrp="1"/>
          </p:cNvSpPr>
          <p:nvPr>
            <p:ph type="body" idx="10"/>
          </p:nvPr>
        </p:nvSpPr>
        <p:spPr>
          <a:xfrm>
            <a:off x="3228975" y="4142105"/>
            <a:ext cx="162560" cy="192405"/>
          </a:xfrm>
          <a:prstGeom prst="rect">
            <a:avLst/>
          </a:prstGeom>
          <a:noFill/>
          <a:ln w="0" cmpd="sng">
            <a:noFill/>
            <a:prstDash val="solid"/>
          </a:ln>
        </p:spPr>
        <p:txBody>
          <a:bodyPr vert="vert270" lIns="0" tIns="0" rIns="41275" bIns="0" anchor="t"/>
          <a:lstStyle/>
          <a:p>
            <a:pPr marL="0" marR="0" indent="0" algn="l">
              <a:lnSpc>
                <a:spcPts val="700"/>
              </a:lnSpc>
              <a:spcAft>
                <a:spcPts val="190"/>
              </a:spcAft>
            </a:pPr>
            <a:r>
              <a:rPr lang="de-DE" sz="1050" spc="-275">
                <a:solidFill>
                  <a:srgbClr val="000000"/>
                </a:solidFill>
                <a:latin typeface="Calibri" panose="02020603050405020304" pitchFamily="2"/>
              </a:rPr>
              <a:t>482 </a:t>
            </a:r>
          </a:p>
        </p:txBody>
      </p:sp>
      <p:sp>
        <p:nvSpPr>
          <p:cNvPr id="12" name="Textplatzhalter 11"/>
          <p:cNvSpPr>
            <a:spLocks noGrp="1"/>
          </p:cNvSpPr>
          <p:nvPr>
            <p:ph type="body" idx="10"/>
          </p:nvPr>
        </p:nvSpPr>
        <p:spPr>
          <a:xfrm>
            <a:off x="4289425" y="4766945"/>
            <a:ext cx="162560" cy="192405"/>
          </a:xfrm>
          <a:prstGeom prst="rect">
            <a:avLst/>
          </a:prstGeom>
          <a:noFill/>
          <a:ln w="0" cmpd="sng">
            <a:noFill/>
            <a:prstDash val="solid"/>
          </a:ln>
        </p:spPr>
        <p:txBody>
          <a:bodyPr vert="vert270" lIns="0" tIns="0" rIns="41910" bIns="0" anchor="t"/>
          <a:lstStyle/>
          <a:p>
            <a:pPr marL="0" marR="0" indent="0" algn="l">
              <a:lnSpc>
                <a:spcPts val="700"/>
              </a:lnSpc>
              <a:spcAft>
                <a:spcPts val="190"/>
              </a:spcAft>
            </a:pPr>
            <a:r>
              <a:rPr lang="de-DE" sz="1050" spc="-275">
                <a:solidFill>
                  <a:srgbClr val="000000"/>
                </a:solidFill>
                <a:latin typeface="Calibri" panose="02020603050405020304" pitchFamily="2"/>
              </a:rPr>
              <a:t>455 </a:t>
            </a:r>
          </a:p>
        </p:txBody>
      </p:sp>
      <p:sp>
        <p:nvSpPr>
          <p:cNvPr id="13" name="Textplatzhalter 12"/>
          <p:cNvSpPr>
            <a:spLocks noGrp="1"/>
          </p:cNvSpPr>
          <p:nvPr>
            <p:ph type="body" idx="10"/>
          </p:nvPr>
        </p:nvSpPr>
        <p:spPr>
          <a:xfrm>
            <a:off x="4554855" y="4858385"/>
            <a:ext cx="162560" cy="192405"/>
          </a:xfrm>
          <a:prstGeom prst="rect">
            <a:avLst/>
          </a:prstGeom>
          <a:noFill/>
          <a:ln w="0" cmpd="sng">
            <a:noFill/>
            <a:prstDash val="solid"/>
          </a:ln>
        </p:spPr>
        <p:txBody>
          <a:bodyPr vert="vert270" lIns="0" tIns="0" rIns="41275" bIns="0" anchor="t"/>
          <a:lstStyle/>
          <a:p>
            <a:pPr marL="0" marR="0" indent="0" algn="l">
              <a:lnSpc>
                <a:spcPts val="700"/>
              </a:lnSpc>
              <a:spcAft>
                <a:spcPts val="190"/>
              </a:spcAft>
            </a:pPr>
            <a:r>
              <a:rPr lang="de-DE" sz="1050" spc="-275">
                <a:solidFill>
                  <a:srgbClr val="FFFFFF"/>
                </a:solidFill>
                <a:latin typeface="Calibri" panose="02020603050405020304" pitchFamily="2"/>
              </a:rPr>
              <a:t>451 </a:t>
            </a:r>
          </a:p>
        </p:txBody>
      </p:sp>
      <p:sp>
        <p:nvSpPr>
          <p:cNvPr id="14" name="Textplatzhalter 13"/>
          <p:cNvSpPr>
            <a:spLocks noGrp="1"/>
          </p:cNvSpPr>
          <p:nvPr>
            <p:ph type="body" idx="10"/>
          </p:nvPr>
        </p:nvSpPr>
        <p:spPr>
          <a:xfrm>
            <a:off x="1470025" y="3837305"/>
            <a:ext cx="32131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95">
                <a:solidFill>
                  <a:srgbClr val="585858"/>
                </a:solidFill>
                <a:latin typeface="Calibri" panose="02020603050405020304" pitchFamily="2"/>
              </a:rPr>
              <a:t>490 </a:t>
            </a:r>
          </a:p>
        </p:txBody>
      </p:sp>
      <p:sp>
        <p:nvSpPr>
          <p:cNvPr id="15" name="Textplatzhalter 14"/>
          <p:cNvSpPr>
            <a:spLocks noGrp="1"/>
          </p:cNvSpPr>
          <p:nvPr>
            <p:ph type="body" idx="10"/>
          </p:nvPr>
        </p:nvSpPr>
        <p:spPr>
          <a:xfrm>
            <a:off x="1470025" y="4065905"/>
            <a:ext cx="32131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95">
                <a:solidFill>
                  <a:srgbClr val="585858"/>
                </a:solidFill>
                <a:latin typeface="Calibri" panose="02020603050405020304" pitchFamily="2"/>
              </a:rPr>
              <a:t>480 </a:t>
            </a:r>
          </a:p>
        </p:txBody>
      </p:sp>
      <p:sp>
        <p:nvSpPr>
          <p:cNvPr id="16" name="Textplatzhalter 15"/>
          <p:cNvSpPr>
            <a:spLocks noGrp="1"/>
          </p:cNvSpPr>
          <p:nvPr>
            <p:ph type="body" idx="10"/>
          </p:nvPr>
        </p:nvSpPr>
        <p:spPr>
          <a:xfrm>
            <a:off x="1470025" y="4297680"/>
            <a:ext cx="32131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95">
                <a:solidFill>
                  <a:srgbClr val="585858"/>
                </a:solidFill>
                <a:latin typeface="Calibri" panose="02020603050405020304" pitchFamily="2"/>
              </a:rPr>
              <a:t>470 </a:t>
            </a:r>
          </a:p>
        </p:txBody>
      </p:sp>
      <p:sp>
        <p:nvSpPr>
          <p:cNvPr id="17" name="Textplatzhalter 16"/>
          <p:cNvSpPr>
            <a:spLocks noGrp="1"/>
          </p:cNvSpPr>
          <p:nvPr>
            <p:ph type="body" idx="10"/>
          </p:nvPr>
        </p:nvSpPr>
        <p:spPr>
          <a:xfrm>
            <a:off x="1470025" y="4529455"/>
            <a:ext cx="32131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95">
                <a:solidFill>
                  <a:srgbClr val="585858"/>
                </a:solidFill>
                <a:latin typeface="Calibri" panose="02020603050405020304" pitchFamily="2"/>
              </a:rPr>
              <a:t>460 </a:t>
            </a:r>
          </a:p>
        </p:txBody>
      </p:sp>
      <p:sp>
        <p:nvSpPr>
          <p:cNvPr id="18" name="Textplatzhalter 17"/>
          <p:cNvSpPr>
            <a:spLocks noGrp="1"/>
          </p:cNvSpPr>
          <p:nvPr>
            <p:ph type="body" idx="10"/>
          </p:nvPr>
        </p:nvSpPr>
        <p:spPr>
          <a:xfrm>
            <a:off x="1470025" y="4761230"/>
            <a:ext cx="32131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95">
                <a:solidFill>
                  <a:srgbClr val="585858"/>
                </a:solidFill>
                <a:latin typeface="Calibri" panose="02020603050405020304" pitchFamily="2"/>
              </a:rPr>
              <a:t>450 </a:t>
            </a:r>
          </a:p>
        </p:txBody>
      </p:sp>
      <p:sp>
        <p:nvSpPr>
          <p:cNvPr id="19" name="Textplatzhalter 18"/>
          <p:cNvSpPr>
            <a:spLocks noGrp="1"/>
          </p:cNvSpPr>
          <p:nvPr>
            <p:ph type="body" idx="10"/>
          </p:nvPr>
        </p:nvSpPr>
        <p:spPr>
          <a:xfrm>
            <a:off x="1470025" y="4989830"/>
            <a:ext cx="32131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95">
                <a:solidFill>
                  <a:srgbClr val="585858"/>
                </a:solidFill>
                <a:latin typeface="Calibri" panose="02020603050405020304" pitchFamily="2"/>
              </a:rPr>
              <a:t>440 </a:t>
            </a:r>
          </a:p>
        </p:txBody>
      </p:sp>
      <p:sp>
        <p:nvSpPr>
          <p:cNvPr id="20" name="Textplatzhalter 19"/>
          <p:cNvSpPr>
            <a:spLocks noGrp="1"/>
          </p:cNvSpPr>
          <p:nvPr>
            <p:ph type="body" idx="10"/>
          </p:nvPr>
        </p:nvSpPr>
        <p:spPr>
          <a:xfrm>
            <a:off x="1470025" y="5220970"/>
            <a:ext cx="32131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95">
                <a:solidFill>
                  <a:srgbClr val="585858"/>
                </a:solidFill>
                <a:latin typeface="Calibri" panose="02020603050405020304" pitchFamily="2"/>
              </a:rPr>
              <a:t>430 </a:t>
            </a:r>
          </a:p>
        </p:txBody>
      </p:sp>
      <p:sp>
        <p:nvSpPr>
          <p:cNvPr id="21" name="Textplatzhalter 20"/>
          <p:cNvSpPr>
            <a:spLocks noGrp="1"/>
          </p:cNvSpPr>
          <p:nvPr>
            <p:ph type="body" idx="10"/>
          </p:nvPr>
        </p:nvSpPr>
        <p:spPr>
          <a:xfrm>
            <a:off x="2096770" y="5386070"/>
            <a:ext cx="1850390" cy="286385"/>
          </a:xfrm>
          <a:prstGeom prst="rect">
            <a:avLst/>
          </a:prstGeom>
          <a:noFill/>
          <a:ln w="0" cmpd="sng">
            <a:noFill/>
            <a:prstDash val="solid"/>
          </a:ln>
        </p:spPr>
        <p:txBody>
          <a:bodyPr vert="horz" lIns="0" tIns="0" rIns="0" bIns="0" anchor="t"/>
          <a:lstStyle/>
          <a:p>
            <a:pPr marL="0" marR="0" indent="0" algn="l">
              <a:lnSpc>
                <a:spcPts val="1100"/>
              </a:lnSpc>
              <a:spcAft>
                <a:spcPts val="0"/>
              </a:spcAft>
              <a:tabLst>
                <a:tab pos="1828800" algn="r"/>
              </a:tabLst>
            </a:pPr>
            <a:r>
              <a:rPr lang="de-DE" sz="1050" spc="0">
                <a:solidFill>
                  <a:srgbClr val="585858"/>
                </a:solidFill>
                <a:latin typeface="Calibri" panose="02020603050405020304" pitchFamily="2"/>
              </a:rPr>
              <a:t>Wuppertal </a:t>
            </a:r>
            <a:r>
              <a:rPr lang="de-DE" sz="1200" i="1" spc="0">
                <a:solidFill>
                  <a:srgbClr val="585858"/>
                </a:solidFill>
                <a:latin typeface="Times New Roman" panose="02020603050405020304" pitchFamily="1"/>
              </a:rPr>
              <a:t>0 </a:t>
            </a:r>
            <a:r>
              <a:rPr lang="de-DE" sz="1050" spc="0">
                <a:solidFill>
                  <a:srgbClr val="585858"/>
                </a:solidFill>
                <a:latin typeface="Calibri" panose="02020603050405020304" pitchFamily="2"/>
              </a:rPr>
              <a:t>Kreisfreie Städte </a:t>
            </a:r>
          </a:p>
          <a:p>
            <a:pPr marL="0" marR="68580" indent="0" algn="r">
              <a:lnSpc>
                <a:spcPts val="1100"/>
              </a:lnSpc>
              <a:spcBef>
                <a:spcPts val="105"/>
              </a:spcBef>
              <a:spcAft>
                <a:spcPts val="0"/>
              </a:spcAft>
            </a:pPr>
            <a:r>
              <a:rPr lang="de-DE" sz="1050" spc="-10">
                <a:solidFill>
                  <a:srgbClr val="585858"/>
                </a:solidFill>
                <a:latin typeface="Calibri" panose="02020603050405020304" pitchFamily="2"/>
              </a:rPr>
              <a:t>NRW (ungew.) </a:t>
            </a:r>
          </a:p>
        </p:txBody>
      </p:sp>
      <p:sp>
        <p:nvSpPr>
          <p:cNvPr id="22" name="Textplatzhalter 21"/>
          <p:cNvSpPr>
            <a:spLocks noGrp="1"/>
          </p:cNvSpPr>
          <p:nvPr>
            <p:ph type="body" idx="10"/>
          </p:nvPr>
        </p:nvSpPr>
        <p:spPr>
          <a:xfrm>
            <a:off x="3017520" y="5818505"/>
            <a:ext cx="73469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65">
                <a:solidFill>
                  <a:srgbClr val="585858"/>
                </a:solidFill>
                <a:latin typeface="Calibri" panose="02020603050405020304" pitchFamily="2"/>
              </a:rPr>
              <a:t>2020 2023 </a:t>
            </a:r>
          </a:p>
        </p:txBody>
      </p:sp>
      <p:sp>
        <p:nvSpPr>
          <p:cNvPr id="23" name="Textplatzhalter 22"/>
          <p:cNvSpPr>
            <a:spLocks noGrp="1"/>
          </p:cNvSpPr>
          <p:nvPr>
            <p:ph type="body" idx="10"/>
          </p:nvPr>
        </p:nvSpPr>
        <p:spPr>
          <a:xfrm>
            <a:off x="4062730" y="5386070"/>
            <a:ext cx="887095"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200" i="1" spc="-50">
                <a:solidFill>
                  <a:srgbClr val="585858"/>
                </a:solidFill>
                <a:latin typeface="Times New Roman" panose="02020603050405020304" pitchFamily="1"/>
              </a:rPr>
              <a:t>0 </a:t>
            </a:r>
            <a:r>
              <a:rPr lang="de-DE" sz="1050" spc="-50">
                <a:solidFill>
                  <a:srgbClr val="585858"/>
                </a:solidFill>
                <a:latin typeface="Calibri" panose="02020603050405020304" pitchFamily="2"/>
              </a:rPr>
              <a:t>NRW (ungew.) </a:t>
            </a:r>
          </a:p>
        </p:txBody>
      </p:sp>
      <p:sp>
        <p:nvSpPr>
          <p:cNvPr id="24" name="Textplatzhalter 23"/>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00" spc="-55">
                <a:solidFill>
                  <a:srgbClr val="7E7E7E"/>
                </a:solidFill>
                <a:latin typeface="Calibri" panose="02020603050405020304" pitchFamily="2"/>
              </a:rPr>
              <a:t>Kreisfreie Stadt </a:t>
            </a:r>
          </a:p>
          <a:p>
            <a:pPr marL="0" marR="0" indent="0" algn="l">
              <a:lnSpc>
                <a:spcPts val="2200"/>
              </a:lnSpc>
              <a:spcBef>
                <a:spcPts val="0"/>
              </a:spcBef>
              <a:spcAft>
                <a:spcPts val="0"/>
              </a:spcAft>
            </a:pPr>
            <a:r>
              <a:rPr lang="de-DE" sz="2200" spc="-50">
                <a:solidFill>
                  <a:srgbClr val="2E4863"/>
                </a:solidFill>
                <a:latin typeface="Calibri" panose="02020603050405020304" pitchFamily="2"/>
              </a:rPr>
              <a:t>Wuppertal </a:t>
            </a:r>
          </a:p>
        </p:txBody>
      </p:sp>
      <p:sp>
        <p:nvSpPr>
          <p:cNvPr id="25" name="Textplatzhalter 24"/>
          <p:cNvSpPr>
            <a:spLocks noGrp="1"/>
          </p:cNvSpPr>
          <p:nvPr>
            <p:ph type="body" idx="10"/>
          </p:nvPr>
        </p:nvSpPr>
        <p:spPr>
          <a:xfrm>
            <a:off x="5565775" y="1532890"/>
            <a:ext cx="774065"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E4863"/>
                </a:solidFill>
                <a:latin typeface="Calibri" panose="02020603050405020304" pitchFamily="2"/>
              </a:rPr>
              <a:t>Niveau 2023 </a:t>
            </a:r>
          </a:p>
        </p:txBody>
      </p:sp>
      <p:sp>
        <p:nvSpPr>
          <p:cNvPr id="26" name="Textplatzhalter 25"/>
          <p:cNvSpPr>
            <a:spLocks noGrp="1"/>
          </p:cNvSpPr>
          <p:nvPr>
            <p:ph type="body" idx="10"/>
          </p:nvPr>
        </p:nvSpPr>
        <p:spPr>
          <a:xfrm>
            <a:off x="5434330" y="5260975"/>
            <a:ext cx="3862070" cy="881380"/>
          </a:xfrm>
          <a:prstGeom prst="rect">
            <a:avLst/>
          </a:prstGeom>
          <a:noFill/>
          <a:ln w="69850" cmpd="sng">
            <a:solidFill>
              <a:srgbClr val="D9D9D9"/>
            </a:solidFill>
            <a:prstDash val="solid"/>
          </a:ln>
        </p:spPr>
        <p:txBody>
          <a:bodyPr vert="horz" lIns="0" tIns="28575" rIns="0" bIns="0" anchor="t"/>
          <a:lstStyle/>
          <a:p>
            <a:pPr marL="137160" marR="137160" indent="0" algn="just">
              <a:lnSpc>
                <a:spcPts val="1200"/>
              </a:lnSpc>
              <a:spcAft>
                <a:spcPts val="1700"/>
              </a:spcAft>
            </a:pPr>
            <a:r>
              <a:rPr lang="de-DE" sz="1000" spc="0" dirty="0">
                <a:solidFill>
                  <a:srgbClr val="000000"/>
                </a:solidFill>
                <a:latin typeface="Calibri" panose="02020603050405020304" pitchFamily="2"/>
              </a:rPr>
              <a:t>In Wuppertal liegt der Gewerbesteuerhebesatz mit 490 Prozent über vielen anderen in NRW. Während seit 2020 im Mittel die Hebesätze gesunken sind, trifft dies auf Wuppertal nicht zu. Hier bleibt die Abgabelast unverändert. </a:t>
            </a:r>
          </a:p>
        </p:txBody>
      </p:sp>
      <p:sp>
        <p:nvSpPr>
          <p:cNvPr id="27" name="Textplatzhalter 26"/>
          <p:cNvSpPr>
            <a:spLocks noGrp="1"/>
          </p:cNvSpPr>
          <p:nvPr>
            <p:ph type="body" idx="10"/>
          </p:nvPr>
        </p:nvSpPr>
        <p:spPr>
          <a:xfrm>
            <a:off x="9451975" y="5224145"/>
            <a:ext cx="993775" cy="932815"/>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800" spc="-10">
                <a:solidFill>
                  <a:srgbClr val="000000"/>
                </a:solidFill>
                <a:latin typeface="Calibri" panose="02020603050405020304" pitchFamily="2"/>
              </a:rPr>
              <a:t>*Da Kommunen identische Werte und somit Ränge aufweisen können, weicht die Anzahl der Regionen NRWs in einer Klasse teilweise von der Anzahl der Ränge der Klasse ab. </a:t>
            </a:r>
          </a:p>
        </p:txBody>
      </p:sp>
      <p:sp>
        <p:nvSpPr>
          <p:cNvPr id="31" name="Textplatzhalter 30"/>
          <p:cNvSpPr>
            <a:spLocks noGrp="1"/>
          </p:cNvSpPr>
          <p:nvPr>
            <p:ph type="body" idx="10"/>
          </p:nvPr>
        </p:nvSpPr>
        <p:spPr>
          <a:xfrm>
            <a:off x="9928225" y="6473825"/>
            <a:ext cx="220345" cy="7302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de-DE" sz="850" spc="95">
                <a:solidFill>
                  <a:srgbClr val="738A9E"/>
                </a:solidFill>
                <a:latin typeface="Calibri" panose="02020603050405020304" pitchFamily="2"/>
              </a:rPr>
              <a:t>11 </a:t>
            </a:r>
          </a:p>
        </p:txBody>
      </p:sp>
      <p:sp>
        <p:nvSpPr>
          <p:cNvPr id="32" name="Textplatzhalter 31">
            <a:extLst>
              <a:ext uri="{FF2B5EF4-FFF2-40B4-BE49-F238E27FC236}">
                <a16:creationId xmlns:a16="http://schemas.microsoft.com/office/drawing/2014/main" id="{B2C268DE-98DC-AF4D-B93E-908BCFB38B3C}"/>
              </a:ext>
            </a:extLst>
          </p:cNvPr>
          <p:cNvSpPr>
            <a:spLocks noGrp="1"/>
          </p:cNvSpPr>
          <p:nvPr>
            <p:ph type="body" idx="10"/>
          </p:nvPr>
        </p:nvSpPr>
        <p:spPr/>
        <p:txBody>
          <a:bodyPr/>
          <a:lstStyle/>
          <a:p>
            <a:endParaRPr lang="de-DE"/>
          </a:p>
        </p:txBody>
      </p:sp>
      <p:sp>
        <p:nvSpPr>
          <p:cNvPr id="34" name="Textplatzhalter 33">
            <a:extLst>
              <a:ext uri="{FF2B5EF4-FFF2-40B4-BE49-F238E27FC236}">
                <a16:creationId xmlns:a16="http://schemas.microsoft.com/office/drawing/2014/main" id="{F15A2443-9A15-CA61-148E-8A50C9130F63}"/>
              </a:ext>
            </a:extLst>
          </p:cNvPr>
          <p:cNvSpPr>
            <a:spLocks noGrp="1"/>
          </p:cNvSpPr>
          <p:nvPr>
            <p:ph type="body" idx="10"/>
          </p:nvPr>
        </p:nvSpPr>
        <p:spPr/>
        <p:txBody>
          <a:bodyPr/>
          <a:lstStyle/>
          <a:p>
            <a:endParaRPr lang="de-DE"/>
          </a:p>
        </p:txBody>
      </p:sp>
      <p:sp>
        <p:nvSpPr>
          <p:cNvPr id="36" name="Textplatzhalter 35">
            <a:extLst>
              <a:ext uri="{FF2B5EF4-FFF2-40B4-BE49-F238E27FC236}">
                <a16:creationId xmlns:a16="http://schemas.microsoft.com/office/drawing/2014/main" id="{00BDE847-ACCD-B864-9FA5-0ECB030CCC6F}"/>
              </a:ext>
            </a:extLst>
          </p:cNvPr>
          <p:cNvSpPr>
            <a:spLocks noGrp="1"/>
          </p:cNvSpPr>
          <p:nvPr>
            <p:ph type="body" idx="10"/>
          </p:nvPr>
        </p:nvSpPr>
        <p:spPr/>
        <p:txBody>
          <a:bodyPr/>
          <a:lstStyle/>
          <a:p>
            <a:endParaRPr lang="de-DE"/>
          </a:p>
        </p:txBody>
      </p:sp>
      <p:pic>
        <p:nvPicPr>
          <p:cNvPr id="41" name="Grafik 40">
            <a:extLst>
              <a:ext uri="{FF2B5EF4-FFF2-40B4-BE49-F238E27FC236}">
                <a16:creationId xmlns:a16="http://schemas.microsoft.com/office/drawing/2014/main" id="{6EE14E9E-05F9-D65A-5256-33374639A864}"/>
              </a:ext>
            </a:extLst>
          </p:cNvPr>
          <p:cNvPicPr>
            <a:picLocks noChangeAspect="1"/>
          </p:cNvPicPr>
          <p:nvPr/>
        </p:nvPicPr>
        <p:blipFill>
          <a:blip r:embed="rId3"/>
          <a:stretch>
            <a:fillRect/>
          </a:stretch>
        </p:blipFill>
        <p:spPr>
          <a:xfrm>
            <a:off x="9405918" y="1390015"/>
            <a:ext cx="1203363" cy="3733800"/>
          </a:xfrm>
          <a:prstGeom prst="rect">
            <a:avLst/>
          </a:prstGeom>
        </p:spPr>
      </p:pic>
      <p:pic>
        <p:nvPicPr>
          <p:cNvPr id="43" name="Grafik 42">
            <a:extLst>
              <a:ext uri="{FF2B5EF4-FFF2-40B4-BE49-F238E27FC236}">
                <a16:creationId xmlns:a16="http://schemas.microsoft.com/office/drawing/2014/main" id="{F148608E-2AC7-C6BD-6481-DC6982396787}"/>
              </a:ext>
            </a:extLst>
          </p:cNvPr>
          <p:cNvPicPr>
            <a:picLocks noChangeAspect="1"/>
          </p:cNvPicPr>
          <p:nvPr/>
        </p:nvPicPr>
        <p:blipFill>
          <a:blip r:embed="rId4"/>
          <a:stretch>
            <a:fillRect/>
          </a:stretch>
        </p:blipFill>
        <p:spPr>
          <a:xfrm>
            <a:off x="1404288" y="3032760"/>
            <a:ext cx="3787790" cy="29933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609600" y="807720"/>
            <a:ext cx="10015855" cy="5848985"/>
          </a:xfrm>
          <a:prstGeom prst="rect">
            <a:avLst/>
          </a:prstGeom>
        </p:spPr>
      </p:pic>
      <p:sp>
        <p:nvSpPr>
          <p:cNvPr id="4" name="Textplatzhalter 3"/>
          <p:cNvSpPr>
            <a:spLocks noGrp="1"/>
          </p:cNvSpPr>
          <p:nvPr>
            <p:ph type="body" idx="10"/>
          </p:nvPr>
        </p:nvSpPr>
        <p:spPr>
          <a:xfrm>
            <a:off x="1432560" y="1082040"/>
            <a:ext cx="2990215" cy="204470"/>
          </a:xfrm>
          <a:prstGeom prst="rect">
            <a:avLst/>
          </a:prstGeom>
          <a:noFill/>
          <a:ln w="0" cmpd="sng">
            <a:noFill/>
            <a:prstDash val="solid"/>
          </a:ln>
        </p:spPr>
        <p:txBody>
          <a:bodyPr vert="horz" lIns="0" tIns="0" rIns="0" bIns="0" anchor="t"/>
          <a:lstStyle/>
          <a:p>
            <a:pPr marL="0" marR="0" indent="0" algn="l">
              <a:lnSpc>
                <a:spcPts val="1600"/>
              </a:lnSpc>
              <a:spcAft>
                <a:spcPts val="0"/>
              </a:spcAft>
            </a:pPr>
            <a:r>
              <a:rPr lang="de-DE" sz="2200" b="1" spc="-20">
                <a:solidFill>
                  <a:srgbClr val="1C4160"/>
                </a:solidFill>
                <a:latin typeface="Calibri" panose="02020603050405020304" pitchFamily="2"/>
              </a:rPr>
              <a:t>Gemeindliche Steuerkraft </a:t>
            </a:r>
          </a:p>
        </p:txBody>
      </p:sp>
      <p:sp>
        <p:nvSpPr>
          <p:cNvPr id="5" name="Textplatzhalter 4"/>
          <p:cNvSpPr>
            <a:spLocks noGrp="1"/>
          </p:cNvSpPr>
          <p:nvPr>
            <p:ph type="body" idx="10"/>
          </p:nvPr>
        </p:nvSpPr>
        <p:spPr>
          <a:xfrm>
            <a:off x="2133600" y="1593850"/>
            <a:ext cx="2898775" cy="923925"/>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de-DE" sz="1050" spc="0">
                <a:solidFill>
                  <a:srgbClr val="FFFFFF"/>
                </a:solidFill>
                <a:latin typeface="Calibri" panose="02020603050405020304" pitchFamily="2"/>
              </a:rPr>
              <a:t>Finanziell gut aufgestellte Regionen sind attraktiver für Unternehmen, da diese oftmals bessere </a:t>
            </a:r>
          </a:p>
          <a:p>
            <a:pPr marL="0" marR="0" indent="0" algn="just">
              <a:lnSpc>
                <a:spcPts val="1300"/>
              </a:lnSpc>
              <a:spcBef>
                <a:spcPts val="0"/>
              </a:spcBef>
              <a:spcAft>
                <a:spcPts val="0"/>
              </a:spcAft>
              <a:tabLst>
                <a:tab pos="1005840" algn="l"/>
                <a:tab pos="2880360" algn="r"/>
              </a:tabLst>
            </a:pPr>
            <a:r>
              <a:rPr lang="de-DE" sz="1050" spc="0">
                <a:solidFill>
                  <a:srgbClr val="FFFFFF"/>
                </a:solidFill>
                <a:latin typeface="Calibri" panose="02020603050405020304" pitchFamily="2"/>
              </a:rPr>
              <a:t>Möglichkeiten haben, wirtschaftsfreundliche </a:t>
            </a:r>
            <a:br/>
            <a:r>
              <a:rPr lang="de-DE" sz="1050" spc="0">
                <a:solidFill>
                  <a:srgbClr val="FFFFFF"/>
                </a:solidFill>
                <a:latin typeface="Calibri" panose="02020603050405020304" pitchFamily="2"/>
              </a:rPr>
              <a:t>Rahmenbedingungen zu schaffen. Ein guter Indikator zur Beurteilung der finanziellen Lage der Gemeinden ist die gemeindliche Steuerkraft. </a:t>
            </a:r>
          </a:p>
        </p:txBody>
      </p:sp>
      <p:sp>
        <p:nvSpPr>
          <p:cNvPr id="8" name="Textplatzhalter 7"/>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00" spc="-55">
                <a:solidFill>
                  <a:srgbClr val="7D7D7D"/>
                </a:solidFill>
                <a:latin typeface="Calibri" panose="02020603050405020304" pitchFamily="2"/>
              </a:rPr>
              <a:t>Kreisfreie Stadt </a:t>
            </a:r>
          </a:p>
          <a:p>
            <a:pPr marL="0" marR="0" indent="0" algn="l">
              <a:lnSpc>
                <a:spcPts val="2200"/>
              </a:lnSpc>
              <a:spcBef>
                <a:spcPts val="0"/>
              </a:spcBef>
              <a:spcAft>
                <a:spcPts val="0"/>
              </a:spcAft>
            </a:pPr>
            <a:r>
              <a:rPr lang="de-DE" sz="2200" spc="-50">
                <a:solidFill>
                  <a:srgbClr val="2D4863"/>
                </a:solidFill>
                <a:latin typeface="Calibri" panose="02020603050405020304" pitchFamily="2"/>
              </a:rPr>
              <a:t>Wuppertal </a:t>
            </a:r>
          </a:p>
        </p:txBody>
      </p:sp>
      <p:sp>
        <p:nvSpPr>
          <p:cNvPr id="9" name="Textplatzhalter 8"/>
          <p:cNvSpPr>
            <a:spLocks noGrp="1"/>
          </p:cNvSpPr>
          <p:nvPr>
            <p:ph type="body" idx="10"/>
          </p:nvPr>
        </p:nvSpPr>
        <p:spPr>
          <a:xfrm>
            <a:off x="5565775" y="1532890"/>
            <a:ext cx="774065"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D4863"/>
                </a:solidFill>
                <a:latin typeface="Calibri" panose="02020603050405020304" pitchFamily="2"/>
              </a:rPr>
              <a:t>Niveau 2023 </a:t>
            </a:r>
          </a:p>
        </p:txBody>
      </p:sp>
      <p:sp>
        <p:nvSpPr>
          <p:cNvPr id="10" name="Textplatzhalter 9"/>
          <p:cNvSpPr>
            <a:spLocks noGrp="1"/>
          </p:cNvSpPr>
          <p:nvPr>
            <p:ph type="body" idx="10"/>
          </p:nvPr>
        </p:nvSpPr>
        <p:spPr>
          <a:xfrm>
            <a:off x="5514109" y="5239414"/>
            <a:ext cx="3795976" cy="870441"/>
          </a:xfrm>
          <a:prstGeom prst="rect">
            <a:avLst/>
          </a:prstGeom>
          <a:noFill/>
          <a:ln w="69850" cmpd="sng">
            <a:solidFill>
              <a:srgbClr val="D9D9D9"/>
            </a:solidFill>
            <a:prstDash val="solid"/>
          </a:ln>
        </p:spPr>
        <p:txBody>
          <a:bodyPr vert="horz" lIns="0" tIns="95885" rIns="0" bIns="0" anchor="t"/>
          <a:lstStyle/>
          <a:p>
            <a:pPr marL="137160" marR="137160" indent="0" algn="just">
              <a:lnSpc>
                <a:spcPts val="1200"/>
              </a:lnSpc>
              <a:spcAft>
                <a:spcPts val="2390"/>
              </a:spcAft>
            </a:pPr>
            <a:r>
              <a:rPr lang="de-DE" sz="1000" spc="0" dirty="0">
                <a:solidFill>
                  <a:srgbClr val="000000"/>
                </a:solidFill>
                <a:latin typeface="Calibri" panose="02020603050405020304" pitchFamily="2"/>
              </a:rPr>
              <a:t>Die gemeindliche Steuerkraft hat sich in Wuppertal deutlich positiv entwickelt, sodass sich die Differenz zum Mittel verkleinert hat. Infolge belegt Wuppertal eine Mittelfeldplatzierung. </a:t>
            </a:r>
          </a:p>
        </p:txBody>
      </p:sp>
      <p:sp>
        <p:nvSpPr>
          <p:cNvPr id="11" name="Textplatzhalter 10"/>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dirty="0">
                <a:solidFill>
                  <a:srgbClr val="2D4863"/>
                </a:solidFill>
                <a:latin typeface="Calibri" panose="02020603050405020304" pitchFamily="2"/>
              </a:rPr>
              <a:t>Rang 1-66 Rang 67-132 Rang 133-198 Rang 199-264 </a:t>
            </a:r>
          </a:p>
        </p:txBody>
      </p:sp>
      <p:sp>
        <p:nvSpPr>
          <p:cNvPr id="12" name="Textplatzhalter 11"/>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D4863"/>
                </a:solidFill>
                <a:latin typeface="Calibri" panose="02020603050405020304" pitchFamily="2"/>
              </a:rPr>
              <a:t>Rang 265-330 </a:t>
            </a:r>
          </a:p>
        </p:txBody>
      </p:sp>
      <p:sp>
        <p:nvSpPr>
          <p:cNvPr id="13" name="Textplatzhalter 12"/>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D4863"/>
                </a:solidFill>
                <a:latin typeface="Calibri" panose="02020603050405020304" pitchFamily="2"/>
              </a:rPr>
              <a:t>Rang 331-396 </a:t>
            </a:r>
          </a:p>
        </p:txBody>
      </p:sp>
      <p:sp>
        <p:nvSpPr>
          <p:cNvPr id="14" name="Textplatzhalter 13"/>
          <p:cNvSpPr>
            <a:spLocks noGrp="1"/>
          </p:cNvSpPr>
          <p:nvPr>
            <p:ph type="body" idx="10"/>
          </p:nvPr>
        </p:nvSpPr>
        <p:spPr>
          <a:xfrm>
            <a:off x="9928225" y="6473825"/>
            <a:ext cx="220345" cy="7302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de-DE" sz="850" spc="90">
                <a:solidFill>
                  <a:srgbClr val="758C9E"/>
                </a:solidFill>
                <a:latin typeface="Calibri" panose="02020603050405020304" pitchFamily="2"/>
              </a:rPr>
              <a:t>12 </a:t>
            </a:r>
          </a:p>
        </p:txBody>
      </p:sp>
      <p:pic>
        <p:nvPicPr>
          <p:cNvPr id="2" name="Grafik 1">
            <a:extLst>
              <a:ext uri="{FF2B5EF4-FFF2-40B4-BE49-F238E27FC236}">
                <a16:creationId xmlns:a16="http://schemas.microsoft.com/office/drawing/2014/main" id="{3C7E3A7A-0736-CE5D-4FE5-5CF02DE6A606}"/>
              </a:ext>
            </a:extLst>
          </p:cNvPr>
          <p:cNvPicPr>
            <a:picLocks noChangeAspect="1"/>
          </p:cNvPicPr>
          <p:nvPr/>
        </p:nvPicPr>
        <p:blipFill>
          <a:blip r:embed="rId3"/>
          <a:stretch>
            <a:fillRect/>
          </a:stretch>
        </p:blipFill>
        <p:spPr>
          <a:xfrm>
            <a:off x="9405918" y="1390015"/>
            <a:ext cx="1203363" cy="3733800"/>
          </a:xfrm>
          <a:prstGeom prst="rect">
            <a:avLst/>
          </a:prstGeom>
        </p:spPr>
      </p:pic>
      <p:pic>
        <p:nvPicPr>
          <p:cNvPr id="15" name="Grafik 14">
            <a:extLst>
              <a:ext uri="{FF2B5EF4-FFF2-40B4-BE49-F238E27FC236}">
                <a16:creationId xmlns:a16="http://schemas.microsoft.com/office/drawing/2014/main" id="{1DFEDFC7-0A32-86D7-9B04-A554C4CD5786}"/>
              </a:ext>
            </a:extLst>
          </p:cNvPr>
          <p:cNvPicPr>
            <a:picLocks noChangeAspect="1"/>
          </p:cNvPicPr>
          <p:nvPr/>
        </p:nvPicPr>
        <p:blipFill>
          <a:blip r:embed="rId4"/>
          <a:stretch>
            <a:fillRect/>
          </a:stretch>
        </p:blipFill>
        <p:spPr>
          <a:xfrm>
            <a:off x="1401526" y="3048001"/>
            <a:ext cx="3787665" cy="306185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609600" y="807720"/>
            <a:ext cx="10015855" cy="5848985"/>
          </a:xfrm>
          <a:prstGeom prst="rect">
            <a:avLst/>
          </a:prstGeom>
        </p:spPr>
      </p:pic>
      <p:sp>
        <p:nvSpPr>
          <p:cNvPr id="4" name="Textplatzhalter 3"/>
          <p:cNvSpPr>
            <a:spLocks noGrp="1"/>
          </p:cNvSpPr>
          <p:nvPr>
            <p:ph type="body" idx="10"/>
          </p:nvPr>
        </p:nvSpPr>
        <p:spPr>
          <a:xfrm>
            <a:off x="1609090" y="3166745"/>
            <a:ext cx="2112645" cy="375285"/>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450" spc="-15">
                <a:solidFill>
                  <a:srgbClr val="2D4863"/>
                </a:solidFill>
                <a:latin typeface="Calibri" panose="02020603050405020304" pitchFamily="2"/>
              </a:rPr>
              <a:t>Patentanmeldungen je 1.000 Betriebe (2021) </a:t>
            </a:r>
          </a:p>
        </p:txBody>
      </p:sp>
      <p:sp>
        <p:nvSpPr>
          <p:cNvPr id="5" name="Textplatzhalter 4"/>
          <p:cNvSpPr>
            <a:spLocks noGrp="1"/>
          </p:cNvSpPr>
          <p:nvPr>
            <p:ph type="body" idx="10"/>
          </p:nvPr>
        </p:nvSpPr>
        <p:spPr>
          <a:xfrm>
            <a:off x="1441450" y="1082040"/>
            <a:ext cx="2346960" cy="250190"/>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de-DE" sz="2200" b="1" spc="-45">
                <a:solidFill>
                  <a:srgbClr val="1A405F"/>
                </a:solidFill>
                <a:latin typeface="Calibri" panose="02020603050405020304" pitchFamily="2"/>
              </a:rPr>
              <a:t>Patentanmeldungen </a:t>
            </a:r>
          </a:p>
        </p:txBody>
      </p:sp>
      <p:sp>
        <p:nvSpPr>
          <p:cNvPr id="6" name="Textplatzhalter 5"/>
          <p:cNvSpPr>
            <a:spLocks noGrp="1"/>
          </p:cNvSpPr>
          <p:nvPr>
            <p:ph type="body" idx="10"/>
          </p:nvPr>
        </p:nvSpPr>
        <p:spPr>
          <a:xfrm>
            <a:off x="2136775" y="1593850"/>
            <a:ext cx="2895600" cy="923925"/>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de-DE" sz="1050" spc="0">
                <a:solidFill>
                  <a:srgbClr val="FFFFFF"/>
                </a:solidFill>
                <a:latin typeface="Calibri" panose="02020603050405020304" pitchFamily="2"/>
              </a:rPr>
              <a:t>Innovationen werden immer bedeutsamer für die Wettbewerbsfähigkeit von Unternehmen. In diesem Zusammenhang ist auch die vorhandene regionale Innovationskultur wichtig. Ein relevanter Indikator zur Abbildung dieser sind die Patentanmeldungen bezogen auf die ansässigen Betriebe. </a:t>
            </a:r>
          </a:p>
        </p:txBody>
      </p:sp>
      <p:sp>
        <p:nvSpPr>
          <p:cNvPr id="7" name="Textplatzhalter 6"/>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00" spc="-55">
                <a:solidFill>
                  <a:srgbClr val="7F7F7F"/>
                </a:solidFill>
                <a:latin typeface="Calibri" panose="02020603050405020304" pitchFamily="2"/>
              </a:rPr>
              <a:t>Kreisfreie Stadt </a:t>
            </a:r>
          </a:p>
          <a:p>
            <a:pPr marL="0" marR="0" indent="0" algn="l">
              <a:lnSpc>
                <a:spcPts val="2200"/>
              </a:lnSpc>
              <a:spcBef>
                <a:spcPts val="0"/>
              </a:spcBef>
              <a:spcAft>
                <a:spcPts val="0"/>
              </a:spcAft>
            </a:pPr>
            <a:r>
              <a:rPr lang="de-DE" sz="2200" spc="-50">
                <a:solidFill>
                  <a:srgbClr val="2D4863"/>
                </a:solidFill>
                <a:latin typeface="Calibri" panose="02020603050405020304" pitchFamily="2"/>
              </a:rPr>
              <a:t>Wuppertal </a:t>
            </a:r>
          </a:p>
        </p:txBody>
      </p:sp>
      <p:sp>
        <p:nvSpPr>
          <p:cNvPr id="8" name="Textplatzhalter 7"/>
          <p:cNvSpPr>
            <a:spLocks noGrp="1"/>
          </p:cNvSpPr>
          <p:nvPr>
            <p:ph type="body" idx="10"/>
          </p:nvPr>
        </p:nvSpPr>
        <p:spPr>
          <a:xfrm>
            <a:off x="5565775" y="1532890"/>
            <a:ext cx="777240"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D4863"/>
                </a:solidFill>
                <a:latin typeface="Calibri" panose="02020603050405020304" pitchFamily="2"/>
              </a:rPr>
              <a:t>Niveau 2021 </a:t>
            </a:r>
          </a:p>
        </p:txBody>
      </p:sp>
      <p:sp>
        <p:nvSpPr>
          <p:cNvPr id="9" name="Textplatzhalter 8"/>
          <p:cNvSpPr>
            <a:spLocks noGrp="1"/>
          </p:cNvSpPr>
          <p:nvPr>
            <p:ph type="body" idx="10"/>
          </p:nvPr>
        </p:nvSpPr>
        <p:spPr>
          <a:xfrm>
            <a:off x="5404659" y="5224145"/>
            <a:ext cx="3913908" cy="932816"/>
          </a:xfrm>
          <a:prstGeom prst="rect">
            <a:avLst/>
          </a:prstGeom>
          <a:noFill/>
          <a:ln w="69850" cmpd="sng">
            <a:solidFill>
              <a:srgbClr val="D9D9D9"/>
            </a:solidFill>
            <a:prstDash val="solid"/>
          </a:ln>
        </p:spPr>
        <p:txBody>
          <a:bodyPr vert="horz" lIns="0" tIns="46355" rIns="0" bIns="0" anchor="t"/>
          <a:lstStyle/>
          <a:p>
            <a:pPr marL="137160" marR="137160" indent="0" algn="just">
              <a:lnSpc>
                <a:spcPts val="1200"/>
              </a:lnSpc>
              <a:spcAft>
                <a:spcPts val="2780"/>
              </a:spcAft>
            </a:pPr>
            <a:r>
              <a:rPr lang="de-DE" sz="1000" spc="0" dirty="0">
                <a:solidFill>
                  <a:srgbClr val="000000"/>
                </a:solidFill>
                <a:latin typeface="Calibri" panose="02020603050405020304" pitchFamily="2"/>
              </a:rPr>
              <a:t>In Wuppertal werden viele Patente angemeldet. Mit 8,4 Patenten je 1.000 Betriebe kann Wuppertal sich so eine Platzierung in der Spitzengruppe der besten 66 NRW-Kommunen sichern. </a:t>
            </a:r>
          </a:p>
        </p:txBody>
      </p:sp>
      <p:sp>
        <p:nvSpPr>
          <p:cNvPr id="10" name="Textplatzhalter 9"/>
          <p:cNvSpPr>
            <a:spLocks noGrp="1"/>
          </p:cNvSpPr>
          <p:nvPr>
            <p:ph type="body" idx="10"/>
          </p:nvPr>
        </p:nvSpPr>
        <p:spPr>
          <a:xfrm>
            <a:off x="9451975" y="5224145"/>
            <a:ext cx="993775" cy="932815"/>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800" spc="-10">
                <a:solidFill>
                  <a:srgbClr val="000000"/>
                </a:solidFill>
                <a:latin typeface="Calibri" panose="02020603050405020304" pitchFamily="2"/>
              </a:rPr>
              <a:t>*Da Kommunen identische Werte und somit Ränge aufweisen können, weicht die Anzahl der Regionen NRWs in einer Klasse teilweise von der Anzahl der Ränge der Klasse ab. </a:t>
            </a:r>
          </a:p>
        </p:txBody>
      </p:sp>
      <p:sp>
        <p:nvSpPr>
          <p:cNvPr id="11" name="Textplatzhalter 10"/>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a:solidFill>
                  <a:srgbClr val="2D4863"/>
                </a:solidFill>
                <a:latin typeface="Calibri" panose="02020603050405020304" pitchFamily="2"/>
              </a:rPr>
              <a:t>Rang 1-66 Rang 67-132 Rang 133-198 Rang 199-264 </a:t>
            </a:r>
          </a:p>
        </p:txBody>
      </p:sp>
      <p:sp>
        <p:nvSpPr>
          <p:cNvPr id="12" name="Textplatzhalter 11"/>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D4863"/>
                </a:solidFill>
                <a:latin typeface="Calibri" panose="02020603050405020304" pitchFamily="2"/>
              </a:rPr>
              <a:t>Rang 265-330 </a:t>
            </a:r>
          </a:p>
        </p:txBody>
      </p:sp>
      <p:sp>
        <p:nvSpPr>
          <p:cNvPr id="13" name="Textplatzhalter 12"/>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D4863"/>
                </a:solidFill>
                <a:latin typeface="Calibri" panose="02020603050405020304" pitchFamily="2"/>
              </a:rPr>
              <a:t>Rang 331-396 </a:t>
            </a:r>
          </a:p>
        </p:txBody>
      </p:sp>
      <p:sp>
        <p:nvSpPr>
          <p:cNvPr id="14" name="Textplatzhalter 13"/>
          <p:cNvSpPr>
            <a:spLocks noGrp="1"/>
          </p:cNvSpPr>
          <p:nvPr>
            <p:ph type="body" idx="10"/>
          </p:nvPr>
        </p:nvSpPr>
        <p:spPr>
          <a:xfrm>
            <a:off x="9928225" y="6473825"/>
            <a:ext cx="220345" cy="7620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850" spc="90">
                <a:solidFill>
                  <a:srgbClr val="738A9D"/>
                </a:solidFill>
                <a:latin typeface="Calibri" panose="02020603050405020304" pitchFamily="2"/>
              </a:rPr>
              <a:t>13 </a:t>
            </a:r>
          </a:p>
        </p:txBody>
      </p:sp>
      <p:graphicFrame>
        <p:nvGraphicFramePr>
          <p:cNvPr id="16" name="Tabelle 15"/>
          <p:cNvGraphicFramePr>
            <a:graphicFrameLocks noGrp="1"/>
          </p:cNvGraphicFramePr>
          <p:nvPr>
            <p:extLst>
              <p:ext uri="{D42A27DB-BD31-4B8C-83A1-F6EECF244321}">
                <p14:modId xmlns:p14="http://schemas.microsoft.com/office/powerpoint/2010/main" val="3454273350"/>
              </p:ext>
            </p:extLst>
          </p:nvPr>
        </p:nvGraphicFramePr>
        <p:xfrm>
          <a:off x="1515110" y="3618230"/>
          <a:ext cx="3590290" cy="1441450"/>
        </p:xfrm>
        <a:graphic>
          <a:graphicData uri="http://schemas.openxmlformats.org/drawingml/2006/table">
            <a:tbl>
              <a:tblPr/>
              <a:tblGrid>
                <a:gridCol w="1851545">
                  <a:extLst>
                    <a:ext uri="{9D8B030D-6E8A-4147-A177-3AD203B41FA5}">
                      <a16:colId xmlns:a16="http://schemas.microsoft.com/office/drawing/2014/main" val="20000"/>
                    </a:ext>
                  </a:extLst>
                </a:gridCol>
                <a:gridCol w="1738745">
                  <a:extLst>
                    <a:ext uri="{9D8B030D-6E8A-4147-A177-3AD203B41FA5}">
                      <a16:colId xmlns:a16="http://schemas.microsoft.com/office/drawing/2014/main" val="20001"/>
                    </a:ext>
                  </a:extLst>
                </a:gridCol>
              </a:tblGrid>
              <a:tr h="267970">
                <a:tc>
                  <a:txBody>
                    <a:bodyPr/>
                    <a:lstStyle/>
                    <a:p>
                      <a:pPr marL="54610" marR="0" indent="0" algn="l">
                        <a:lnSpc>
                          <a:spcPts val="1000"/>
                        </a:lnSpc>
                        <a:spcBef>
                          <a:spcPts val="570"/>
                        </a:spcBef>
                        <a:spcAft>
                          <a:spcPts val="530"/>
                        </a:spcAft>
                      </a:pPr>
                      <a:r>
                        <a:rPr lang="de-DE" sz="1000" spc="0">
                          <a:solidFill>
                            <a:srgbClr val="2D4863"/>
                          </a:solidFill>
                          <a:latin typeface="Calibri" panose="02020603050405020304" pitchFamily="2"/>
                        </a:rPr>
                        <a:t>Wuppertal </a:t>
                      </a:r>
                    </a:p>
                  </a:txBody>
                  <a:tcPr marL="0" marR="0" marT="0" marB="0" anchor="ctr">
                    <a:lnL w="0" cmpd="sng">
                      <a:noFill/>
                      <a:prstDash val="solid"/>
                    </a:lnL>
                    <a:lnR w="0" cmpd="sng">
                      <a:noFill/>
                      <a:prstDash val="solid"/>
                    </a:lnR>
                    <a:lnT w="0" cmpd="sng">
                      <a:noFill/>
                      <a:prstDash val="solid"/>
                    </a:lnT>
                    <a:lnB w="15240" cmpd="sng">
                      <a:solidFill>
                        <a:srgbClr val="000000"/>
                      </a:solidFill>
                      <a:prstDash val="solid"/>
                    </a:lnB>
                    <a:solidFill>
                      <a:srgbClr val="D9D9D9"/>
                    </a:solidFill>
                  </a:tcPr>
                </a:tc>
                <a:tc>
                  <a:txBody>
                    <a:bodyPr/>
                    <a:lstStyle/>
                    <a:p>
                      <a:pPr marL="0" marR="0" indent="0" algn="l">
                        <a:lnSpc>
                          <a:spcPts val="1000"/>
                        </a:lnSpc>
                        <a:spcBef>
                          <a:spcPts val="570"/>
                        </a:spcBef>
                        <a:spcAft>
                          <a:spcPts val="565"/>
                        </a:spcAft>
                        <a:tabLst>
                          <a:tab pos="91440" algn="dec"/>
                        </a:tabLst>
                      </a:pPr>
                      <a:r>
                        <a:rPr lang="de-DE" sz="1000" spc="0">
                          <a:solidFill>
                            <a:srgbClr val="2D4863"/>
                          </a:solidFill>
                          <a:latin typeface="Calibri" panose="02020603050405020304" pitchFamily="2"/>
                        </a:rPr>
                        <a:t>8,4 </a:t>
                      </a:r>
                    </a:p>
                  </a:txBody>
                  <a:tcPr marL="0" marR="0" marT="0" marB="0" anchor="ctr">
                    <a:lnL w="0" cmpd="sng">
                      <a:noFill/>
                      <a:prstDash val="solid"/>
                    </a:lnL>
                    <a:lnR w="0" cmpd="sng">
                      <a:noFill/>
                      <a:prstDash val="solid"/>
                    </a:lnR>
                    <a:lnT w="0" cmpd="sng">
                      <a:noFill/>
                      <a:prstDash val="solid"/>
                    </a:lnT>
                    <a:lnB w="15240" cmpd="sng">
                      <a:solidFill>
                        <a:srgbClr val="000000"/>
                      </a:solidFill>
                      <a:prstDash val="solid"/>
                    </a:lnB>
                    <a:solidFill>
                      <a:srgbClr val="D9D9D9"/>
                    </a:solidFill>
                  </a:tcPr>
                </a:tc>
                <a:extLst>
                  <a:ext uri="{0D108BD9-81ED-4DB2-BD59-A6C34878D82A}">
                    <a16:rowId xmlns:a16="http://schemas.microsoft.com/office/drawing/2014/main" val="10000"/>
                  </a:ext>
                </a:extLst>
              </a:tr>
              <a:tr h="323215">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extLst>
                  <a:ext uri="{0D108BD9-81ED-4DB2-BD59-A6C34878D82A}">
                    <a16:rowId xmlns:a16="http://schemas.microsoft.com/office/drawing/2014/main" val="10001"/>
                  </a:ext>
                </a:extLst>
              </a:tr>
              <a:tr h="268605">
                <a:tc>
                  <a:txBody>
                    <a:bodyPr/>
                    <a:lstStyle/>
                    <a:p>
                      <a:pPr marL="54610" marR="0" indent="0" algn="l">
                        <a:lnSpc>
                          <a:spcPts val="1200"/>
                        </a:lnSpc>
                        <a:spcBef>
                          <a:spcPts val="455"/>
                        </a:spcBef>
                        <a:spcAft>
                          <a:spcPts val="365"/>
                        </a:spcAft>
                      </a:pPr>
                      <a:r>
                        <a:rPr lang="de-DE" sz="1000" spc="0" dirty="0">
                          <a:solidFill>
                            <a:srgbClr val="2D4863"/>
                          </a:solidFill>
                          <a:latin typeface="Cambria Math" panose="02020603050405020304" pitchFamily="1"/>
                        </a:rPr>
                        <a:t>∅ </a:t>
                      </a:r>
                      <a:r>
                        <a:rPr lang="de-DE" sz="1000" spc="0" dirty="0">
                          <a:solidFill>
                            <a:srgbClr val="2D4863"/>
                          </a:solidFill>
                          <a:latin typeface="Calibri" panose="02020603050405020304" pitchFamily="2"/>
                        </a:rPr>
                        <a:t>Kreisfreie Städte NRW (ungew.) </a:t>
                      </a:r>
                    </a:p>
                  </a:txBody>
                  <a:tcPr marL="0" marR="0" marT="0" marB="0" anchor="ctr">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tc>
                  <a:txBody>
                    <a:bodyPr/>
                    <a:lstStyle/>
                    <a:p>
                      <a:pPr marL="0" marR="0" indent="0" algn="l">
                        <a:lnSpc>
                          <a:spcPts val="1000"/>
                        </a:lnSpc>
                        <a:spcBef>
                          <a:spcPts val="545"/>
                        </a:spcBef>
                        <a:spcAft>
                          <a:spcPts val="540"/>
                        </a:spcAft>
                        <a:tabLst>
                          <a:tab pos="91440" algn="dec"/>
                        </a:tabLst>
                      </a:pPr>
                      <a:r>
                        <a:rPr lang="de-DE" sz="1000" spc="0">
                          <a:solidFill>
                            <a:srgbClr val="2D4863"/>
                          </a:solidFill>
                          <a:latin typeface="Calibri" panose="02020603050405020304" pitchFamily="2"/>
                        </a:rPr>
                        <a:t>8,0 </a:t>
                      </a:r>
                    </a:p>
                  </a:txBody>
                  <a:tcPr marL="0" marR="0" marT="0" marB="0" anchor="ctr">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extLst>
                  <a:ext uri="{0D108BD9-81ED-4DB2-BD59-A6C34878D82A}">
                    <a16:rowId xmlns:a16="http://schemas.microsoft.com/office/drawing/2014/main" val="10002"/>
                  </a:ext>
                </a:extLst>
              </a:tr>
              <a:tr h="320040">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extLst>
                  <a:ext uri="{0D108BD9-81ED-4DB2-BD59-A6C34878D82A}">
                    <a16:rowId xmlns:a16="http://schemas.microsoft.com/office/drawing/2014/main" val="10003"/>
                  </a:ext>
                </a:extLst>
              </a:tr>
              <a:tr h="261620">
                <a:tc>
                  <a:txBody>
                    <a:bodyPr/>
                    <a:lstStyle/>
                    <a:p>
                      <a:pPr marL="54610" marR="0" indent="0" algn="l">
                        <a:lnSpc>
                          <a:spcPts val="1200"/>
                        </a:lnSpc>
                        <a:spcBef>
                          <a:spcPts val="455"/>
                        </a:spcBef>
                        <a:spcAft>
                          <a:spcPts val="340"/>
                        </a:spcAft>
                      </a:pPr>
                      <a:r>
                        <a:rPr lang="de-DE" sz="1000" spc="0" dirty="0">
                          <a:solidFill>
                            <a:srgbClr val="2D4863"/>
                          </a:solidFill>
                          <a:latin typeface="Cambria Math" panose="02020603050405020304" pitchFamily="1"/>
                        </a:rPr>
                        <a:t>∅ </a:t>
                      </a:r>
                      <a:r>
                        <a:rPr lang="de-DE" sz="1000" spc="0" dirty="0">
                          <a:solidFill>
                            <a:srgbClr val="2D4863"/>
                          </a:solidFill>
                          <a:latin typeface="Calibri" panose="02020603050405020304" pitchFamily="2"/>
                        </a:rPr>
                        <a:t>NRW (ungew.) </a:t>
                      </a:r>
                    </a:p>
                  </a:txBody>
                  <a:tcPr marL="0" marR="0" marT="0" marB="0" anchor="ctr">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tc>
                  <a:txBody>
                    <a:bodyPr/>
                    <a:lstStyle/>
                    <a:p>
                      <a:pPr marL="0" marR="0" indent="0" algn="l">
                        <a:lnSpc>
                          <a:spcPts val="1000"/>
                        </a:lnSpc>
                        <a:spcBef>
                          <a:spcPts val="570"/>
                        </a:spcBef>
                        <a:spcAft>
                          <a:spcPts val="490"/>
                        </a:spcAft>
                        <a:tabLst>
                          <a:tab pos="91440" algn="dec"/>
                        </a:tabLst>
                      </a:pPr>
                      <a:r>
                        <a:rPr lang="de-DE" sz="1000" spc="0" dirty="0">
                          <a:solidFill>
                            <a:srgbClr val="2D4863"/>
                          </a:solidFill>
                          <a:latin typeface="Calibri" panose="02020603050405020304" pitchFamily="2"/>
                        </a:rPr>
                        <a:t>5,1 </a:t>
                      </a:r>
                    </a:p>
                  </a:txBody>
                  <a:tcPr marL="0" marR="0" marT="0" marB="0" anchor="ctr">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extLst>
                  <a:ext uri="{0D108BD9-81ED-4DB2-BD59-A6C34878D82A}">
                    <a16:rowId xmlns:a16="http://schemas.microsoft.com/office/drawing/2014/main" val="10004"/>
                  </a:ext>
                </a:extLst>
              </a:tr>
            </a:tbl>
          </a:graphicData>
        </a:graphic>
      </p:graphicFrame>
      <p:pic>
        <p:nvPicPr>
          <p:cNvPr id="2" name="Grafik 1">
            <a:extLst>
              <a:ext uri="{FF2B5EF4-FFF2-40B4-BE49-F238E27FC236}">
                <a16:creationId xmlns:a16="http://schemas.microsoft.com/office/drawing/2014/main" id="{744E67AF-2A46-AAB8-C3A0-7E4EE7BB05FD}"/>
              </a:ext>
            </a:extLst>
          </p:cNvPr>
          <p:cNvPicPr>
            <a:picLocks noChangeAspect="1"/>
          </p:cNvPicPr>
          <p:nvPr/>
        </p:nvPicPr>
        <p:blipFill>
          <a:blip r:embed="rId3"/>
          <a:stretch>
            <a:fillRect/>
          </a:stretch>
        </p:blipFill>
        <p:spPr>
          <a:xfrm>
            <a:off x="9405918" y="1390015"/>
            <a:ext cx="1203363" cy="3733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609600" y="807720"/>
            <a:ext cx="10015855" cy="5848985"/>
          </a:xfrm>
          <a:prstGeom prst="rect">
            <a:avLst/>
          </a:prstGeom>
        </p:spPr>
      </p:pic>
      <p:sp>
        <p:nvSpPr>
          <p:cNvPr id="4" name="Textplatzhalter 3"/>
          <p:cNvSpPr>
            <a:spLocks noGrp="1"/>
          </p:cNvSpPr>
          <p:nvPr>
            <p:ph type="body" idx="10"/>
          </p:nvPr>
        </p:nvSpPr>
        <p:spPr>
          <a:xfrm>
            <a:off x="1426210" y="1082040"/>
            <a:ext cx="2712720" cy="250190"/>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de-DE" sz="2200" b="1" spc="-20">
                <a:solidFill>
                  <a:srgbClr val="ECC624"/>
                </a:solidFill>
                <a:latin typeface="Calibri" panose="02020603050405020304" pitchFamily="2"/>
              </a:rPr>
              <a:t>Arbeitsplatzversorgung </a:t>
            </a:r>
          </a:p>
        </p:txBody>
      </p:sp>
      <p:sp>
        <p:nvSpPr>
          <p:cNvPr id="5" name="Textplatzhalter 4"/>
          <p:cNvSpPr>
            <a:spLocks noGrp="1"/>
          </p:cNvSpPr>
          <p:nvPr>
            <p:ph type="body" idx="10"/>
          </p:nvPr>
        </p:nvSpPr>
        <p:spPr>
          <a:xfrm>
            <a:off x="2133600" y="1593850"/>
            <a:ext cx="2898775" cy="1243965"/>
          </a:xfrm>
          <a:prstGeom prst="rect">
            <a:avLst/>
          </a:prstGeom>
          <a:noFill/>
          <a:ln w="0" cmpd="sng">
            <a:noFill/>
            <a:prstDash val="solid"/>
          </a:ln>
        </p:spPr>
        <p:txBody>
          <a:bodyPr vert="horz" lIns="0" tIns="0" rIns="0" bIns="0" anchor="t"/>
          <a:lstStyle/>
          <a:p>
            <a:pPr marL="0" marR="0" indent="0" algn="just">
              <a:lnSpc>
                <a:spcPts val="900"/>
              </a:lnSpc>
              <a:spcAft>
                <a:spcPts val="0"/>
              </a:spcAft>
              <a:tabLst>
                <a:tab pos="868680" algn="l"/>
                <a:tab pos="1371600" algn="l"/>
                <a:tab pos="2880360" algn="r"/>
              </a:tabLst>
            </a:pPr>
            <a:r>
              <a:rPr lang="de-DE" sz="1050" spc="0">
                <a:solidFill>
                  <a:srgbClr val="2D4863"/>
                </a:solidFill>
                <a:latin typeface="Calibri" panose="02020603050405020304" pitchFamily="2"/>
              </a:rPr>
              <a:t>Regionen mit einem umfangreichen </a:t>
            </a:r>
          </a:p>
          <a:p>
            <a:pPr marL="0" marR="0" indent="0" algn="just">
              <a:lnSpc>
                <a:spcPts val="1300"/>
              </a:lnSpc>
              <a:spcBef>
                <a:spcPts val="10"/>
              </a:spcBef>
              <a:spcAft>
                <a:spcPts val="0"/>
              </a:spcAft>
            </a:pPr>
            <a:r>
              <a:rPr lang="de-DE" sz="1050" spc="0">
                <a:solidFill>
                  <a:srgbClr val="2D4863"/>
                </a:solidFill>
                <a:latin typeface="Calibri" panose="02020603050405020304" pitchFamily="2"/>
              </a:rPr>
              <a:t>Arbeitsplatzangebot sind attraktiver und ziehen in stärkerem Maße Fachkräfte an. Um die Beschäftigungssituation in einer Region beurteilen zu können, eignet sich ein Blick auf die allgemeine Arbeitsplatzversorgung – gemessen als Anteil der sozialversicherungspflichtig Beschäftigten an allen erwerbsfähigen Einwohnern. </a:t>
            </a:r>
          </a:p>
        </p:txBody>
      </p:sp>
      <p:sp>
        <p:nvSpPr>
          <p:cNvPr id="8" name="Textplatzhalter 7"/>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00" spc="-55">
                <a:solidFill>
                  <a:srgbClr val="7E7E7E"/>
                </a:solidFill>
                <a:latin typeface="Calibri" panose="02020603050405020304" pitchFamily="2"/>
              </a:rPr>
              <a:t>Kreisfreie Stadt </a:t>
            </a:r>
          </a:p>
          <a:p>
            <a:pPr marL="0" marR="0" indent="0" algn="l">
              <a:lnSpc>
                <a:spcPts val="2200"/>
              </a:lnSpc>
              <a:spcBef>
                <a:spcPts val="0"/>
              </a:spcBef>
              <a:spcAft>
                <a:spcPts val="0"/>
              </a:spcAft>
            </a:pPr>
            <a:r>
              <a:rPr lang="de-DE" sz="2200" spc="-50">
                <a:solidFill>
                  <a:srgbClr val="2D4863"/>
                </a:solidFill>
                <a:latin typeface="Calibri" panose="02020603050405020304" pitchFamily="2"/>
              </a:rPr>
              <a:t>Wuppertal </a:t>
            </a:r>
          </a:p>
        </p:txBody>
      </p:sp>
      <p:sp>
        <p:nvSpPr>
          <p:cNvPr id="9" name="Textplatzhalter 8"/>
          <p:cNvSpPr>
            <a:spLocks noGrp="1"/>
          </p:cNvSpPr>
          <p:nvPr>
            <p:ph type="body" idx="10"/>
          </p:nvPr>
        </p:nvSpPr>
        <p:spPr>
          <a:xfrm>
            <a:off x="5565775" y="1532890"/>
            <a:ext cx="780415"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D4863"/>
                </a:solidFill>
                <a:latin typeface="Calibri" panose="02020603050405020304" pitchFamily="2"/>
              </a:rPr>
              <a:t>Niveau 2024 </a:t>
            </a:r>
          </a:p>
        </p:txBody>
      </p:sp>
      <p:sp>
        <p:nvSpPr>
          <p:cNvPr id="10" name="Textplatzhalter 9"/>
          <p:cNvSpPr>
            <a:spLocks noGrp="1"/>
          </p:cNvSpPr>
          <p:nvPr>
            <p:ph type="body" idx="10"/>
          </p:nvPr>
        </p:nvSpPr>
        <p:spPr>
          <a:xfrm>
            <a:off x="5472547" y="5250873"/>
            <a:ext cx="3816926" cy="893618"/>
          </a:xfrm>
          <a:prstGeom prst="rect">
            <a:avLst/>
          </a:prstGeom>
          <a:noFill/>
          <a:ln w="69850" cmpd="sng">
            <a:solidFill>
              <a:srgbClr val="D9D9D9"/>
            </a:solidFill>
            <a:prstDash val="solid"/>
          </a:ln>
        </p:spPr>
        <p:txBody>
          <a:bodyPr vert="horz" lIns="0" tIns="9525" rIns="0" bIns="0" anchor="t"/>
          <a:lstStyle/>
          <a:p>
            <a:pPr marL="137160" marR="137160" indent="0" algn="just">
              <a:lnSpc>
                <a:spcPts val="1200"/>
              </a:lnSpc>
              <a:spcAft>
                <a:spcPts val="1850"/>
              </a:spcAft>
            </a:pPr>
            <a:r>
              <a:rPr lang="de-DE" sz="1000" spc="0" dirty="0">
                <a:solidFill>
                  <a:srgbClr val="000000"/>
                </a:solidFill>
                <a:latin typeface="Calibri" panose="02020603050405020304" pitchFamily="2"/>
              </a:rPr>
              <a:t>Die Arbeitsplatzversorgung in Wuppertal gehört – wie für kreisfreie Städte typisch – zum unteren Ende des Rankings. Die gute Entwicklung hat dazu beigetragen, dass Wuppertal leicht zu allen NRW-Kommunen aufschließen konnte. </a:t>
            </a:r>
          </a:p>
        </p:txBody>
      </p:sp>
      <p:sp>
        <p:nvSpPr>
          <p:cNvPr id="11" name="Textplatzhalter 10"/>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a:solidFill>
                  <a:srgbClr val="2D4863"/>
                </a:solidFill>
                <a:latin typeface="Calibri" panose="02020603050405020304" pitchFamily="2"/>
              </a:rPr>
              <a:t>Rang 1-66 Rang 67-132 Rang 133-198 Rang 199-264 </a:t>
            </a:r>
          </a:p>
        </p:txBody>
      </p:sp>
      <p:sp>
        <p:nvSpPr>
          <p:cNvPr id="12" name="Textplatzhalter 11"/>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D4863"/>
                </a:solidFill>
                <a:latin typeface="Calibri" panose="02020603050405020304" pitchFamily="2"/>
              </a:rPr>
              <a:t>Rang 265-330 </a:t>
            </a:r>
          </a:p>
        </p:txBody>
      </p:sp>
      <p:sp>
        <p:nvSpPr>
          <p:cNvPr id="13" name="Textplatzhalter 12"/>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D4863"/>
                </a:solidFill>
                <a:latin typeface="Calibri" panose="02020603050405020304" pitchFamily="2"/>
              </a:rPr>
              <a:t>Rang 331-396 </a:t>
            </a:r>
          </a:p>
        </p:txBody>
      </p:sp>
      <p:sp>
        <p:nvSpPr>
          <p:cNvPr id="14" name="Textplatzhalter 13"/>
          <p:cNvSpPr>
            <a:spLocks noGrp="1"/>
          </p:cNvSpPr>
          <p:nvPr>
            <p:ph type="body" idx="10"/>
          </p:nvPr>
        </p:nvSpPr>
        <p:spPr>
          <a:xfrm>
            <a:off x="9928225" y="6473825"/>
            <a:ext cx="223520" cy="7620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850" spc="100">
                <a:solidFill>
                  <a:srgbClr val="728698"/>
                </a:solidFill>
                <a:latin typeface="Calibri" panose="02020603050405020304" pitchFamily="2"/>
              </a:rPr>
              <a:t>14 </a:t>
            </a:r>
          </a:p>
        </p:txBody>
      </p:sp>
      <p:pic>
        <p:nvPicPr>
          <p:cNvPr id="2" name="Grafik 1">
            <a:extLst>
              <a:ext uri="{FF2B5EF4-FFF2-40B4-BE49-F238E27FC236}">
                <a16:creationId xmlns:a16="http://schemas.microsoft.com/office/drawing/2014/main" id="{E5A8D7B9-B602-5679-0292-3FFA50472554}"/>
              </a:ext>
            </a:extLst>
          </p:cNvPr>
          <p:cNvPicPr>
            <a:picLocks noChangeAspect="1"/>
          </p:cNvPicPr>
          <p:nvPr/>
        </p:nvPicPr>
        <p:blipFill>
          <a:blip r:embed="rId3"/>
          <a:stretch>
            <a:fillRect/>
          </a:stretch>
        </p:blipFill>
        <p:spPr>
          <a:xfrm>
            <a:off x="9405918" y="1390015"/>
            <a:ext cx="1203363" cy="3733800"/>
          </a:xfrm>
          <a:prstGeom prst="rect">
            <a:avLst/>
          </a:prstGeom>
        </p:spPr>
      </p:pic>
      <p:pic>
        <p:nvPicPr>
          <p:cNvPr id="15" name="Grafik 14">
            <a:extLst>
              <a:ext uri="{FF2B5EF4-FFF2-40B4-BE49-F238E27FC236}">
                <a16:creationId xmlns:a16="http://schemas.microsoft.com/office/drawing/2014/main" id="{73D0FA97-AF5F-1080-F5E0-C83D86692B79}"/>
              </a:ext>
            </a:extLst>
          </p:cNvPr>
          <p:cNvPicPr>
            <a:picLocks noChangeAspect="1"/>
          </p:cNvPicPr>
          <p:nvPr/>
        </p:nvPicPr>
        <p:blipFill>
          <a:blip r:embed="rId4"/>
          <a:stretch>
            <a:fillRect/>
          </a:stretch>
        </p:blipFill>
        <p:spPr>
          <a:xfrm>
            <a:off x="1405515" y="3034145"/>
            <a:ext cx="3816927" cy="31103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609600" y="807720"/>
            <a:ext cx="10015855" cy="5848985"/>
          </a:xfrm>
          <a:prstGeom prst="rect">
            <a:avLst/>
          </a:prstGeom>
        </p:spPr>
      </p:pic>
      <p:sp>
        <p:nvSpPr>
          <p:cNvPr id="4" name="Textplatzhalter 3"/>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00" spc="-55">
                <a:solidFill>
                  <a:srgbClr val="7E7E7E"/>
                </a:solidFill>
                <a:latin typeface="Calibri" panose="02020603050405020304" pitchFamily="2"/>
              </a:rPr>
              <a:t>Kreisfreie Stadt </a:t>
            </a:r>
          </a:p>
          <a:p>
            <a:pPr marL="0" marR="0" indent="0" algn="l">
              <a:lnSpc>
                <a:spcPts val="2200"/>
              </a:lnSpc>
              <a:spcBef>
                <a:spcPts val="0"/>
              </a:spcBef>
              <a:spcAft>
                <a:spcPts val="0"/>
              </a:spcAft>
            </a:pPr>
            <a:r>
              <a:rPr lang="de-DE" sz="2200" spc="-50">
                <a:solidFill>
                  <a:srgbClr val="2E4863"/>
                </a:solidFill>
                <a:latin typeface="Calibri" panose="02020603050405020304" pitchFamily="2"/>
              </a:rPr>
              <a:t>Wuppertal </a:t>
            </a:r>
          </a:p>
        </p:txBody>
      </p:sp>
      <p:sp>
        <p:nvSpPr>
          <p:cNvPr id="5" name="Textplatzhalter 4"/>
          <p:cNvSpPr>
            <a:spLocks noGrp="1"/>
          </p:cNvSpPr>
          <p:nvPr>
            <p:ph type="body" idx="10"/>
          </p:nvPr>
        </p:nvSpPr>
        <p:spPr>
          <a:xfrm>
            <a:off x="1441450" y="1082040"/>
            <a:ext cx="3072765" cy="250190"/>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de-DE" sz="2200" b="1" spc="-30">
                <a:solidFill>
                  <a:srgbClr val="ECC624"/>
                </a:solidFill>
                <a:latin typeface="Calibri" panose="02020603050405020304" pitchFamily="2"/>
              </a:rPr>
              <a:t>Beschäftigungsrate Frauen </a:t>
            </a:r>
          </a:p>
        </p:txBody>
      </p:sp>
      <p:sp>
        <p:nvSpPr>
          <p:cNvPr id="6" name="Textplatzhalter 5"/>
          <p:cNvSpPr>
            <a:spLocks noGrp="1"/>
          </p:cNvSpPr>
          <p:nvPr>
            <p:ph type="body" idx="10"/>
          </p:nvPr>
        </p:nvSpPr>
        <p:spPr>
          <a:xfrm>
            <a:off x="1473200" y="4209415"/>
            <a:ext cx="25400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30">
                <a:solidFill>
                  <a:srgbClr val="585858"/>
                </a:solidFill>
                <a:latin typeface="Calibri" panose="02020603050405020304" pitchFamily="2"/>
              </a:rPr>
              <a:t>40 </a:t>
            </a:r>
          </a:p>
        </p:txBody>
      </p:sp>
      <p:sp>
        <p:nvSpPr>
          <p:cNvPr id="7" name="Textplatzhalter 6"/>
          <p:cNvSpPr>
            <a:spLocks noGrp="1"/>
          </p:cNvSpPr>
          <p:nvPr>
            <p:ph type="body" idx="10"/>
          </p:nvPr>
        </p:nvSpPr>
        <p:spPr>
          <a:xfrm>
            <a:off x="1476375" y="3669665"/>
            <a:ext cx="25082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14">
                <a:solidFill>
                  <a:srgbClr val="585858"/>
                </a:solidFill>
                <a:latin typeface="Calibri" panose="02020603050405020304" pitchFamily="2"/>
              </a:rPr>
              <a:t>60 </a:t>
            </a:r>
          </a:p>
        </p:txBody>
      </p:sp>
      <p:sp>
        <p:nvSpPr>
          <p:cNvPr id="8" name="Textplatzhalter 7"/>
          <p:cNvSpPr>
            <a:spLocks noGrp="1"/>
          </p:cNvSpPr>
          <p:nvPr>
            <p:ph type="body" idx="10"/>
          </p:nvPr>
        </p:nvSpPr>
        <p:spPr>
          <a:xfrm>
            <a:off x="1476375" y="3938270"/>
            <a:ext cx="25082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14">
                <a:solidFill>
                  <a:srgbClr val="585858"/>
                </a:solidFill>
                <a:latin typeface="Calibri" panose="02020603050405020304" pitchFamily="2"/>
              </a:rPr>
              <a:t>50 </a:t>
            </a:r>
          </a:p>
        </p:txBody>
      </p:sp>
      <p:sp>
        <p:nvSpPr>
          <p:cNvPr id="9" name="Textplatzhalter 8"/>
          <p:cNvSpPr>
            <a:spLocks noGrp="1"/>
          </p:cNvSpPr>
          <p:nvPr>
            <p:ph type="body" idx="10"/>
          </p:nvPr>
        </p:nvSpPr>
        <p:spPr>
          <a:xfrm>
            <a:off x="1476375" y="4477385"/>
            <a:ext cx="25082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14">
                <a:solidFill>
                  <a:srgbClr val="585858"/>
                </a:solidFill>
                <a:latin typeface="Calibri" panose="02020603050405020304" pitchFamily="2"/>
              </a:rPr>
              <a:t>30 </a:t>
            </a:r>
          </a:p>
        </p:txBody>
      </p:sp>
      <p:sp>
        <p:nvSpPr>
          <p:cNvPr id="10" name="Textplatzhalter 9"/>
          <p:cNvSpPr>
            <a:spLocks noGrp="1"/>
          </p:cNvSpPr>
          <p:nvPr>
            <p:ph type="body" idx="10"/>
          </p:nvPr>
        </p:nvSpPr>
        <p:spPr>
          <a:xfrm>
            <a:off x="1476375" y="4745990"/>
            <a:ext cx="25082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10">
                <a:solidFill>
                  <a:srgbClr val="585858"/>
                </a:solidFill>
                <a:latin typeface="Calibri" panose="02020603050405020304" pitchFamily="2"/>
              </a:rPr>
              <a:t>20 </a:t>
            </a:r>
          </a:p>
        </p:txBody>
      </p:sp>
      <p:sp>
        <p:nvSpPr>
          <p:cNvPr id="11" name="Textplatzhalter 10"/>
          <p:cNvSpPr>
            <a:spLocks noGrp="1"/>
          </p:cNvSpPr>
          <p:nvPr>
            <p:ph type="body" idx="10"/>
          </p:nvPr>
        </p:nvSpPr>
        <p:spPr>
          <a:xfrm>
            <a:off x="1479550" y="5017135"/>
            <a:ext cx="24765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95">
                <a:solidFill>
                  <a:srgbClr val="585858"/>
                </a:solidFill>
                <a:latin typeface="Calibri" panose="02020603050405020304" pitchFamily="2"/>
              </a:rPr>
              <a:t>10 </a:t>
            </a:r>
          </a:p>
        </p:txBody>
      </p:sp>
      <p:sp>
        <p:nvSpPr>
          <p:cNvPr id="12" name="Textplatzhalter 11"/>
          <p:cNvSpPr>
            <a:spLocks noGrp="1"/>
          </p:cNvSpPr>
          <p:nvPr>
            <p:ph type="body" idx="10"/>
          </p:nvPr>
        </p:nvSpPr>
        <p:spPr>
          <a:xfrm>
            <a:off x="1555750" y="5285105"/>
            <a:ext cx="156210" cy="9144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1050" spc="0">
                <a:solidFill>
                  <a:srgbClr val="585858"/>
                </a:solidFill>
                <a:latin typeface="Calibri" panose="02020603050405020304" pitchFamily="2"/>
              </a:rPr>
              <a:t>0 </a:t>
            </a:r>
          </a:p>
        </p:txBody>
      </p:sp>
      <p:sp>
        <p:nvSpPr>
          <p:cNvPr id="13" name="Textplatzhalter 12"/>
          <p:cNvSpPr>
            <a:spLocks noGrp="1"/>
          </p:cNvSpPr>
          <p:nvPr>
            <p:ph type="body" idx="10"/>
          </p:nvPr>
        </p:nvSpPr>
        <p:spPr>
          <a:xfrm>
            <a:off x="2045335" y="5449570"/>
            <a:ext cx="1871345" cy="283845"/>
          </a:xfrm>
          <a:prstGeom prst="rect">
            <a:avLst/>
          </a:prstGeom>
          <a:noFill/>
          <a:ln w="0" cmpd="sng">
            <a:noFill/>
            <a:prstDash val="solid"/>
          </a:ln>
        </p:spPr>
        <p:txBody>
          <a:bodyPr vert="horz" lIns="0" tIns="0" rIns="0" bIns="0" anchor="t"/>
          <a:lstStyle/>
          <a:p>
            <a:pPr marL="0" marR="0" indent="0" algn="l">
              <a:lnSpc>
                <a:spcPts val="1100"/>
              </a:lnSpc>
              <a:spcAft>
                <a:spcPts val="0"/>
              </a:spcAft>
              <a:tabLst>
                <a:tab pos="1874520" algn="r"/>
              </a:tabLst>
            </a:pPr>
            <a:r>
              <a:rPr lang="de-DE" sz="1050" spc="0">
                <a:solidFill>
                  <a:srgbClr val="585858"/>
                </a:solidFill>
                <a:latin typeface="Calibri" panose="02020603050405020304" pitchFamily="2"/>
              </a:rPr>
              <a:t>Wuppertal </a:t>
            </a:r>
            <a:r>
              <a:rPr lang="de-DE" sz="1200" i="1" spc="0">
                <a:solidFill>
                  <a:srgbClr val="585858"/>
                </a:solidFill>
                <a:latin typeface="Times New Roman" panose="02020603050405020304" pitchFamily="1"/>
              </a:rPr>
              <a:t>0 </a:t>
            </a:r>
            <a:r>
              <a:rPr lang="de-DE" sz="1050" spc="0">
                <a:solidFill>
                  <a:srgbClr val="585858"/>
                </a:solidFill>
                <a:latin typeface="Calibri" panose="02020603050405020304" pitchFamily="2"/>
              </a:rPr>
              <a:t>Kreisfreie Städte </a:t>
            </a:r>
          </a:p>
          <a:p>
            <a:pPr marL="0" marR="137160" indent="0" algn="r">
              <a:lnSpc>
                <a:spcPts val="1100"/>
              </a:lnSpc>
              <a:spcBef>
                <a:spcPts val="80"/>
              </a:spcBef>
              <a:spcAft>
                <a:spcPts val="20"/>
              </a:spcAft>
            </a:pPr>
            <a:r>
              <a:rPr lang="de-DE" sz="1050" spc="-10">
                <a:solidFill>
                  <a:srgbClr val="585858"/>
                </a:solidFill>
                <a:latin typeface="Calibri" panose="02020603050405020304" pitchFamily="2"/>
              </a:rPr>
              <a:t>NRW (gew.) </a:t>
            </a:r>
          </a:p>
        </p:txBody>
      </p:sp>
      <p:sp>
        <p:nvSpPr>
          <p:cNvPr id="14" name="Textplatzhalter 13"/>
          <p:cNvSpPr>
            <a:spLocks noGrp="1"/>
          </p:cNvSpPr>
          <p:nvPr>
            <p:ph type="body" idx="10"/>
          </p:nvPr>
        </p:nvSpPr>
        <p:spPr>
          <a:xfrm>
            <a:off x="2136775" y="1618615"/>
            <a:ext cx="2895600" cy="1085215"/>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de-DE" sz="1050" spc="-5">
                <a:solidFill>
                  <a:srgbClr val="2E4863"/>
                </a:solidFill>
                <a:latin typeface="Calibri" panose="02020603050405020304" pitchFamily="2"/>
              </a:rPr>
              <a:t>In zunehmenden Maßen ist die Beschäftigung von Frauen ein wichtiger Faktor am Arbeitsmarkt. Dabei sind Regionen attraktiv, die sowohl Männern als auch Frauen ein vielfältiges Arbeitsangebot bieten. Die Beschäftigungsrate von Frauen misst den Anteil der weiblichen sozialversicherungspflichtig Beschäftigten an allen erwerbsfähigen Einwohnerinnen. </a:t>
            </a:r>
          </a:p>
        </p:txBody>
      </p:sp>
      <p:sp>
        <p:nvSpPr>
          <p:cNvPr id="15" name="Textplatzhalter 14"/>
          <p:cNvSpPr>
            <a:spLocks noGrp="1"/>
          </p:cNvSpPr>
          <p:nvPr>
            <p:ph type="body" idx="10"/>
          </p:nvPr>
        </p:nvSpPr>
        <p:spPr>
          <a:xfrm>
            <a:off x="2145665" y="3163570"/>
            <a:ext cx="2380615" cy="37846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450" spc="-15">
                <a:solidFill>
                  <a:srgbClr val="2E4863"/>
                </a:solidFill>
                <a:latin typeface="Calibri" panose="02020603050405020304" pitchFamily="2"/>
              </a:rPr>
              <a:t>Entwicklung der Beschäftigungs-rate von Frauen (in Prozent) </a:t>
            </a:r>
          </a:p>
        </p:txBody>
      </p:sp>
      <p:sp>
        <p:nvSpPr>
          <p:cNvPr id="16" name="Textplatzhalter 15"/>
          <p:cNvSpPr>
            <a:spLocks noGrp="1"/>
          </p:cNvSpPr>
          <p:nvPr>
            <p:ph type="body" idx="10"/>
          </p:nvPr>
        </p:nvSpPr>
        <p:spPr>
          <a:xfrm>
            <a:off x="2116455" y="4032250"/>
            <a:ext cx="162560" cy="121920"/>
          </a:xfrm>
          <a:prstGeom prst="rect">
            <a:avLst/>
          </a:prstGeom>
          <a:noFill/>
          <a:ln w="0" cmpd="sng">
            <a:noFill/>
            <a:prstDash val="solid"/>
          </a:ln>
        </p:spPr>
        <p:txBody>
          <a:bodyPr vert="vert270" lIns="0" tIns="0" rIns="41275" bIns="0" anchor="t"/>
          <a:lstStyle/>
          <a:p>
            <a:pPr marL="0" marR="0" indent="0" algn="l">
              <a:lnSpc>
                <a:spcPts val="700"/>
              </a:lnSpc>
              <a:spcAft>
                <a:spcPts val="235"/>
              </a:spcAft>
            </a:pPr>
            <a:r>
              <a:rPr lang="de-DE" sz="1050" spc="-380">
                <a:solidFill>
                  <a:srgbClr val="000000"/>
                </a:solidFill>
                <a:latin typeface="Calibri" panose="02020603050405020304" pitchFamily="2"/>
              </a:rPr>
              <a:t>51 </a:t>
            </a:r>
          </a:p>
        </p:txBody>
      </p:sp>
      <p:sp>
        <p:nvSpPr>
          <p:cNvPr id="17" name="Textplatzhalter 16"/>
          <p:cNvSpPr>
            <a:spLocks noGrp="1"/>
          </p:cNvSpPr>
          <p:nvPr>
            <p:ph type="body" idx="10"/>
          </p:nvPr>
        </p:nvSpPr>
        <p:spPr>
          <a:xfrm>
            <a:off x="2387600" y="3977640"/>
            <a:ext cx="162560" cy="121920"/>
          </a:xfrm>
          <a:prstGeom prst="rect">
            <a:avLst/>
          </a:prstGeom>
          <a:noFill/>
          <a:ln w="0" cmpd="sng">
            <a:noFill/>
            <a:prstDash val="solid"/>
          </a:ln>
        </p:spPr>
        <p:txBody>
          <a:bodyPr vert="vert270" lIns="0" tIns="0" rIns="41910" bIns="0" anchor="t"/>
          <a:lstStyle/>
          <a:p>
            <a:pPr marL="0" marR="0" indent="0" algn="l">
              <a:lnSpc>
                <a:spcPts val="700"/>
              </a:lnSpc>
              <a:spcAft>
                <a:spcPts val="190"/>
              </a:spcAft>
            </a:pPr>
            <a:r>
              <a:rPr lang="de-DE" sz="1050" spc="-385">
                <a:solidFill>
                  <a:srgbClr val="FFFFFF"/>
                </a:solidFill>
                <a:latin typeface="Calibri" panose="02020603050405020304" pitchFamily="2"/>
              </a:rPr>
              <a:t>53 </a:t>
            </a:r>
          </a:p>
        </p:txBody>
      </p:sp>
      <p:sp>
        <p:nvSpPr>
          <p:cNvPr id="18" name="Textplatzhalter 17"/>
          <p:cNvSpPr>
            <a:spLocks noGrp="1"/>
          </p:cNvSpPr>
          <p:nvPr>
            <p:ph type="body" idx="10"/>
          </p:nvPr>
        </p:nvSpPr>
        <p:spPr>
          <a:xfrm>
            <a:off x="3023870" y="5882640"/>
            <a:ext cx="73406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65">
                <a:solidFill>
                  <a:srgbClr val="585858"/>
                </a:solidFill>
                <a:latin typeface="Calibri" panose="02020603050405020304" pitchFamily="2"/>
              </a:rPr>
              <a:t>2020 2024 </a:t>
            </a:r>
          </a:p>
        </p:txBody>
      </p:sp>
      <p:sp>
        <p:nvSpPr>
          <p:cNvPr id="19" name="Textplatzhalter 18"/>
          <p:cNvSpPr>
            <a:spLocks noGrp="1"/>
          </p:cNvSpPr>
          <p:nvPr>
            <p:ph type="body" idx="10"/>
          </p:nvPr>
        </p:nvSpPr>
        <p:spPr>
          <a:xfrm>
            <a:off x="3198495" y="3925570"/>
            <a:ext cx="162560" cy="121920"/>
          </a:xfrm>
          <a:prstGeom prst="rect">
            <a:avLst/>
          </a:prstGeom>
          <a:noFill/>
          <a:ln w="0" cmpd="sng">
            <a:noFill/>
            <a:prstDash val="solid"/>
          </a:ln>
        </p:spPr>
        <p:txBody>
          <a:bodyPr vert="vert270" lIns="0" tIns="0" rIns="41275" bIns="0" anchor="t"/>
          <a:lstStyle/>
          <a:p>
            <a:pPr marL="0" marR="0" indent="0" algn="l">
              <a:lnSpc>
                <a:spcPts val="700"/>
              </a:lnSpc>
              <a:spcAft>
                <a:spcPts val="210"/>
              </a:spcAft>
            </a:pPr>
            <a:r>
              <a:rPr lang="de-DE" sz="1050" spc="-380">
                <a:solidFill>
                  <a:srgbClr val="000000"/>
                </a:solidFill>
                <a:latin typeface="Calibri" panose="02020603050405020304" pitchFamily="2"/>
              </a:rPr>
              <a:t>55 </a:t>
            </a:r>
          </a:p>
        </p:txBody>
      </p:sp>
      <p:sp>
        <p:nvSpPr>
          <p:cNvPr id="20" name="Textplatzhalter 19"/>
          <p:cNvSpPr>
            <a:spLocks noGrp="1"/>
          </p:cNvSpPr>
          <p:nvPr>
            <p:ph type="body" idx="10"/>
          </p:nvPr>
        </p:nvSpPr>
        <p:spPr>
          <a:xfrm>
            <a:off x="3469640" y="4004945"/>
            <a:ext cx="162560" cy="121920"/>
          </a:xfrm>
          <a:prstGeom prst="rect">
            <a:avLst/>
          </a:prstGeom>
          <a:noFill/>
          <a:ln w="0" cmpd="sng">
            <a:noFill/>
            <a:prstDash val="solid"/>
          </a:ln>
        </p:spPr>
        <p:txBody>
          <a:bodyPr vert="vert270" lIns="0" tIns="0" rIns="41910" bIns="0" anchor="t"/>
          <a:lstStyle/>
          <a:p>
            <a:pPr marL="0" marR="0" indent="0" algn="l">
              <a:lnSpc>
                <a:spcPts val="700"/>
              </a:lnSpc>
              <a:spcAft>
                <a:spcPts val="235"/>
              </a:spcAft>
            </a:pPr>
            <a:r>
              <a:rPr lang="de-DE" sz="1050" spc="-385">
                <a:solidFill>
                  <a:srgbClr val="FFFFFF"/>
                </a:solidFill>
                <a:latin typeface="Calibri" panose="02020603050405020304" pitchFamily="2"/>
              </a:rPr>
              <a:t>52 </a:t>
            </a:r>
          </a:p>
        </p:txBody>
      </p:sp>
      <p:sp>
        <p:nvSpPr>
          <p:cNvPr id="21" name="Textplatzhalter 20"/>
          <p:cNvSpPr>
            <a:spLocks noGrp="1"/>
          </p:cNvSpPr>
          <p:nvPr>
            <p:ph type="body" idx="10"/>
          </p:nvPr>
        </p:nvSpPr>
        <p:spPr>
          <a:xfrm>
            <a:off x="4123690" y="5449570"/>
            <a:ext cx="746760"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200" i="1" spc="-55">
                <a:solidFill>
                  <a:srgbClr val="585858"/>
                </a:solidFill>
                <a:latin typeface="Times New Roman" panose="02020603050405020304" pitchFamily="1"/>
              </a:rPr>
              <a:t>0 </a:t>
            </a:r>
            <a:r>
              <a:rPr lang="de-DE" sz="1050" spc="-55">
                <a:solidFill>
                  <a:srgbClr val="585858"/>
                </a:solidFill>
                <a:latin typeface="Calibri" panose="02020603050405020304" pitchFamily="2"/>
              </a:rPr>
              <a:t>NRW (gew.) </a:t>
            </a:r>
          </a:p>
        </p:txBody>
      </p:sp>
      <p:sp>
        <p:nvSpPr>
          <p:cNvPr id="22" name="Textplatzhalter 21"/>
          <p:cNvSpPr>
            <a:spLocks noGrp="1"/>
          </p:cNvSpPr>
          <p:nvPr>
            <p:ph type="body" idx="10"/>
          </p:nvPr>
        </p:nvSpPr>
        <p:spPr>
          <a:xfrm>
            <a:off x="4280535" y="3925570"/>
            <a:ext cx="162560" cy="121920"/>
          </a:xfrm>
          <a:prstGeom prst="rect">
            <a:avLst/>
          </a:prstGeom>
          <a:noFill/>
          <a:ln w="0" cmpd="sng">
            <a:noFill/>
            <a:prstDash val="solid"/>
          </a:ln>
        </p:spPr>
        <p:txBody>
          <a:bodyPr vert="vert270" lIns="0" tIns="0" rIns="41275" bIns="0" anchor="t"/>
          <a:lstStyle/>
          <a:p>
            <a:pPr marL="0" marR="0" indent="0" algn="l">
              <a:lnSpc>
                <a:spcPts val="700"/>
              </a:lnSpc>
              <a:spcAft>
                <a:spcPts val="190"/>
              </a:spcAft>
            </a:pPr>
            <a:r>
              <a:rPr lang="de-DE" sz="1050" spc="-380">
                <a:solidFill>
                  <a:srgbClr val="000000"/>
                </a:solidFill>
                <a:latin typeface="Calibri" panose="02020603050405020304" pitchFamily="2"/>
              </a:rPr>
              <a:t>55 </a:t>
            </a:r>
          </a:p>
        </p:txBody>
      </p:sp>
      <p:sp>
        <p:nvSpPr>
          <p:cNvPr id="23" name="Textplatzhalter 22"/>
          <p:cNvSpPr>
            <a:spLocks noGrp="1"/>
          </p:cNvSpPr>
          <p:nvPr>
            <p:ph type="body" idx="10"/>
          </p:nvPr>
        </p:nvSpPr>
        <p:spPr>
          <a:xfrm>
            <a:off x="4551680" y="3840480"/>
            <a:ext cx="162560" cy="125095"/>
          </a:xfrm>
          <a:prstGeom prst="rect">
            <a:avLst/>
          </a:prstGeom>
          <a:noFill/>
          <a:ln w="0" cmpd="sng">
            <a:noFill/>
            <a:prstDash val="solid"/>
          </a:ln>
        </p:spPr>
        <p:txBody>
          <a:bodyPr vert="vert270" lIns="0" tIns="0" rIns="41910" bIns="0" anchor="t"/>
          <a:lstStyle/>
          <a:p>
            <a:pPr marL="0" marR="0" indent="0" algn="l">
              <a:lnSpc>
                <a:spcPts val="700"/>
              </a:lnSpc>
              <a:spcAft>
                <a:spcPts val="215"/>
              </a:spcAft>
            </a:pPr>
            <a:r>
              <a:rPr lang="de-DE" sz="1050" spc="-375">
                <a:solidFill>
                  <a:srgbClr val="FFFFFF"/>
                </a:solidFill>
                <a:latin typeface="Calibri" panose="02020603050405020304" pitchFamily="2"/>
              </a:rPr>
              <a:t>58 </a:t>
            </a:r>
          </a:p>
        </p:txBody>
      </p:sp>
      <p:sp>
        <p:nvSpPr>
          <p:cNvPr id="24" name="Textplatzhalter 23"/>
          <p:cNvSpPr>
            <a:spLocks noGrp="1"/>
          </p:cNvSpPr>
          <p:nvPr>
            <p:ph type="body" idx="10"/>
          </p:nvPr>
        </p:nvSpPr>
        <p:spPr>
          <a:xfrm>
            <a:off x="5565775" y="1532890"/>
            <a:ext cx="780415"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E4863"/>
                </a:solidFill>
                <a:latin typeface="Calibri" panose="02020603050405020304" pitchFamily="2"/>
              </a:rPr>
              <a:t>Niveau 2024 </a:t>
            </a:r>
          </a:p>
        </p:txBody>
      </p:sp>
      <p:sp>
        <p:nvSpPr>
          <p:cNvPr id="25" name="Textplatzhalter 24"/>
          <p:cNvSpPr>
            <a:spLocks noGrp="1"/>
          </p:cNvSpPr>
          <p:nvPr>
            <p:ph type="body" idx="10"/>
          </p:nvPr>
        </p:nvSpPr>
        <p:spPr>
          <a:xfrm>
            <a:off x="5442352" y="5285105"/>
            <a:ext cx="3854047" cy="872519"/>
          </a:xfrm>
          <a:prstGeom prst="rect">
            <a:avLst/>
          </a:prstGeom>
          <a:noFill/>
          <a:ln w="69850" cmpd="sng">
            <a:solidFill>
              <a:srgbClr val="D9D9D9"/>
            </a:solidFill>
            <a:prstDash val="solid"/>
          </a:ln>
        </p:spPr>
        <p:txBody>
          <a:bodyPr vert="horz" lIns="0" tIns="43180" rIns="0" bIns="0" anchor="t"/>
          <a:lstStyle/>
          <a:p>
            <a:pPr marL="137160" marR="137160" indent="0" algn="just">
              <a:lnSpc>
                <a:spcPts val="1200"/>
              </a:lnSpc>
              <a:spcAft>
                <a:spcPts val="355"/>
              </a:spcAft>
            </a:pPr>
            <a:r>
              <a:rPr lang="de-DE" sz="1000" spc="0" dirty="0">
                <a:solidFill>
                  <a:srgbClr val="000000"/>
                </a:solidFill>
                <a:latin typeface="Calibri" panose="02020603050405020304" pitchFamily="2"/>
              </a:rPr>
              <a:t>Trotz positiver Entwicklung der Beschäftigung von Frauen liegt das aktuelle Niveau deutlich unter dem Niveau aller NRW-Kommunen. Mit Rang 385 kann sich Wuppertal nur in der letzten Gruppe platzieren. Die Mobilisierung weiblicher Arbeitskraftpotenzial spielt für die Bewältigung des Fachkräftemangels eine wichtige Rolle. </a:t>
            </a:r>
          </a:p>
        </p:txBody>
      </p:sp>
      <p:sp>
        <p:nvSpPr>
          <p:cNvPr id="26" name="Textplatzhalter 25"/>
          <p:cNvSpPr>
            <a:spLocks noGrp="1"/>
          </p:cNvSpPr>
          <p:nvPr>
            <p:ph type="body" idx="10"/>
          </p:nvPr>
        </p:nvSpPr>
        <p:spPr>
          <a:xfrm>
            <a:off x="9928225" y="6473825"/>
            <a:ext cx="220345" cy="7620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850" spc="95">
                <a:solidFill>
                  <a:srgbClr val="72889A"/>
                </a:solidFill>
                <a:latin typeface="Calibri" panose="02020603050405020304" pitchFamily="2"/>
              </a:rPr>
              <a:t>15 </a:t>
            </a:r>
          </a:p>
        </p:txBody>
      </p:sp>
      <p:sp>
        <p:nvSpPr>
          <p:cNvPr id="27" name="Textplatzhalter 26"/>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a:solidFill>
                  <a:srgbClr val="2E4863"/>
                </a:solidFill>
                <a:latin typeface="Calibri" panose="02020603050405020304" pitchFamily="2"/>
              </a:rPr>
              <a:t>Rang 1-66 Rang 67-132 Rang 133-198 Rang 199-264 </a:t>
            </a:r>
          </a:p>
        </p:txBody>
      </p:sp>
      <p:sp>
        <p:nvSpPr>
          <p:cNvPr id="28" name="Textplatzhalter 27"/>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E4863"/>
                </a:solidFill>
                <a:latin typeface="Calibri" panose="02020603050405020304" pitchFamily="2"/>
              </a:rPr>
              <a:t>Rang 265-330 </a:t>
            </a:r>
          </a:p>
        </p:txBody>
      </p:sp>
      <p:sp>
        <p:nvSpPr>
          <p:cNvPr id="29" name="Textplatzhalter 28"/>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E4863"/>
                </a:solidFill>
                <a:latin typeface="Calibri" panose="02020603050405020304" pitchFamily="2"/>
              </a:rPr>
              <a:t>Rang 331-396 </a:t>
            </a:r>
          </a:p>
        </p:txBody>
      </p:sp>
      <p:pic>
        <p:nvPicPr>
          <p:cNvPr id="2" name="Grafik 1">
            <a:extLst>
              <a:ext uri="{FF2B5EF4-FFF2-40B4-BE49-F238E27FC236}">
                <a16:creationId xmlns:a16="http://schemas.microsoft.com/office/drawing/2014/main" id="{D36925F2-C7F5-0319-5E17-02D79F3EDDDA}"/>
              </a:ext>
            </a:extLst>
          </p:cNvPr>
          <p:cNvPicPr>
            <a:picLocks noChangeAspect="1"/>
          </p:cNvPicPr>
          <p:nvPr/>
        </p:nvPicPr>
        <p:blipFill>
          <a:blip r:embed="rId3"/>
          <a:stretch>
            <a:fillRect/>
          </a:stretch>
        </p:blipFill>
        <p:spPr>
          <a:xfrm>
            <a:off x="9405918" y="1390015"/>
            <a:ext cx="1203363" cy="3733800"/>
          </a:xfrm>
          <a:prstGeom prst="rect">
            <a:avLst/>
          </a:prstGeom>
        </p:spPr>
      </p:pic>
      <p:pic>
        <p:nvPicPr>
          <p:cNvPr id="31" name="Grafik 30">
            <a:extLst>
              <a:ext uri="{FF2B5EF4-FFF2-40B4-BE49-F238E27FC236}">
                <a16:creationId xmlns:a16="http://schemas.microsoft.com/office/drawing/2014/main" id="{FFCE37B1-B7C4-36AF-A4D2-B3554602A1A9}"/>
              </a:ext>
            </a:extLst>
          </p:cNvPr>
          <p:cNvPicPr>
            <a:picLocks noChangeAspect="1"/>
          </p:cNvPicPr>
          <p:nvPr/>
        </p:nvPicPr>
        <p:blipFill>
          <a:blip r:embed="rId4"/>
          <a:stretch>
            <a:fillRect/>
          </a:stretch>
        </p:blipFill>
        <p:spPr>
          <a:xfrm>
            <a:off x="1457595" y="3042463"/>
            <a:ext cx="3756754" cy="305272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609600" y="807720"/>
            <a:ext cx="10015855" cy="5848985"/>
          </a:xfrm>
          <a:prstGeom prst="rect">
            <a:avLst/>
          </a:prstGeom>
        </p:spPr>
      </p:pic>
      <p:sp>
        <p:nvSpPr>
          <p:cNvPr id="4" name="Textplatzhalter 3"/>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00" spc="-55">
                <a:solidFill>
                  <a:srgbClr val="7E7E7E"/>
                </a:solidFill>
                <a:latin typeface="Calibri" panose="02020603050405020304" pitchFamily="2"/>
              </a:rPr>
              <a:t>Kreisfreie Stadt </a:t>
            </a:r>
          </a:p>
          <a:p>
            <a:pPr marL="0" marR="0" indent="0" algn="l">
              <a:lnSpc>
                <a:spcPts val="2200"/>
              </a:lnSpc>
              <a:spcBef>
                <a:spcPts val="0"/>
              </a:spcBef>
              <a:spcAft>
                <a:spcPts val="0"/>
              </a:spcAft>
            </a:pPr>
            <a:r>
              <a:rPr lang="de-DE" sz="2200" spc="-50">
                <a:solidFill>
                  <a:srgbClr val="2E4863"/>
                </a:solidFill>
                <a:latin typeface="Calibri" panose="02020603050405020304" pitchFamily="2"/>
              </a:rPr>
              <a:t>Wuppertal </a:t>
            </a:r>
          </a:p>
        </p:txBody>
      </p:sp>
      <p:sp>
        <p:nvSpPr>
          <p:cNvPr id="5" name="Textplatzhalter 4"/>
          <p:cNvSpPr>
            <a:spLocks noGrp="1"/>
          </p:cNvSpPr>
          <p:nvPr>
            <p:ph type="body" idx="10"/>
          </p:nvPr>
        </p:nvSpPr>
        <p:spPr>
          <a:xfrm>
            <a:off x="1441450" y="1045210"/>
            <a:ext cx="3792220" cy="287020"/>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de-DE" sz="2200" b="1" spc="-25">
                <a:solidFill>
                  <a:srgbClr val="ECC624"/>
                </a:solidFill>
                <a:latin typeface="Calibri" panose="02020603050405020304" pitchFamily="2"/>
              </a:rPr>
              <a:t>Beschäftigungsrate Älterer (Ü55) </a:t>
            </a:r>
          </a:p>
        </p:txBody>
      </p:sp>
      <p:sp>
        <p:nvSpPr>
          <p:cNvPr id="6" name="Textplatzhalter 5"/>
          <p:cNvSpPr>
            <a:spLocks noGrp="1"/>
          </p:cNvSpPr>
          <p:nvPr>
            <p:ph type="body" idx="10"/>
          </p:nvPr>
        </p:nvSpPr>
        <p:spPr>
          <a:xfrm>
            <a:off x="2133600" y="1593850"/>
            <a:ext cx="2892425" cy="923925"/>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de-DE" sz="1050" spc="0">
                <a:solidFill>
                  <a:srgbClr val="2E4863"/>
                </a:solidFill>
                <a:latin typeface="Calibri" panose="02020603050405020304" pitchFamily="2"/>
              </a:rPr>
              <a:t>Im Hinblick auf den Fachkräftemangel gewinnt die Erschließung und Erhaltung von älteren Arbeitskräften zunehmend an Bedeutung. In erfolgreichen Regionen ist ein höherer Anteil von Arbeitnehmern über 55 Jahren an allen Ü55-Jährigen beschäftigt. </a:t>
            </a:r>
          </a:p>
        </p:txBody>
      </p:sp>
      <p:sp>
        <p:nvSpPr>
          <p:cNvPr id="7" name="Textplatzhalter 6"/>
          <p:cNvSpPr>
            <a:spLocks noGrp="1"/>
          </p:cNvSpPr>
          <p:nvPr>
            <p:ph type="body" idx="10"/>
          </p:nvPr>
        </p:nvSpPr>
        <p:spPr>
          <a:xfrm>
            <a:off x="2133600" y="3161030"/>
            <a:ext cx="2249170" cy="325755"/>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de-DE" sz="1250" spc="-20">
                <a:solidFill>
                  <a:srgbClr val="2E4863"/>
                </a:solidFill>
                <a:latin typeface="Calibri" panose="02020603050405020304" pitchFamily="2"/>
              </a:rPr>
              <a:t>Entwicklung der Beschäftigungsrate von Ü55-Jährigen (in Prozent) </a:t>
            </a:r>
          </a:p>
        </p:txBody>
      </p:sp>
      <p:sp>
        <p:nvSpPr>
          <p:cNvPr id="8" name="Textplatzhalter 7"/>
          <p:cNvSpPr>
            <a:spLocks noGrp="1"/>
          </p:cNvSpPr>
          <p:nvPr>
            <p:ph type="body" idx="10"/>
          </p:nvPr>
        </p:nvSpPr>
        <p:spPr>
          <a:xfrm>
            <a:off x="1476375" y="3672840"/>
            <a:ext cx="25082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14">
                <a:solidFill>
                  <a:srgbClr val="585858"/>
                </a:solidFill>
                <a:latin typeface="Calibri" panose="02020603050405020304" pitchFamily="2"/>
              </a:rPr>
              <a:t>30 </a:t>
            </a:r>
          </a:p>
        </p:txBody>
      </p:sp>
      <p:sp>
        <p:nvSpPr>
          <p:cNvPr id="9" name="Textplatzhalter 8"/>
          <p:cNvSpPr>
            <a:spLocks noGrp="1"/>
          </p:cNvSpPr>
          <p:nvPr>
            <p:ph type="body" idx="10"/>
          </p:nvPr>
        </p:nvSpPr>
        <p:spPr>
          <a:xfrm>
            <a:off x="4280535" y="3953510"/>
            <a:ext cx="162560" cy="124460"/>
          </a:xfrm>
          <a:prstGeom prst="rect">
            <a:avLst/>
          </a:prstGeom>
          <a:noFill/>
          <a:ln w="0" cmpd="sng">
            <a:noFill/>
            <a:prstDash val="solid"/>
          </a:ln>
        </p:spPr>
        <p:txBody>
          <a:bodyPr vert="vert270" lIns="0" tIns="0" rIns="41275" bIns="0" anchor="t"/>
          <a:lstStyle/>
          <a:p>
            <a:pPr marL="0" marR="0" indent="0" algn="l">
              <a:lnSpc>
                <a:spcPts val="700"/>
              </a:lnSpc>
              <a:spcAft>
                <a:spcPts val="190"/>
              </a:spcAft>
            </a:pPr>
            <a:r>
              <a:rPr lang="de-DE" sz="1050" spc="-375">
                <a:solidFill>
                  <a:srgbClr val="000000"/>
                </a:solidFill>
                <a:latin typeface="Calibri" panose="02020603050405020304" pitchFamily="2"/>
              </a:rPr>
              <a:t>27 </a:t>
            </a:r>
          </a:p>
        </p:txBody>
      </p:sp>
      <p:sp>
        <p:nvSpPr>
          <p:cNvPr id="10" name="Textplatzhalter 9"/>
          <p:cNvSpPr>
            <a:spLocks noGrp="1"/>
          </p:cNvSpPr>
          <p:nvPr>
            <p:ph type="body" idx="10"/>
          </p:nvPr>
        </p:nvSpPr>
        <p:spPr>
          <a:xfrm>
            <a:off x="3198495" y="4062730"/>
            <a:ext cx="162560" cy="121920"/>
          </a:xfrm>
          <a:prstGeom prst="rect">
            <a:avLst/>
          </a:prstGeom>
          <a:noFill/>
          <a:ln w="0" cmpd="sng">
            <a:noFill/>
            <a:prstDash val="solid"/>
          </a:ln>
        </p:spPr>
        <p:txBody>
          <a:bodyPr vert="vert270" lIns="0" tIns="0" rIns="41275" bIns="0" anchor="t"/>
          <a:lstStyle/>
          <a:p>
            <a:pPr marL="0" marR="0" indent="0" algn="l">
              <a:lnSpc>
                <a:spcPts val="700"/>
              </a:lnSpc>
              <a:spcAft>
                <a:spcPts val="210"/>
              </a:spcAft>
            </a:pPr>
            <a:r>
              <a:rPr lang="de-DE" sz="1050" spc="-385">
                <a:solidFill>
                  <a:srgbClr val="000000"/>
                </a:solidFill>
                <a:latin typeface="Calibri" panose="02020603050405020304" pitchFamily="2"/>
              </a:rPr>
              <a:t>25 </a:t>
            </a:r>
          </a:p>
        </p:txBody>
      </p:sp>
      <p:sp>
        <p:nvSpPr>
          <p:cNvPr id="11" name="Textplatzhalter 10"/>
          <p:cNvSpPr>
            <a:spLocks noGrp="1"/>
          </p:cNvSpPr>
          <p:nvPr>
            <p:ph type="body" idx="10"/>
          </p:nvPr>
        </p:nvSpPr>
        <p:spPr>
          <a:xfrm>
            <a:off x="4551680" y="4111625"/>
            <a:ext cx="162560" cy="128270"/>
          </a:xfrm>
          <a:prstGeom prst="rect">
            <a:avLst/>
          </a:prstGeom>
          <a:noFill/>
          <a:ln w="0" cmpd="sng">
            <a:noFill/>
            <a:prstDash val="solid"/>
          </a:ln>
        </p:spPr>
        <p:txBody>
          <a:bodyPr vert="vert270" lIns="0" tIns="0" rIns="38735" bIns="0" anchor="t"/>
          <a:lstStyle/>
          <a:p>
            <a:pPr marL="0" marR="0" indent="0" algn="l">
              <a:lnSpc>
                <a:spcPts val="700"/>
              </a:lnSpc>
              <a:spcAft>
                <a:spcPts val="215"/>
              </a:spcAft>
            </a:pPr>
            <a:r>
              <a:rPr lang="de-DE" sz="1050" spc="-365">
                <a:solidFill>
                  <a:srgbClr val="FFFFFF"/>
                </a:solidFill>
                <a:latin typeface="Calibri" panose="02020603050405020304" pitchFamily="2"/>
              </a:rPr>
              <a:t>24 </a:t>
            </a:r>
          </a:p>
        </p:txBody>
      </p:sp>
      <p:sp>
        <p:nvSpPr>
          <p:cNvPr id="12" name="Textplatzhalter 11"/>
          <p:cNvSpPr>
            <a:spLocks noGrp="1"/>
          </p:cNvSpPr>
          <p:nvPr>
            <p:ph type="body" idx="10"/>
          </p:nvPr>
        </p:nvSpPr>
        <p:spPr>
          <a:xfrm>
            <a:off x="2116455" y="4172585"/>
            <a:ext cx="162560" cy="121920"/>
          </a:xfrm>
          <a:prstGeom prst="rect">
            <a:avLst/>
          </a:prstGeom>
          <a:noFill/>
          <a:ln w="0" cmpd="sng">
            <a:noFill/>
            <a:prstDash val="solid"/>
          </a:ln>
        </p:spPr>
        <p:txBody>
          <a:bodyPr vert="vert270" lIns="0" tIns="0" rIns="41275" bIns="0" anchor="t"/>
          <a:lstStyle/>
          <a:p>
            <a:pPr marL="0" marR="0" indent="0" algn="l">
              <a:lnSpc>
                <a:spcPts val="700"/>
              </a:lnSpc>
              <a:spcAft>
                <a:spcPts val="235"/>
              </a:spcAft>
            </a:pPr>
            <a:r>
              <a:rPr lang="de-DE" sz="1050" spc="-385">
                <a:solidFill>
                  <a:srgbClr val="000000"/>
                </a:solidFill>
                <a:latin typeface="Calibri" panose="02020603050405020304" pitchFamily="2"/>
              </a:rPr>
              <a:t>23 </a:t>
            </a:r>
          </a:p>
        </p:txBody>
      </p:sp>
      <p:sp>
        <p:nvSpPr>
          <p:cNvPr id="13" name="Textplatzhalter 12"/>
          <p:cNvSpPr>
            <a:spLocks noGrp="1"/>
          </p:cNvSpPr>
          <p:nvPr>
            <p:ph type="body" idx="10"/>
          </p:nvPr>
        </p:nvSpPr>
        <p:spPr>
          <a:xfrm>
            <a:off x="2387600" y="4062730"/>
            <a:ext cx="162560" cy="125095"/>
          </a:xfrm>
          <a:prstGeom prst="rect">
            <a:avLst/>
          </a:prstGeom>
          <a:noFill/>
          <a:ln w="0" cmpd="sng">
            <a:noFill/>
            <a:prstDash val="solid"/>
          </a:ln>
        </p:spPr>
        <p:txBody>
          <a:bodyPr vert="vert270" lIns="0" tIns="0" rIns="38735" bIns="0" anchor="t"/>
          <a:lstStyle/>
          <a:p>
            <a:pPr marL="0" marR="0" indent="0" algn="l">
              <a:lnSpc>
                <a:spcPts val="700"/>
              </a:lnSpc>
              <a:spcAft>
                <a:spcPts val="190"/>
              </a:spcAft>
            </a:pPr>
            <a:r>
              <a:rPr lang="de-DE" sz="1050" spc="-375">
                <a:solidFill>
                  <a:srgbClr val="FFFFFF"/>
                </a:solidFill>
                <a:latin typeface="Calibri" panose="02020603050405020304" pitchFamily="2"/>
              </a:rPr>
              <a:t>25 </a:t>
            </a:r>
          </a:p>
        </p:txBody>
      </p:sp>
      <p:sp>
        <p:nvSpPr>
          <p:cNvPr id="14" name="Textplatzhalter 13"/>
          <p:cNvSpPr>
            <a:spLocks noGrp="1"/>
          </p:cNvSpPr>
          <p:nvPr>
            <p:ph type="body" idx="10"/>
          </p:nvPr>
        </p:nvSpPr>
        <p:spPr>
          <a:xfrm>
            <a:off x="3469640" y="4224655"/>
            <a:ext cx="162560" cy="125095"/>
          </a:xfrm>
          <a:prstGeom prst="rect">
            <a:avLst/>
          </a:prstGeom>
          <a:noFill/>
          <a:ln w="0" cmpd="sng">
            <a:noFill/>
            <a:prstDash val="solid"/>
          </a:ln>
        </p:spPr>
        <p:txBody>
          <a:bodyPr vert="vert270" lIns="0" tIns="0" rIns="38735" bIns="0" anchor="t"/>
          <a:lstStyle/>
          <a:p>
            <a:pPr marL="0" marR="0" indent="0" algn="l">
              <a:lnSpc>
                <a:spcPts val="700"/>
              </a:lnSpc>
              <a:spcAft>
                <a:spcPts val="260"/>
              </a:spcAft>
            </a:pPr>
            <a:r>
              <a:rPr lang="de-DE" sz="1050" spc="-375">
                <a:solidFill>
                  <a:srgbClr val="FFFFFF"/>
                </a:solidFill>
                <a:latin typeface="Calibri" panose="02020603050405020304" pitchFamily="2"/>
              </a:rPr>
              <a:t>22 </a:t>
            </a:r>
          </a:p>
        </p:txBody>
      </p:sp>
      <p:sp>
        <p:nvSpPr>
          <p:cNvPr id="15" name="Textplatzhalter 14"/>
          <p:cNvSpPr>
            <a:spLocks noGrp="1"/>
          </p:cNvSpPr>
          <p:nvPr>
            <p:ph type="body" idx="10"/>
          </p:nvPr>
        </p:nvSpPr>
        <p:spPr>
          <a:xfrm>
            <a:off x="1476375" y="3940810"/>
            <a:ext cx="24765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05">
                <a:solidFill>
                  <a:srgbClr val="585858"/>
                </a:solidFill>
                <a:latin typeface="Calibri" panose="02020603050405020304" pitchFamily="2"/>
              </a:rPr>
              <a:t>25 </a:t>
            </a:r>
          </a:p>
        </p:txBody>
      </p:sp>
      <p:sp>
        <p:nvSpPr>
          <p:cNvPr id="16" name="Textplatzhalter 15"/>
          <p:cNvSpPr>
            <a:spLocks noGrp="1"/>
          </p:cNvSpPr>
          <p:nvPr>
            <p:ph type="body" idx="10"/>
          </p:nvPr>
        </p:nvSpPr>
        <p:spPr>
          <a:xfrm>
            <a:off x="1476375" y="4212590"/>
            <a:ext cx="25082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10">
                <a:solidFill>
                  <a:srgbClr val="585858"/>
                </a:solidFill>
                <a:latin typeface="Calibri" panose="02020603050405020304" pitchFamily="2"/>
              </a:rPr>
              <a:t>20 </a:t>
            </a:r>
          </a:p>
        </p:txBody>
      </p:sp>
      <p:sp>
        <p:nvSpPr>
          <p:cNvPr id="17" name="Textplatzhalter 16"/>
          <p:cNvSpPr>
            <a:spLocks noGrp="1"/>
          </p:cNvSpPr>
          <p:nvPr>
            <p:ph type="body" idx="10"/>
          </p:nvPr>
        </p:nvSpPr>
        <p:spPr>
          <a:xfrm>
            <a:off x="1479550" y="4480560"/>
            <a:ext cx="24447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85">
                <a:solidFill>
                  <a:srgbClr val="585858"/>
                </a:solidFill>
                <a:latin typeface="Calibri" panose="02020603050405020304" pitchFamily="2"/>
              </a:rPr>
              <a:t>15 </a:t>
            </a:r>
          </a:p>
        </p:txBody>
      </p:sp>
      <p:sp>
        <p:nvSpPr>
          <p:cNvPr id="18" name="Textplatzhalter 17"/>
          <p:cNvSpPr>
            <a:spLocks noGrp="1"/>
          </p:cNvSpPr>
          <p:nvPr>
            <p:ph type="body" idx="10"/>
          </p:nvPr>
        </p:nvSpPr>
        <p:spPr>
          <a:xfrm>
            <a:off x="1479550" y="4751705"/>
            <a:ext cx="24765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95">
                <a:solidFill>
                  <a:srgbClr val="585858"/>
                </a:solidFill>
                <a:latin typeface="Calibri" panose="02020603050405020304" pitchFamily="2"/>
              </a:rPr>
              <a:t>10 </a:t>
            </a:r>
          </a:p>
        </p:txBody>
      </p:sp>
      <p:sp>
        <p:nvSpPr>
          <p:cNvPr id="19" name="Textplatzhalter 18"/>
          <p:cNvSpPr>
            <a:spLocks noGrp="1"/>
          </p:cNvSpPr>
          <p:nvPr>
            <p:ph type="body" idx="10"/>
          </p:nvPr>
        </p:nvSpPr>
        <p:spPr>
          <a:xfrm>
            <a:off x="1564640" y="5020310"/>
            <a:ext cx="13843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0">
                <a:solidFill>
                  <a:srgbClr val="585858"/>
                </a:solidFill>
                <a:latin typeface="Calibri" panose="02020603050405020304" pitchFamily="2"/>
              </a:rPr>
              <a:t>5 </a:t>
            </a:r>
          </a:p>
        </p:txBody>
      </p:sp>
      <p:sp>
        <p:nvSpPr>
          <p:cNvPr id="20" name="Textplatzhalter 19"/>
          <p:cNvSpPr>
            <a:spLocks noGrp="1"/>
          </p:cNvSpPr>
          <p:nvPr>
            <p:ph type="body" idx="10"/>
          </p:nvPr>
        </p:nvSpPr>
        <p:spPr>
          <a:xfrm>
            <a:off x="1555750" y="5288280"/>
            <a:ext cx="15621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0">
                <a:solidFill>
                  <a:srgbClr val="585858"/>
                </a:solidFill>
                <a:latin typeface="Calibri" panose="02020603050405020304" pitchFamily="2"/>
              </a:rPr>
              <a:t>0 </a:t>
            </a:r>
          </a:p>
        </p:txBody>
      </p:sp>
      <p:sp>
        <p:nvSpPr>
          <p:cNvPr id="21" name="Textplatzhalter 20"/>
          <p:cNvSpPr>
            <a:spLocks noGrp="1"/>
          </p:cNvSpPr>
          <p:nvPr>
            <p:ph type="body" idx="10"/>
          </p:nvPr>
        </p:nvSpPr>
        <p:spPr>
          <a:xfrm>
            <a:off x="2045335" y="5452745"/>
            <a:ext cx="1871345" cy="286385"/>
          </a:xfrm>
          <a:prstGeom prst="rect">
            <a:avLst/>
          </a:prstGeom>
          <a:noFill/>
          <a:ln w="0" cmpd="sng">
            <a:noFill/>
            <a:prstDash val="solid"/>
          </a:ln>
        </p:spPr>
        <p:txBody>
          <a:bodyPr vert="horz" lIns="0" tIns="0" rIns="0" bIns="0" anchor="t"/>
          <a:lstStyle/>
          <a:p>
            <a:pPr marL="0" marR="0" indent="0" algn="l">
              <a:lnSpc>
                <a:spcPts val="1100"/>
              </a:lnSpc>
              <a:spcAft>
                <a:spcPts val="0"/>
              </a:spcAft>
              <a:tabLst>
                <a:tab pos="1874520" algn="r"/>
              </a:tabLst>
            </a:pPr>
            <a:r>
              <a:rPr lang="de-DE" sz="1050" spc="0">
                <a:solidFill>
                  <a:srgbClr val="585858"/>
                </a:solidFill>
                <a:latin typeface="Calibri" panose="02020603050405020304" pitchFamily="2"/>
              </a:rPr>
              <a:t>Wuppertal </a:t>
            </a:r>
            <a:r>
              <a:rPr lang="de-DE" sz="1200" i="1" spc="0">
                <a:solidFill>
                  <a:srgbClr val="585858"/>
                </a:solidFill>
                <a:latin typeface="Times New Roman" panose="02020603050405020304" pitchFamily="1"/>
              </a:rPr>
              <a:t>0 </a:t>
            </a:r>
            <a:r>
              <a:rPr lang="de-DE" sz="1050" spc="0">
                <a:solidFill>
                  <a:srgbClr val="585858"/>
                </a:solidFill>
                <a:latin typeface="Calibri" panose="02020603050405020304" pitchFamily="2"/>
              </a:rPr>
              <a:t>Kreisfreie Städte </a:t>
            </a:r>
          </a:p>
          <a:p>
            <a:pPr marL="0" marR="68580" indent="0" algn="r">
              <a:lnSpc>
                <a:spcPts val="1100"/>
              </a:lnSpc>
              <a:spcBef>
                <a:spcPts val="100"/>
              </a:spcBef>
              <a:spcAft>
                <a:spcPts val="0"/>
              </a:spcAft>
            </a:pPr>
            <a:r>
              <a:rPr lang="de-DE" sz="1050" spc="-10">
                <a:solidFill>
                  <a:srgbClr val="585858"/>
                </a:solidFill>
                <a:latin typeface="Calibri" panose="02020603050405020304" pitchFamily="2"/>
              </a:rPr>
              <a:t>NRW (ungew.) </a:t>
            </a:r>
          </a:p>
        </p:txBody>
      </p:sp>
      <p:sp>
        <p:nvSpPr>
          <p:cNvPr id="22" name="Textplatzhalter 21"/>
          <p:cNvSpPr>
            <a:spLocks noGrp="1"/>
          </p:cNvSpPr>
          <p:nvPr>
            <p:ph type="body" idx="10"/>
          </p:nvPr>
        </p:nvSpPr>
        <p:spPr>
          <a:xfrm>
            <a:off x="3023870" y="5885815"/>
            <a:ext cx="73406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65">
                <a:solidFill>
                  <a:srgbClr val="585858"/>
                </a:solidFill>
                <a:latin typeface="Calibri" panose="02020603050405020304" pitchFamily="2"/>
              </a:rPr>
              <a:t>2020 2024 </a:t>
            </a:r>
          </a:p>
        </p:txBody>
      </p:sp>
      <p:sp>
        <p:nvSpPr>
          <p:cNvPr id="23" name="Textplatzhalter 22"/>
          <p:cNvSpPr>
            <a:spLocks noGrp="1"/>
          </p:cNvSpPr>
          <p:nvPr>
            <p:ph type="body" idx="10"/>
          </p:nvPr>
        </p:nvSpPr>
        <p:spPr>
          <a:xfrm>
            <a:off x="4053840" y="5452745"/>
            <a:ext cx="887095"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200" i="1" spc="-50">
                <a:solidFill>
                  <a:srgbClr val="585858"/>
                </a:solidFill>
                <a:latin typeface="Times New Roman" panose="02020603050405020304" pitchFamily="1"/>
              </a:rPr>
              <a:t>0 </a:t>
            </a:r>
            <a:r>
              <a:rPr lang="de-DE" sz="1050" spc="-50">
                <a:solidFill>
                  <a:srgbClr val="585858"/>
                </a:solidFill>
                <a:latin typeface="Calibri" panose="02020603050405020304" pitchFamily="2"/>
              </a:rPr>
              <a:t>NRW (ungew.) </a:t>
            </a:r>
          </a:p>
        </p:txBody>
      </p:sp>
      <p:sp>
        <p:nvSpPr>
          <p:cNvPr id="24" name="Textplatzhalter 23"/>
          <p:cNvSpPr>
            <a:spLocks noGrp="1"/>
          </p:cNvSpPr>
          <p:nvPr>
            <p:ph type="body" idx="10"/>
          </p:nvPr>
        </p:nvSpPr>
        <p:spPr>
          <a:xfrm>
            <a:off x="5565775" y="1532890"/>
            <a:ext cx="780415"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E4863"/>
                </a:solidFill>
                <a:latin typeface="Calibri" panose="02020603050405020304" pitchFamily="2"/>
              </a:rPr>
              <a:t>Niveau 2024 </a:t>
            </a:r>
          </a:p>
        </p:txBody>
      </p:sp>
      <p:sp>
        <p:nvSpPr>
          <p:cNvPr id="25" name="Textplatzhalter 24"/>
          <p:cNvSpPr>
            <a:spLocks noGrp="1"/>
          </p:cNvSpPr>
          <p:nvPr>
            <p:ph type="body" idx="10"/>
          </p:nvPr>
        </p:nvSpPr>
        <p:spPr>
          <a:xfrm>
            <a:off x="5410200" y="5190490"/>
            <a:ext cx="3950335" cy="1003300"/>
          </a:xfrm>
          <a:prstGeom prst="rect">
            <a:avLst/>
          </a:prstGeom>
          <a:noFill/>
          <a:ln w="69850" cmpd="sng">
            <a:solidFill>
              <a:srgbClr val="D9D9D9"/>
            </a:solidFill>
            <a:prstDash val="solid"/>
          </a:ln>
        </p:spPr>
        <p:txBody>
          <a:bodyPr vert="horz" lIns="0" tIns="43815" rIns="0" bIns="0" anchor="t"/>
          <a:lstStyle/>
          <a:p>
            <a:pPr marL="137160" marR="137160" indent="0" algn="just">
              <a:lnSpc>
                <a:spcPts val="1200"/>
              </a:lnSpc>
              <a:spcAft>
                <a:spcPts val="1580"/>
              </a:spcAft>
            </a:pPr>
            <a:r>
              <a:rPr lang="de-DE" sz="1000" spc="0">
                <a:solidFill>
                  <a:srgbClr val="000000"/>
                </a:solidFill>
                <a:latin typeface="Calibri" panose="02020603050405020304" pitchFamily="2"/>
              </a:rPr>
              <a:t>In Wuppertal hat die Beschäftigung älterer Personen deutlich zugenommen. Wuppertal kann sich im Mittelfeld platzieren. Neben Frauen stellt die Arbeitskraft von älteren Beschäftigten eine wichtige Ressource für die Bewältigung des Fachkräftemangels dar. </a:t>
            </a:r>
          </a:p>
        </p:txBody>
      </p:sp>
      <p:sp>
        <p:nvSpPr>
          <p:cNvPr id="26" name="Textplatzhalter 25"/>
          <p:cNvSpPr>
            <a:spLocks noGrp="1"/>
          </p:cNvSpPr>
          <p:nvPr>
            <p:ph type="body" idx="10"/>
          </p:nvPr>
        </p:nvSpPr>
        <p:spPr>
          <a:xfrm>
            <a:off x="9928225" y="6473825"/>
            <a:ext cx="223520" cy="7620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850" spc="100">
                <a:solidFill>
                  <a:srgbClr val="718699"/>
                </a:solidFill>
                <a:latin typeface="Calibri" panose="02020603050405020304" pitchFamily="2"/>
              </a:rPr>
              <a:t>16 </a:t>
            </a:r>
          </a:p>
        </p:txBody>
      </p:sp>
      <p:sp>
        <p:nvSpPr>
          <p:cNvPr id="27" name="Textplatzhalter 26"/>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a:solidFill>
                  <a:srgbClr val="2E4863"/>
                </a:solidFill>
                <a:latin typeface="Calibri" panose="02020603050405020304" pitchFamily="2"/>
              </a:rPr>
              <a:t>Rang 1-66 Rang 67-132 Rang 133-198 Rang 199-264 </a:t>
            </a:r>
          </a:p>
        </p:txBody>
      </p:sp>
      <p:sp>
        <p:nvSpPr>
          <p:cNvPr id="28" name="Textplatzhalter 27"/>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E4863"/>
                </a:solidFill>
                <a:latin typeface="Calibri" panose="02020603050405020304" pitchFamily="2"/>
              </a:rPr>
              <a:t>Rang 265-330 </a:t>
            </a:r>
          </a:p>
        </p:txBody>
      </p:sp>
      <p:sp>
        <p:nvSpPr>
          <p:cNvPr id="29" name="Textplatzhalter 28"/>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E4863"/>
                </a:solidFill>
                <a:latin typeface="Calibri" panose="02020603050405020304" pitchFamily="2"/>
              </a:rPr>
              <a:t>Rang 331-396 </a:t>
            </a:r>
          </a:p>
        </p:txBody>
      </p:sp>
      <p:pic>
        <p:nvPicPr>
          <p:cNvPr id="2" name="Grafik 1">
            <a:extLst>
              <a:ext uri="{FF2B5EF4-FFF2-40B4-BE49-F238E27FC236}">
                <a16:creationId xmlns:a16="http://schemas.microsoft.com/office/drawing/2014/main" id="{22F428EE-050E-3106-3455-83DE187A01E5}"/>
              </a:ext>
            </a:extLst>
          </p:cNvPr>
          <p:cNvPicPr>
            <a:picLocks noChangeAspect="1"/>
          </p:cNvPicPr>
          <p:nvPr/>
        </p:nvPicPr>
        <p:blipFill>
          <a:blip r:embed="rId3"/>
          <a:stretch>
            <a:fillRect/>
          </a:stretch>
        </p:blipFill>
        <p:spPr>
          <a:xfrm>
            <a:off x="9405918" y="1390015"/>
            <a:ext cx="1203363" cy="3733800"/>
          </a:xfrm>
          <a:prstGeom prst="rect">
            <a:avLst/>
          </a:prstGeom>
        </p:spPr>
      </p:pic>
      <p:pic>
        <p:nvPicPr>
          <p:cNvPr id="31" name="Grafik 30">
            <a:extLst>
              <a:ext uri="{FF2B5EF4-FFF2-40B4-BE49-F238E27FC236}">
                <a16:creationId xmlns:a16="http://schemas.microsoft.com/office/drawing/2014/main" id="{558CA3DD-1072-FADE-E446-B21DFFC45CDE}"/>
              </a:ext>
            </a:extLst>
          </p:cNvPr>
          <p:cNvPicPr>
            <a:picLocks noChangeAspect="1"/>
          </p:cNvPicPr>
          <p:nvPr/>
        </p:nvPicPr>
        <p:blipFill>
          <a:blip r:embed="rId4"/>
          <a:stretch>
            <a:fillRect/>
          </a:stretch>
        </p:blipFill>
        <p:spPr>
          <a:xfrm>
            <a:off x="1408729" y="3044178"/>
            <a:ext cx="3792220" cy="305564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609600" y="807720"/>
            <a:ext cx="10015855" cy="5848985"/>
          </a:xfrm>
          <a:prstGeom prst="rect">
            <a:avLst/>
          </a:prstGeom>
        </p:spPr>
      </p:pic>
      <p:pic>
        <p:nvPicPr>
          <p:cNvPr id="8" name="Grafik 7"/>
          <p:cNvPicPr/>
          <p:nvPr/>
        </p:nvPicPr>
        <p:blipFill>
          <a:blip r:embed="rId3"/>
          <a:stretch>
            <a:fillRect/>
          </a:stretch>
        </p:blipFill>
        <p:spPr>
          <a:xfrm>
            <a:off x="4364990" y="3925570"/>
            <a:ext cx="341630" cy="316865"/>
          </a:xfrm>
          <a:prstGeom prst="rect">
            <a:avLst/>
          </a:prstGeom>
        </p:spPr>
      </p:pic>
      <p:sp>
        <p:nvSpPr>
          <p:cNvPr id="4" name="Textplatzhalter 3"/>
          <p:cNvSpPr>
            <a:spLocks noGrp="1"/>
          </p:cNvSpPr>
          <p:nvPr>
            <p:ph type="body" idx="10"/>
          </p:nvPr>
        </p:nvSpPr>
        <p:spPr>
          <a:xfrm>
            <a:off x="1441450" y="1078865"/>
            <a:ext cx="2301240" cy="250190"/>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de-DE" sz="2200" b="1" spc="-45">
                <a:solidFill>
                  <a:srgbClr val="605296"/>
                </a:solidFill>
                <a:latin typeface="Calibri" panose="02020603050405020304" pitchFamily="2"/>
              </a:rPr>
              <a:t>Baugenehmigungen </a:t>
            </a:r>
          </a:p>
        </p:txBody>
      </p:sp>
      <p:sp>
        <p:nvSpPr>
          <p:cNvPr id="5" name="Textplatzhalter 4"/>
          <p:cNvSpPr>
            <a:spLocks noGrp="1"/>
          </p:cNvSpPr>
          <p:nvPr>
            <p:ph type="body" idx="10"/>
          </p:nvPr>
        </p:nvSpPr>
        <p:spPr>
          <a:xfrm>
            <a:off x="2136775" y="1603375"/>
            <a:ext cx="2895600" cy="920115"/>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de-DE" sz="1050" spc="0">
                <a:solidFill>
                  <a:srgbClr val="FFFFFF"/>
                </a:solidFill>
                <a:latin typeface="Calibri" panose="02020603050405020304" pitchFamily="2"/>
              </a:rPr>
              <a:t>Der vorhandene Wohnungsmarkt ist einer der wichtigsten Standortfaktoren zur Attrahierung von </a:t>
            </a:r>
          </a:p>
          <a:p>
            <a:pPr marL="0" marR="0" indent="0" algn="just">
              <a:lnSpc>
                <a:spcPts val="1200"/>
              </a:lnSpc>
              <a:spcBef>
                <a:spcPts val="25"/>
              </a:spcBef>
              <a:spcAft>
                <a:spcPts val="0"/>
              </a:spcAft>
              <a:tabLst>
                <a:tab pos="960120" algn="l"/>
                <a:tab pos="1691640" algn="l"/>
                <a:tab pos="2880360" algn="r"/>
              </a:tabLst>
            </a:pPr>
            <a:r>
              <a:rPr lang="de-DE" sz="1050" spc="0">
                <a:solidFill>
                  <a:srgbClr val="FFFFFF"/>
                </a:solidFill>
                <a:latin typeface="Calibri" panose="02020603050405020304" pitchFamily="2"/>
              </a:rPr>
              <a:t>Fachkräften. Positive Bedingungen am </a:t>
            </a:r>
            <a:br/>
            <a:r>
              <a:rPr lang="de-DE" sz="1050" spc="0">
                <a:solidFill>
                  <a:srgbClr val="FFFFFF"/>
                </a:solidFill>
                <a:latin typeface="Calibri" panose="02020603050405020304" pitchFamily="2"/>
              </a:rPr>
              <a:t>Wohnungsmarkt spiegeln sich unter anderem auch in der Anzahl der Baugenehmigungen relativ zur Anzahl der vorhandenen Wohnungen wider. </a:t>
            </a:r>
          </a:p>
        </p:txBody>
      </p:sp>
      <p:sp>
        <p:nvSpPr>
          <p:cNvPr id="9" name="Textplatzhalter 8"/>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00" spc="-55">
                <a:solidFill>
                  <a:srgbClr val="7E7E7E"/>
                </a:solidFill>
                <a:latin typeface="Calibri" panose="02020603050405020304" pitchFamily="2"/>
              </a:rPr>
              <a:t>Kreisfreie Stadt </a:t>
            </a:r>
          </a:p>
          <a:p>
            <a:pPr marL="0" marR="0" indent="0" algn="l">
              <a:lnSpc>
                <a:spcPts val="2200"/>
              </a:lnSpc>
              <a:spcBef>
                <a:spcPts val="0"/>
              </a:spcBef>
              <a:spcAft>
                <a:spcPts val="0"/>
              </a:spcAft>
            </a:pPr>
            <a:r>
              <a:rPr lang="de-DE" sz="2200" spc="-50">
                <a:solidFill>
                  <a:srgbClr val="2D4863"/>
                </a:solidFill>
                <a:latin typeface="Calibri" panose="02020603050405020304" pitchFamily="2"/>
              </a:rPr>
              <a:t>Wuppertal </a:t>
            </a:r>
          </a:p>
        </p:txBody>
      </p:sp>
      <p:sp>
        <p:nvSpPr>
          <p:cNvPr id="10" name="Textplatzhalter 9"/>
          <p:cNvSpPr>
            <a:spLocks noGrp="1"/>
          </p:cNvSpPr>
          <p:nvPr>
            <p:ph type="body" idx="10"/>
          </p:nvPr>
        </p:nvSpPr>
        <p:spPr>
          <a:xfrm>
            <a:off x="5565775" y="1532890"/>
            <a:ext cx="774065"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D4863"/>
                </a:solidFill>
                <a:latin typeface="Calibri" panose="02020603050405020304" pitchFamily="2"/>
              </a:rPr>
              <a:t>Niveau 2023 </a:t>
            </a:r>
          </a:p>
        </p:txBody>
      </p:sp>
      <p:sp>
        <p:nvSpPr>
          <p:cNvPr id="11" name="Textplatzhalter 10"/>
          <p:cNvSpPr>
            <a:spLocks noGrp="1"/>
          </p:cNvSpPr>
          <p:nvPr>
            <p:ph type="body" idx="10"/>
          </p:nvPr>
        </p:nvSpPr>
        <p:spPr>
          <a:xfrm>
            <a:off x="5410200" y="5190490"/>
            <a:ext cx="3950335" cy="1003300"/>
          </a:xfrm>
          <a:prstGeom prst="rect">
            <a:avLst/>
          </a:prstGeom>
          <a:noFill/>
          <a:ln w="69850" cmpd="sng">
            <a:solidFill>
              <a:srgbClr val="D9D9D9"/>
            </a:solidFill>
            <a:prstDash val="solid"/>
          </a:ln>
        </p:spPr>
        <p:txBody>
          <a:bodyPr vert="horz" lIns="0" tIns="42545" rIns="0" bIns="0" anchor="t"/>
          <a:lstStyle/>
          <a:p>
            <a:pPr marL="137160" marR="137160" indent="0" algn="just">
              <a:lnSpc>
                <a:spcPts val="1200"/>
              </a:lnSpc>
              <a:spcAft>
                <a:spcPts val="1590"/>
              </a:spcAft>
            </a:pPr>
            <a:r>
              <a:rPr lang="de-DE" sz="1000" spc="0">
                <a:solidFill>
                  <a:srgbClr val="000000"/>
                </a:solidFill>
                <a:latin typeface="Calibri" panose="02020603050405020304" pitchFamily="2"/>
              </a:rPr>
              <a:t>Der Wohnungsmarkt in Wuppertal entwickelt sich nur geringfügig. Mit 1,5 Baugenehmigungen je 1.000 Wohnungen sind die Bauabsichten zwar gestiegen, befinden sich jedoch auf niedrigem Niveau. </a:t>
            </a:r>
          </a:p>
        </p:txBody>
      </p:sp>
      <p:sp>
        <p:nvSpPr>
          <p:cNvPr id="12" name="Textplatzhalter 11"/>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a:solidFill>
                  <a:srgbClr val="2D4863"/>
                </a:solidFill>
                <a:latin typeface="Calibri" panose="02020603050405020304" pitchFamily="2"/>
              </a:rPr>
              <a:t>Rang 1-66 Rang 67-132 Rang 133-198 Rang 199-264 </a:t>
            </a:r>
          </a:p>
        </p:txBody>
      </p:sp>
      <p:sp>
        <p:nvSpPr>
          <p:cNvPr id="13" name="Textplatzhalter 12"/>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D4863"/>
                </a:solidFill>
                <a:latin typeface="Calibri" panose="02020603050405020304" pitchFamily="2"/>
              </a:rPr>
              <a:t>Rang 265-330 </a:t>
            </a:r>
          </a:p>
        </p:txBody>
      </p:sp>
      <p:sp>
        <p:nvSpPr>
          <p:cNvPr id="14" name="Textplatzhalter 13"/>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D4863"/>
                </a:solidFill>
                <a:latin typeface="Calibri" panose="02020603050405020304" pitchFamily="2"/>
              </a:rPr>
              <a:t>Rang 331-396 </a:t>
            </a:r>
          </a:p>
        </p:txBody>
      </p:sp>
      <p:sp>
        <p:nvSpPr>
          <p:cNvPr id="15" name="Textplatzhalter 14"/>
          <p:cNvSpPr>
            <a:spLocks noGrp="1"/>
          </p:cNvSpPr>
          <p:nvPr>
            <p:ph type="body" idx="10"/>
          </p:nvPr>
        </p:nvSpPr>
        <p:spPr>
          <a:xfrm>
            <a:off x="9928225" y="6473825"/>
            <a:ext cx="223520" cy="7620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850" spc="100">
                <a:solidFill>
                  <a:srgbClr val="73899C"/>
                </a:solidFill>
                <a:latin typeface="Calibri" panose="02020603050405020304" pitchFamily="2"/>
              </a:rPr>
              <a:t>17 </a:t>
            </a:r>
          </a:p>
        </p:txBody>
      </p:sp>
      <p:pic>
        <p:nvPicPr>
          <p:cNvPr id="2" name="Grafik 1">
            <a:extLst>
              <a:ext uri="{FF2B5EF4-FFF2-40B4-BE49-F238E27FC236}">
                <a16:creationId xmlns:a16="http://schemas.microsoft.com/office/drawing/2014/main" id="{3E9B34C7-0897-3718-73E8-F82712C931F3}"/>
              </a:ext>
            </a:extLst>
          </p:cNvPr>
          <p:cNvPicPr>
            <a:picLocks noChangeAspect="1"/>
          </p:cNvPicPr>
          <p:nvPr/>
        </p:nvPicPr>
        <p:blipFill>
          <a:blip r:embed="rId4"/>
          <a:stretch>
            <a:fillRect/>
          </a:stretch>
        </p:blipFill>
        <p:spPr>
          <a:xfrm>
            <a:off x="9405918" y="1390015"/>
            <a:ext cx="1203363" cy="3733800"/>
          </a:xfrm>
          <a:prstGeom prst="rect">
            <a:avLst/>
          </a:prstGeom>
        </p:spPr>
      </p:pic>
      <p:pic>
        <p:nvPicPr>
          <p:cNvPr id="16" name="Grafik 15">
            <a:extLst>
              <a:ext uri="{FF2B5EF4-FFF2-40B4-BE49-F238E27FC236}">
                <a16:creationId xmlns:a16="http://schemas.microsoft.com/office/drawing/2014/main" id="{118A863F-1287-6313-6A4D-9F148F424D1D}"/>
              </a:ext>
            </a:extLst>
          </p:cNvPr>
          <p:cNvPicPr>
            <a:picLocks noChangeAspect="1"/>
          </p:cNvPicPr>
          <p:nvPr/>
        </p:nvPicPr>
        <p:blipFill>
          <a:blip r:embed="rId5"/>
          <a:stretch>
            <a:fillRect/>
          </a:stretch>
        </p:blipFill>
        <p:spPr>
          <a:xfrm>
            <a:off x="1396302" y="3027218"/>
            <a:ext cx="3804647" cy="310341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609600" y="807720"/>
            <a:ext cx="10015855" cy="5848985"/>
          </a:xfrm>
          <a:prstGeom prst="rect">
            <a:avLst/>
          </a:prstGeom>
        </p:spPr>
      </p:pic>
      <p:pic>
        <p:nvPicPr>
          <p:cNvPr id="8" name="Grafik 7"/>
          <p:cNvPicPr/>
          <p:nvPr/>
        </p:nvPicPr>
        <p:blipFill>
          <a:blip r:embed="rId3"/>
          <a:stretch>
            <a:fillRect/>
          </a:stretch>
        </p:blipFill>
        <p:spPr>
          <a:xfrm>
            <a:off x="4389120" y="3925570"/>
            <a:ext cx="316865" cy="283210"/>
          </a:xfrm>
          <a:prstGeom prst="rect">
            <a:avLst/>
          </a:prstGeom>
        </p:spPr>
      </p:pic>
      <p:sp>
        <p:nvSpPr>
          <p:cNvPr id="4" name="Textplatzhalter 3"/>
          <p:cNvSpPr>
            <a:spLocks noGrp="1"/>
          </p:cNvSpPr>
          <p:nvPr>
            <p:ph type="body" idx="10"/>
          </p:nvPr>
        </p:nvSpPr>
        <p:spPr>
          <a:xfrm>
            <a:off x="1426210" y="1082040"/>
            <a:ext cx="2127885" cy="250190"/>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de-DE" sz="2200" b="1" spc="-35">
                <a:solidFill>
                  <a:srgbClr val="605296"/>
                </a:solidFill>
                <a:latin typeface="Calibri" panose="02020603050405020304" pitchFamily="2"/>
              </a:rPr>
              <a:t>Wohnungsneubau </a:t>
            </a:r>
          </a:p>
        </p:txBody>
      </p:sp>
      <p:sp>
        <p:nvSpPr>
          <p:cNvPr id="5" name="Textplatzhalter 4"/>
          <p:cNvSpPr>
            <a:spLocks noGrp="1"/>
          </p:cNvSpPr>
          <p:nvPr>
            <p:ph type="body" idx="10"/>
          </p:nvPr>
        </p:nvSpPr>
        <p:spPr>
          <a:xfrm>
            <a:off x="2136775" y="1597025"/>
            <a:ext cx="2895600" cy="762000"/>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de-DE" sz="1050" spc="0">
                <a:solidFill>
                  <a:srgbClr val="FFFFFF"/>
                </a:solidFill>
                <a:latin typeface="Calibri" panose="02020603050405020304" pitchFamily="2"/>
              </a:rPr>
              <a:t>Neben der Anzahl der Baugenehmigungen ist auch die Anzahl der Wohnungsneubauten ein wichtiger Indikator zur Beurteilung des regionalen Wohnungsmarktes. Auch diese werden in Relation zu den vorhandenen Wohnungen gesetzt. </a:t>
            </a:r>
          </a:p>
        </p:txBody>
      </p:sp>
      <p:sp>
        <p:nvSpPr>
          <p:cNvPr id="9" name="Textplatzhalter 8"/>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00" spc="-55">
                <a:solidFill>
                  <a:srgbClr val="7E7E7E"/>
                </a:solidFill>
                <a:latin typeface="Calibri" panose="02020603050405020304" pitchFamily="2"/>
              </a:rPr>
              <a:t>Kreisfreie Stadt </a:t>
            </a:r>
          </a:p>
          <a:p>
            <a:pPr marL="0" marR="0" indent="0" algn="l">
              <a:lnSpc>
                <a:spcPts val="2200"/>
              </a:lnSpc>
              <a:spcBef>
                <a:spcPts val="0"/>
              </a:spcBef>
              <a:spcAft>
                <a:spcPts val="0"/>
              </a:spcAft>
            </a:pPr>
            <a:r>
              <a:rPr lang="de-DE" sz="2200" spc="-50">
                <a:solidFill>
                  <a:srgbClr val="2D4863"/>
                </a:solidFill>
                <a:latin typeface="Calibri" panose="02020603050405020304" pitchFamily="2"/>
              </a:rPr>
              <a:t>Wuppertal </a:t>
            </a:r>
          </a:p>
        </p:txBody>
      </p:sp>
      <p:sp>
        <p:nvSpPr>
          <p:cNvPr id="10" name="Textplatzhalter 9"/>
          <p:cNvSpPr>
            <a:spLocks noGrp="1"/>
          </p:cNvSpPr>
          <p:nvPr>
            <p:ph type="body" idx="10"/>
          </p:nvPr>
        </p:nvSpPr>
        <p:spPr>
          <a:xfrm>
            <a:off x="5565775" y="1532890"/>
            <a:ext cx="774065"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D4863"/>
                </a:solidFill>
                <a:latin typeface="Calibri" panose="02020603050405020304" pitchFamily="2"/>
              </a:rPr>
              <a:t>Niveau 2023 </a:t>
            </a:r>
          </a:p>
        </p:txBody>
      </p:sp>
      <p:sp>
        <p:nvSpPr>
          <p:cNvPr id="11" name="Textplatzhalter 10"/>
          <p:cNvSpPr>
            <a:spLocks noGrp="1"/>
          </p:cNvSpPr>
          <p:nvPr>
            <p:ph type="body" idx="10"/>
          </p:nvPr>
        </p:nvSpPr>
        <p:spPr>
          <a:xfrm>
            <a:off x="5451764" y="5237018"/>
            <a:ext cx="3908771" cy="956772"/>
          </a:xfrm>
          <a:prstGeom prst="rect">
            <a:avLst/>
          </a:prstGeom>
          <a:noFill/>
          <a:ln w="69850" cmpd="sng">
            <a:solidFill>
              <a:srgbClr val="D9D9D9"/>
            </a:solidFill>
            <a:prstDash val="solid"/>
          </a:ln>
        </p:spPr>
        <p:txBody>
          <a:bodyPr vert="horz" lIns="0" tIns="42545" rIns="0" bIns="0" anchor="t"/>
          <a:lstStyle/>
          <a:p>
            <a:pPr marL="137160" marR="137160" indent="0" algn="just">
              <a:lnSpc>
                <a:spcPts val="1200"/>
              </a:lnSpc>
              <a:spcAft>
                <a:spcPts val="2780"/>
              </a:spcAft>
            </a:pPr>
            <a:r>
              <a:rPr lang="de-DE" sz="1000" spc="0" dirty="0">
                <a:solidFill>
                  <a:srgbClr val="000000"/>
                </a:solidFill>
                <a:latin typeface="Calibri" panose="02020603050405020304" pitchFamily="2"/>
              </a:rPr>
              <a:t>Der Wohnungsbau hat in Wuppertal zwischen 2020 und 2023 abgenommen. Die weitere Entwicklung des Wohnungsangebots kommt daher ins Stocken und kann Zuwanderung erschweren. </a:t>
            </a:r>
          </a:p>
        </p:txBody>
      </p:sp>
      <p:sp>
        <p:nvSpPr>
          <p:cNvPr id="12" name="Textplatzhalter 11"/>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dirty="0">
                <a:solidFill>
                  <a:srgbClr val="2D4863"/>
                </a:solidFill>
                <a:latin typeface="Calibri" panose="02020603050405020304" pitchFamily="2"/>
              </a:rPr>
              <a:t>Rang 1-66 Rang 67-132 Rang 133-198 Rang 199-264 </a:t>
            </a:r>
          </a:p>
        </p:txBody>
      </p:sp>
      <p:sp>
        <p:nvSpPr>
          <p:cNvPr id="13" name="Textplatzhalter 12"/>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D4863"/>
                </a:solidFill>
                <a:latin typeface="Calibri" panose="02020603050405020304" pitchFamily="2"/>
              </a:rPr>
              <a:t>Rang 265-330 </a:t>
            </a:r>
          </a:p>
        </p:txBody>
      </p:sp>
      <p:sp>
        <p:nvSpPr>
          <p:cNvPr id="14" name="Textplatzhalter 13"/>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D4863"/>
                </a:solidFill>
                <a:latin typeface="Calibri" panose="02020603050405020304" pitchFamily="2"/>
              </a:rPr>
              <a:t>Rang 331-396 </a:t>
            </a:r>
          </a:p>
        </p:txBody>
      </p:sp>
      <p:sp>
        <p:nvSpPr>
          <p:cNvPr id="15" name="Textplatzhalter 14"/>
          <p:cNvSpPr>
            <a:spLocks noGrp="1"/>
          </p:cNvSpPr>
          <p:nvPr>
            <p:ph type="body" idx="10"/>
          </p:nvPr>
        </p:nvSpPr>
        <p:spPr>
          <a:xfrm>
            <a:off x="9928225" y="6473825"/>
            <a:ext cx="223520" cy="7620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850" spc="100">
                <a:solidFill>
                  <a:srgbClr val="728699"/>
                </a:solidFill>
                <a:latin typeface="Calibri" panose="02020603050405020304" pitchFamily="2"/>
              </a:rPr>
              <a:t>18 </a:t>
            </a:r>
          </a:p>
        </p:txBody>
      </p:sp>
      <p:pic>
        <p:nvPicPr>
          <p:cNvPr id="2" name="Grafik 1">
            <a:extLst>
              <a:ext uri="{FF2B5EF4-FFF2-40B4-BE49-F238E27FC236}">
                <a16:creationId xmlns:a16="http://schemas.microsoft.com/office/drawing/2014/main" id="{D335DDD2-4D7E-C8DA-9DE6-DE85B4E344C4}"/>
              </a:ext>
            </a:extLst>
          </p:cNvPr>
          <p:cNvPicPr>
            <a:picLocks noChangeAspect="1"/>
          </p:cNvPicPr>
          <p:nvPr/>
        </p:nvPicPr>
        <p:blipFill>
          <a:blip r:embed="rId4"/>
          <a:stretch>
            <a:fillRect/>
          </a:stretch>
        </p:blipFill>
        <p:spPr>
          <a:xfrm>
            <a:off x="9405918" y="1390015"/>
            <a:ext cx="1203363" cy="3733800"/>
          </a:xfrm>
          <a:prstGeom prst="rect">
            <a:avLst/>
          </a:prstGeom>
        </p:spPr>
      </p:pic>
      <p:pic>
        <p:nvPicPr>
          <p:cNvPr id="16" name="Grafik 15">
            <a:extLst>
              <a:ext uri="{FF2B5EF4-FFF2-40B4-BE49-F238E27FC236}">
                <a16:creationId xmlns:a16="http://schemas.microsoft.com/office/drawing/2014/main" id="{CB033426-5CC2-3CCB-2311-D447812D65B4}"/>
              </a:ext>
            </a:extLst>
          </p:cNvPr>
          <p:cNvPicPr>
            <a:picLocks noChangeAspect="1"/>
          </p:cNvPicPr>
          <p:nvPr/>
        </p:nvPicPr>
        <p:blipFill>
          <a:blip r:embed="rId5"/>
          <a:stretch>
            <a:fillRect/>
          </a:stretch>
        </p:blipFill>
        <p:spPr>
          <a:xfrm>
            <a:off x="1398669" y="3041072"/>
            <a:ext cx="3820291" cy="30549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609600" y="807720"/>
            <a:ext cx="10015855" cy="5848985"/>
          </a:xfrm>
          <a:prstGeom prst="rect">
            <a:avLst/>
          </a:prstGeom>
        </p:spPr>
      </p:pic>
      <p:sp>
        <p:nvSpPr>
          <p:cNvPr id="4" name="Textplatzhalter 3"/>
          <p:cNvSpPr>
            <a:spLocks noGrp="1"/>
          </p:cNvSpPr>
          <p:nvPr>
            <p:ph type="body" idx="10"/>
          </p:nvPr>
        </p:nvSpPr>
        <p:spPr>
          <a:xfrm>
            <a:off x="1426210" y="1082040"/>
            <a:ext cx="1405255" cy="204470"/>
          </a:xfrm>
          <a:prstGeom prst="rect">
            <a:avLst/>
          </a:prstGeom>
          <a:noFill/>
          <a:ln w="0" cmpd="sng">
            <a:noFill/>
            <a:prstDash val="solid"/>
          </a:ln>
        </p:spPr>
        <p:txBody>
          <a:bodyPr vert="horz" lIns="0" tIns="0" rIns="0" bIns="0" anchor="t"/>
          <a:lstStyle/>
          <a:p>
            <a:pPr marL="0" marR="0" indent="0" algn="l">
              <a:lnSpc>
                <a:spcPts val="1600"/>
              </a:lnSpc>
              <a:spcAft>
                <a:spcPts val="0"/>
              </a:spcAft>
            </a:pPr>
            <a:r>
              <a:rPr lang="de-DE" sz="2200" b="1" spc="-50">
                <a:solidFill>
                  <a:srgbClr val="605296"/>
                </a:solidFill>
                <a:latin typeface="Calibri" panose="02020603050405020304" pitchFamily="2"/>
              </a:rPr>
              <a:t>Wohnfläche </a:t>
            </a:r>
          </a:p>
        </p:txBody>
      </p:sp>
      <p:sp>
        <p:nvSpPr>
          <p:cNvPr id="5" name="Textplatzhalter 4"/>
          <p:cNvSpPr>
            <a:spLocks noGrp="1"/>
          </p:cNvSpPr>
          <p:nvPr>
            <p:ph type="body" idx="10"/>
          </p:nvPr>
        </p:nvSpPr>
        <p:spPr>
          <a:xfrm>
            <a:off x="2145665" y="3163570"/>
            <a:ext cx="2273935" cy="37846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450" spc="-20">
                <a:solidFill>
                  <a:srgbClr val="2E4863"/>
                </a:solidFill>
                <a:latin typeface="Calibri" panose="02020603050405020304" pitchFamily="2"/>
              </a:rPr>
              <a:t>Entwicklung der Wohnfläche je Einwohner (in Quadratmeter) </a:t>
            </a:r>
          </a:p>
        </p:txBody>
      </p:sp>
      <p:sp>
        <p:nvSpPr>
          <p:cNvPr id="6" name="Textplatzhalter 5"/>
          <p:cNvSpPr>
            <a:spLocks noGrp="1"/>
          </p:cNvSpPr>
          <p:nvPr>
            <p:ph type="body" idx="10"/>
          </p:nvPr>
        </p:nvSpPr>
        <p:spPr>
          <a:xfrm>
            <a:off x="2136775" y="1597025"/>
            <a:ext cx="2895600" cy="920750"/>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de-DE" sz="1050" spc="0">
                <a:solidFill>
                  <a:srgbClr val="FFFFFF"/>
                </a:solidFill>
                <a:latin typeface="Calibri" panose="02020603050405020304" pitchFamily="2"/>
              </a:rPr>
              <a:t>Neben neuen Wohnungen ist aber auch ein ausreichender Platz an Wohnraum für viele Menschen ein immer bedeutsamerer Faktor bei der Wahl ihres Wohnsitzes. Daher werden die NRW-Gemeinden auch hinsichtlich ihrer verfügbaren Wohnraumfläche je Einwohner verglichen. </a:t>
            </a:r>
          </a:p>
        </p:txBody>
      </p:sp>
      <p:sp>
        <p:nvSpPr>
          <p:cNvPr id="7" name="Textplatzhalter 6"/>
          <p:cNvSpPr>
            <a:spLocks noGrp="1"/>
          </p:cNvSpPr>
          <p:nvPr>
            <p:ph type="body" idx="10"/>
          </p:nvPr>
        </p:nvSpPr>
        <p:spPr>
          <a:xfrm>
            <a:off x="1476375" y="3627120"/>
            <a:ext cx="25082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14">
                <a:solidFill>
                  <a:srgbClr val="585858"/>
                </a:solidFill>
                <a:latin typeface="Calibri" panose="02020603050405020304" pitchFamily="2"/>
              </a:rPr>
              <a:t>50 </a:t>
            </a:r>
          </a:p>
        </p:txBody>
      </p:sp>
      <p:sp>
        <p:nvSpPr>
          <p:cNvPr id="8" name="Textplatzhalter 7"/>
          <p:cNvSpPr>
            <a:spLocks noGrp="1"/>
          </p:cNvSpPr>
          <p:nvPr>
            <p:ph type="body" idx="10"/>
          </p:nvPr>
        </p:nvSpPr>
        <p:spPr>
          <a:xfrm>
            <a:off x="4280535" y="3810000"/>
            <a:ext cx="162560" cy="128270"/>
          </a:xfrm>
          <a:prstGeom prst="rect">
            <a:avLst/>
          </a:prstGeom>
          <a:noFill/>
          <a:ln w="0" cmpd="sng">
            <a:noFill/>
            <a:prstDash val="solid"/>
          </a:ln>
        </p:spPr>
        <p:txBody>
          <a:bodyPr vert="vert270" lIns="0" tIns="0" rIns="41275" bIns="0" anchor="t"/>
          <a:lstStyle/>
          <a:p>
            <a:pPr marL="0" marR="0" indent="0" algn="l">
              <a:lnSpc>
                <a:spcPts val="700"/>
              </a:lnSpc>
              <a:spcAft>
                <a:spcPts val="190"/>
              </a:spcAft>
            </a:pPr>
            <a:r>
              <a:rPr lang="de-DE" sz="1050" spc="-355">
                <a:solidFill>
                  <a:srgbClr val="000000"/>
                </a:solidFill>
                <a:latin typeface="Calibri" panose="02020603050405020304" pitchFamily="2"/>
              </a:rPr>
              <a:t>48 </a:t>
            </a:r>
          </a:p>
        </p:txBody>
      </p:sp>
      <p:sp>
        <p:nvSpPr>
          <p:cNvPr id="9" name="Textplatzhalter 8"/>
          <p:cNvSpPr>
            <a:spLocks noGrp="1"/>
          </p:cNvSpPr>
          <p:nvPr>
            <p:ph type="body" idx="10"/>
          </p:nvPr>
        </p:nvSpPr>
        <p:spPr>
          <a:xfrm>
            <a:off x="4551680" y="3810000"/>
            <a:ext cx="162560" cy="130810"/>
          </a:xfrm>
          <a:prstGeom prst="rect">
            <a:avLst/>
          </a:prstGeom>
          <a:noFill/>
          <a:ln w="0" cmpd="sng">
            <a:noFill/>
            <a:prstDash val="solid"/>
          </a:ln>
        </p:spPr>
        <p:txBody>
          <a:bodyPr vert="vert270" lIns="0" tIns="0" rIns="38735" bIns="0" anchor="t"/>
          <a:lstStyle/>
          <a:p>
            <a:pPr marL="0" marR="0" indent="0" algn="l">
              <a:lnSpc>
                <a:spcPts val="700"/>
              </a:lnSpc>
              <a:spcAft>
                <a:spcPts val="215"/>
              </a:spcAft>
            </a:pPr>
            <a:r>
              <a:rPr lang="de-DE" sz="1050" spc="-350">
                <a:solidFill>
                  <a:srgbClr val="FFFFFF"/>
                </a:solidFill>
                <a:latin typeface="Calibri" panose="02020603050405020304" pitchFamily="2"/>
              </a:rPr>
              <a:t>48 </a:t>
            </a:r>
          </a:p>
        </p:txBody>
      </p:sp>
      <p:sp>
        <p:nvSpPr>
          <p:cNvPr id="10" name="Textplatzhalter 9"/>
          <p:cNvSpPr>
            <a:spLocks noGrp="1"/>
          </p:cNvSpPr>
          <p:nvPr>
            <p:ph type="body" idx="10"/>
          </p:nvPr>
        </p:nvSpPr>
        <p:spPr>
          <a:xfrm>
            <a:off x="2116455" y="4008120"/>
            <a:ext cx="162560" cy="125095"/>
          </a:xfrm>
          <a:prstGeom prst="rect">
            <a:avLst/>
          </a:prstGeom>
          <a:noFill/>
          <a:ln w="0" cmpd="sng">
            <a:noFill/>
            <a:prstDash val="solid"/>
          </a:ln>
        </p:spPr>
        <p:txBody>
          <a:bodyPr vert="vert270" lIns="0" tIns="0" rIns="41275" bIns="0" anchor="t"/>
          <a:lstStyle/>
          <a:p>
            <a:pPr marL="0" marR="0" indent="0" algn="l">
              <a:lnSpc>
                <a:spcPts val="700"/>
              </a:lnSpc>
              <a:spcAft>
                <a:spcPts val="235"/>
              </a:spcAft>
            </a:pPr>
            <a:r>
              <a:rPr lang="de-DE" sz="1050" spc="-365">
                <a:solidFill>
                  <a:srgbClr val="000000"/>
                </a:solidFill>
                <a:latin typeface="Calibri" panose="02020603050405020304" pitchFamily="2"/>
              </a:rPr>
              <a:t>42 </a:t>
            </a:r>
          </a:p>
        </p:txBody>
      </p:sp>
      <p:sp>
        <p:nvSpPr>
          <p:cNvPr id="11" name="Textplatzhalter 10"/>
          <p:cNvSpPr>
            <a:spLocks noGrp="1"/>
          </p:cNvSpPr>
          <p:nvPr>
            <p:ph type="body" idx="10"/>
          </p:nvPr>
        </p:nvSpPr>
        <p:spPr>
          <a:xfrm>
            <a:off x="3469640" y="4008120"/>
            <a:ext cx="162560" cy="125095"/>
          </a:xfrm>
          <a:prstGeom prst="rect">
            <a:avLst/>
          </a:prstGeom>
          <a:noFill/>
          <a:ln w="0" cmpd="sng">
            <a:noFill/>
            <a:prstDash val="solid"/>
          </a:ln>
        </p:spPr>
        <p:txBody>
          <a:bodyPr vert="vert270" lIns="0" tIns="0" rIns="38735" bIns="0" anchor="t"/>
          <a:lstStyle/>
          <a:p>
            <a:pPr marL="0" marR="0" indent="0" algn="l">
              <a:lnSpc>
                <a:spcPts val="700"/>
              </a:lnSpc>
              <a:spcAft>
                <a:spcPts val="235"/>
              </a:spcAft>
            </a:pPr>
            <a:r>
              <a:rPr lang="de-DE" sz="1050" spc="-365">
                <a:solidFill>
                  <a:srgbClr val="FFFFFF"/>
                </a:solidFill>
                <a:latin typeface="Calibri" panose="02020603050405020304" pitchFamily="2"/>
              </a:rPr>
              <a:t>42 </a:t>
            </a:r>
          </a:p>
        </p:txBody>
      </p:sp>
      <p:sp>
        <p:nvSpPr>
          <p:cNvPr id="12" name="Textplatzhalter 11"/>
          <p:cNvSpPr>
            <a:spLocks noGrp="1"/>
          </p:cNvSpPr>
          <p:nvPr>
            <p:ph type="body" idx="10"/>
          </p:nvPr>
        </p:nvSpPr>
        <p:spPr>
          <a:xfrm>
            <a:off x="2387600" y="4008120"/>
            <a:ext cx="162560" cy="125095"/>
          </a:xfrm>
          <a:prstGeom prst="rect">
            <a:avLst/>
          </a:prstGeom>
          <a:noFill/>
          <a:ln w="0" cmpd="sng">
            <a:noFill/>
            <a:prstDash val="solid"/>
          </a:ln>
        </p:spPr>
        <p:txBody>
          <a:bodyPr vert="vert270" lIns="0" tIns="0" rIns="38735" bIns="0" anchor="t"/>
          <a:lstStyle/>
          <a:p>
            <a:pPr marL="0" marR="0" indent="0" algn="l">
              <a:lnSpc>
                <a:spcPts val="700"/>
              </a:lnSpc>
              <a:spcAft>
                <a:spcPts val="190"/>
              </a:spcAft>
            </a:pPr>
            <a:r>
              <a:rPr lang="de-DE" sz="1050" spc="-365">
                <a:solidFill>
                  <a:srgbClr val="FFFFFF"/>
                </a:solidFill>
                <a:latin typeface="Calibri" panose="02020603050405020304" pitchFamily="2"/>
              </a:rPr>
              <a:t>42 </a:t>
            </a:r>
          </a:p>
        </p:txBody>
      </p:sp>
      <p:sp>
        <p:nvSpPr>
          <p:cNvPr id="13" name="Textplatzhalter 12"/>
          <p:cNvSpPr>
            <a:spLocks noGrp="1"/>
          </p:cNvSpPr>
          <p:nvPr>
            <p:ph type="body" idx="10"/>
          </p:nvPr>
        </p:nvSpPr>
        <p:spPr>
          <a:xfrm>
            <a:off x="3198495" y="4008120"/>
            <a:ext cx="162560" cy="125095"/>
          </a:xfrm>
          <a:prstGeom prst="rect">
            <a:avLst/>
          </a:prstGeom>
          <a:noFill/>
          <a:ln w="0" cmpd="sng">
            <a:noFill/>
            <a:prstDash val="solid"/>
          </a:ln>
        </p:spPr>
        <p:txBody>
          <a:bodyPr vert="vert270" lIns="0" tIns="0" rIns="41275" bIns="0" anchor="t"/>
          <a:lstStyle/>
          <a:p>
            <a:pPr marL="0" marR="0" indent="0" algn="l">
              <a:lnSpc>
                <a:spcPts val="700"/>
              </a:lnSpc>
              <a:spcAft>
                <a:spcPts val="210"/>
              </a:spcAft>
            </a:pPr>
            <a:r>
              <a:rPr lang="de-DE" sz="1050" spc="-365">
                <a:solidFill>
                  <a:srgbClr val="000000"/>
                </a:solidFill>
                <a:latin typeface="Calibri" panose="02020603050405020304" pitchFamily="2"/>
              </a:rPr>
              <a:t>42 </a:t>
            </a:r>
          </a:p>
        </p:txBody>
      </p:sp>
      <p:sp>
        <p:nvSpPr>
          <p:cNvPr id="14" name="Textplatzhalter 13"/>
          <p:cNvSpPr>
            <a:spLocks noGrp="1"/>
          </p:cNvSpPr>
          <p:nvPr>
            <p:ph type="body" idx="10"/>
          </p:nvPr>
        </p:nvSpPr>
        <p:spPr>
          <a:xfrm>
            <a:off x="1473200" y="3950335"/>
            <a:ext cx="25400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30">
                <a:solidFill>
                  <a:srgbClr val="585858"/>
                </a:solidFill>
                <a:latin typeface="Calibri" panose="02020603050405020304" pitchFamily="2"/>
              </a:rPr>
              <a:t>40 </a:t>
            </a:r>
          </a:p>
        </p:txBody>
      </p:sp>
      <p:sp>
        <p:nvSpPr>
          <p:cNvPr id="15" name="Textplatzhalter 14"/>
          <p:cNvSpPr>
            <a:spLocks noGrp="1"/>
          </p:cNvSpPr>
          <p:nvPr>
            <p:ph type="body" idx="10"/>
          </p:nvPr>
        </p:nvSpPr>
        <p:spPr>
          <a:xfrm>
            <a:off x="1476375" y="4273550"/>
            <a:ext cx="25082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14">
                <a:solidFill>
                  <a:srgbClr val="585858"/>
                </a:solidFill>
                <a:latin typeface="Calibri" panose="02020603050405020304" pitchFamily="2"/>
              </a:rPr>
              <a:t>30 </a:t>
            </a:r>
          </a:p>
        </p:txBody>
      </p:sp>
      <p:sp>
        <p:nvSpPr>
          <p:cNvPr id="16" name="Textplatzhalter 15"/>
          <p:cNvSpPr>
            <a:spLocks noGrp="1"/>
          </p:cNvSpPr>
          <p:nvPr>
            <p:ph type="body" idx="10"/>
          </p:nvPr>
        </p:nvSpPr>
        <p:spPr>
          <a:xfrm>
            <a:off x="1476375" y="4596130"/>
            <a:ext cx="25082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10">
                <a:solidFill>
                  <a:srgbClr val="585858"/>
                </a:solidFill>
                <a:latin typeface="Calibri" panose="02020603050405020304" pitchFamily="2"/>
              </a:rPr>
              <a:t>20 </a:t>
            </a:r>
          </a:p>
        </p:txBody>
      </p:sp>
      <p:sp>
        <p:nvSpPr>
          <p:cNvPr id="17" name="Textplatzhalter 16"/>
          <p:cNvSpPr>
            <a:spLocks noGrp="1"/>
          </p:cNvSpPr>
          <p:nvPr>
            <p:ph type="body" idx="10"/>
          </p:nvPr>
        </p:nvSpPr>
        <p:spPr>
          <a:xfrm>
            <a:off x="1479550" y="4919345"/>
            <a:ext cx="247650" cy="9144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1050" spc="95">
                <a:solidFill>
                  <a:srgbClr val="585858"/>
                </a:solidFill>
                <a:latin typeface="Calibri" panose="02020603050405020304" pitchFamily="2"/>
              </a:rPr>
              <a:t>10 </a:t>
            </a:r>
          </a:p>
        </p:txBody>
      </p:sp>
      <p:sp>
        <p:nvSpPr>
          <p:cNvPr id="18" name="Textplatzhalter 17"/>
          <p:cNvSpPr>
            <a:spLocks noGrp="1"/>
          </p:cNvSpPr>
          <p:nvPr>
            <p:ph type="body" idx="10"/>
          </p:nvPr>
        </p:nvSpPr>
        <p:spPr>
          <a:xfrm>
            <a:off x="1555750" y="5242560"/>
            <a:ext cx="15621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0">
                <a:solidFill>
                  <a:srgbClr val="585858"/>
                </a:solidFill>
                <a:latin typeface="Calibri" panose="02020603050405020304" pitchFamily="2"/>
              </a:rPr>
              <a:t>0 </a:t>
            </a:r>
          </a:p>
        </p:txBody>
      </p:sp>
      <p:sp>
        <p:nvSpPr>
          <p:cNvPr id="19" name="Textplatzhalter 18"/>
          <p:cNvSpPr>
            <a:spLocks noGrp="1"/>
          </p:cNvSpPr>
          <p:nvPr>
            <p:ph type="body" idx="10"/>
          </p:nvPr>
        </p:nvSpPr>
        <p:spPr>
          <a:xfrm>
            <a:off x="2045335" y="5407025"/>
            <a:ext cx="1871345" cy="286385"/>
          </a:xfrm>
          <a:prstGeom prst="rect">
            <a:avLst/>
          </a:prstGeom>
          <a:noFill/>
          <a:ln w="0" cmpd="sng">
            <a:noFill/>
            <a:prstDash val="solid"/>
          </a:ln>
        </p:spPr>
        <p:txBody>
          <a:bodyPr vert="horz" lIns="0" tIns="0" rIns="0" bIns="0" anchor="t"/>
          <a:lstStyle/>
          <a:p>
            <a:pPr marL="0" marR="0" indent="0" algn="l">
              <a:lnSpc>
                <a:spcPts val="1100"/>
              </a:lnSpc>
              <a:spcAft>
                <a:spcPts val="0"/>
              </a:spcAft>
              <a:tabLst>
                <a:tab pos="1874520" algn="r"/>
              </a:tabLst>
            </a:pPr>
            <a:r>
              <a:rPr lang="de-DE" sz="1050" spc="0">
                <a:solidFill>
                  <a:srgbClr val="585858"/>
                </a:solidFill>
                <a:latin typeface="Calibri" panose="02020603050405020304" pitchFamily="2"/>
              </a:rPr>
              <a:t>Wuppertal </a:t>
            </a:r>
            <a:r>
              <a:rPr lang="de-DE" sz="1200" i="1" spc="0">
                <a:solidFill>
                  <a:srgbClr val="585858"/>
                </a:solidFill>
                <a:latin typeface="Times New Roman" panose="02020603050405020304" pitchFamily="1"/>
              </a:rPr>
              <a:t>0 </a:t>
            </a:r>
            <a:r>
              <a:rPr lang="de-DE" sz="1050" spc="0">
                <a:solidFill>
                  <a:srgbClr val="585858"/>
                </a:solidFill>
                <a:latin typeface="Calibri" panose="02020603050405020304" pitchFamily="2"/>
              </a:rPr>
              <a:t>Kreisfreie Städte </a:t>
            </a:r>
          </a:p>
          <a:p>
            <a:pPr marL="0" marR="68580" indent="0" algn="r">
              <a:lnSpc>
                <a:spcPts val="1100"/>
              </a:lnSpc>
              <a:spcBef>
                <a:spcPts val="100"/>
              </a:spcBef>
              <a:spcAft>
                <a:spcPts val="0"/>
              </a:spcAft>
            </a:pPr>
            <a:r>
              <a:rPr lang="de-DE" sz="1050" spc="-10">
                <a:solidFill>
                  <a:srgbClr val="585858"/>
                </a:solidFill>
                <a:latin typeface="Calibri" panose="02020603050405020304" pitchFamily="2"/>
              </a:rPr>
              <a:t>NRW (ungew.) </a:t>
            </a:r>
          </a:p>
        </p:txBody>
      </p:sp>
      <p:sp>
        <p:nvSpPr>
          <p:cNvPr id="20" name="Textplatzhalter 19"/>
          <p:cNvSpPr>
            <a:spLocks noGrp="1"/>
          </p:cNvSpPr>
          <p:nvPr>
            <p:ph type="body" idx="10"/>
          </p:nvPr>
        </p:nvSpPr>
        <p:spPr>
          <a:xfrm>
            <a:off x="3023870" y="5840095"/>
            <a:ext cx="73152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65">
                <a:solidFill>
                  <a:srgbClr val="585858"/>
                </a:solidFill>
                <a:latin typeface="Calibri" panose="02020603050405020304" pitchFamily="2"/>
              </a:rPr>
              <a:t>2020 2023 </a:t>
            </a:r>
          </a:p>
        </p:txBody>
      </p:sp>
      <p:sp>
        <p:nvSpPr>
          <p:cNvPr id="21" name="Textplatzhalter 20"/>
          <p:cNvSpPr>
            <a:spLocks noGrp="1"/>
          </p:cNvSpPr>
          <p:nvPr>
            <p:ph type="body" idx="10"/>
          </p:nvPr>
        </p:nvSpPr>
        <p:spPr>
          <a:xfrm>
            <a:off x="4053840" y="5407025"/>
            <a:ext cx="887095"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200" i="1" spc="-50">
                <a:solidFill>
                  <a:srgbClr val="585858"/>
                </a:solidFill>
                <a:latin typeface="Times New Roman" panose="02020603050405020304" pitchFamily="1"/>
              </a:rPr>
              <a:t>0 </a:t>
            </a:r>
            <a:r>
              <a:rPr lang="de-DE" sz="1050" spc="-50">
                <a:solidFill>
                  <a:srgbClr val="585858"/>
                </a:solidFill>
                <a:latin typeface="Calibri" panose="02020603050405020304" pitchFamily="2"/>
              </a:rPr>
              <a:t>NRW (ungew.) </a:t>
            </a:r>
          </a:p>
        </p:txBody>
      </p:sp>
      <p:sp>
        <p:nvSpPr>
          <p:cNvPr id="22" name="Textplatzhalter 21"/>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00" spc="-55">
                <a:solidFill>
                  <a:srgbClr val="7E7E7E"/>
                </a:solidFill>
                <a:latin typeface="Calibri" panose="02020603050405020304" pitchFamily="2"/>
              </a:rPr>
              <a:t>Kreisfreie Stadt </a:t>
            </a:r>
          </a:p>
          <a:p>
            <a:pPr marL="0" marR="0" indent="0" algn="l">
              <a:lnSpc>
                <a:spcPts val="2200"/>
              </a:lnSpc>
              <a:spcBef>
                <a:spcPts val="0"/>
              </a:spcBef>
              <a:spcAft>
                <a:spcPts val="0"/>
              </a:spcAft>
            </a:pPr>
            <a:r>
              <a:rPr lang="de-DE" sz="2200" spc="-50">
                <a:solidFill>
                  <a:srgbClr val="2E4863"/>
                </a:solidFill>
                <a:latin typeface="Calibri" panose="02020603050405020304" pitchFamily="2"/>
              </a:rPr>
              <a:t>Wuppertal </a:t>
            </a:r>
          </a:p>
        </p:txBody>
      </p:sp>
      <p:sp>
        <p:nvSpPr>
          <p:cNvPr id="23" name="Textplatzhalter 22"/>
          <p:cNvSpPr>
            <a:spLocks noGrp="1"/>
          </p:cNvSpPr>
          <p:nvPr>
            <p:ph type="body" idx="10"/>
          </p:nvPr>
        </p:nvSpPr>
        <p:spPr>
          <a:xfrm>
            <a:off x="5565775" y="1532890"/>
            <a:ext cx="774065"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E4863"/>
                </a:solidFill>
                <a:latin typeface="Calibri" panose="02020603050405020304" pitchFamily="2"/>
              </a:rPr>
              <a:t>Niveau 2023 </a:t>
            </a:r>
          </a:p>
        </p:txBody>
      </p:sp>
      <p:sp>
        <p:nvSpPr>
          <p:cNvPr id="24" name="Textplatzhalter 23"/>
          <p:cNvSpPr>
            <a:spLocks noGrp="1"/>
          </p:cNvSpPr>
          <p:nvPr>
            <p:ph type="body" idx="10"/>
          </p:nvPr>
        </p:nvSpPr>
        <p:spPr>
          <a:xfrm>
            <a:off x="5444835" y="5242560"/>
            <a:ext cx="3872347" cy="951230"/>
          </a:xfrm>
          <a:prstGeom prst="rect">
            <a:avLst/>
          </a:prstGeom>
          <a:noFill/>
          <a:ln w="69850" cmpd="sng">
            <a:solidFill>
              <a:srgbClr val="D9D9D9"/>
            </a:solidFill>
            <a:prstDash val="solid"/>
          </a:ln>
        </p:spPr>
        <p:txBody>
          <a:bodyPr vert="horz" lIns="0" tIns="37465" rIns="0" bIns="0" anchor="t"/>
          <a:lstStyle/>
          <a:p>
            <a:pPr marL="137160" marR="137160" indent="0" algn="just">
              <a:lnSpc>
                <a:spcPts val="1200"/>
              </a:lnSpc>
              <a:spcAft>
                <a:spcPts val="1630"/>
              </a:spcAft>
            </a:pPr>
            <a:r>
              <a:rPr lang="de-DE" sz="1000" spc="-5" dirty="0">
                <a:solidFill>
                  <a:srgbClr val="000000"/>
                </a:solidFill>
                <a:latin typeface="Calibri" panose="02020603050405020304" pitchFamily="2"/>
              </a:rPr>
              <a:t>Wie in den meisten kreisfreien Städten steht je Einwohner weniger Wohnfläche zur Verfügung. Seit 2020 haben sich die Wohnraumflächen weder in Wuppertal noch in den Referenzräumen verändert. </a:t>
            </a:r>
          </a:p>
        </p:txBody>
      </p:sp>
      <p:sp>
        <p:nvSpPr>
          <p:cNvPr id="25" name="Textplatzhalter 24"/>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a:solidFill>
                  <a:srgbClr val="2E4863"/>
                </a:solidFill>
                <a:latin typeface="Calibri" panose="02020603050405020304" pitchFamily="2"/>
              </a:rPr>
              <a:t>Rang 1-66 Rang 67-132 Rang 133-198 Rang 199-264 </a:t>
            </a:r>
          </a:p>
        </p:txBody>
      </p:sp>
      <p:sp>
        <p:nvSpPr>
          <p:cNvPr id="26" name="Textplatzhalter 25"/>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E4863"/>
                </a:solidFill>
                <a:latin typeface="Calibri" panose="02020603050405020304" pitchFamily="2"/>
              </a:rPr>
              <a:t>Rang 265-330 </a:t>
            </a:r>
          </a:p>
        </p:txBody>
      </p:sp>
      <p:sp>
        <p:nvSpPr>
          <p:cNvPr id="27" name="Textplatzhalter 26"/>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E4863"/>
                </a:solidFill>
                <a:latin typeface="Calibri" panose="02020603050405020304" pitchFamily="2"/>
              </a:rPr>
              <a:t>Rang 331-396 </a:t>
            </a:r>
          </a:p>
        </p:txBody>
      </p:sp>
      <p:sp>
        <p:nvSpPr>
          <p:cNvPr id="28" name="Textplatzhalter 27"/>
          <p:cNvSpPr>
            <a:spLocks noGrp="1"/>
          </p:cNvSpPr>
          <p:nvPr>
            <p:ph type="body" idx="10"/>
          </p:nvPr>
        </p:nvSpPr>
        <p:spPr>
          <a:xfrm>
            <a:off x="9928225" y="6473825"/>
            <a:ext cx="220345" cy="7620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850" spc="95">
                <a:solidFill>
                  <a:srgbClr val="72899C"/>
                </a:solidFill>
                <a:latin typeface="Calibri" panose="02020603050405020304" pitchFamily="2"/>
              </a:rPr>
              <a:t>19 </a:t>
            </a:r>
          </a:p>
        </p:txBody>
      </p:sp>
      <p:pic>
        <p:nvPicPr>
          <p:cNvPr id="2" name="Grafik 1">
            <a:extLst>
              <a:ext uri="{FF2B5EF4-FFF2-40B4-BE49-F238E27FC236}">
                <a16:creationId xmlns:a16="http://schemas.microsoft.com/office/drawing/2014/main" id="{678185FE-B739-5213-70D3-B830936359D3}"/>
              </a:ext>
            </a:extLst>
          </p:cNvPr>
          <p:cNvPicPr>
            <a:picLocks noChangeAspect="1"/>
          </p:cNvPicPr>
          <p:nvPr/>
        </p:nvPicPr>
        <p:blipFill>
          <a:blip r:embed="rId3"/>
          <a:stretch>
            <a:fillRect/>
          </a:stretch>
        </p:blipFill>
        <p:spPr>
          <a:xfrm>
            <a:off x="9405918" y="1390015"/>
            <a:ext cx="1203363" cy="3733800"/>
          </a:xfrm>
          <a:prstGeom prst="rect">
            <a:avLst/>
          </a:prstGeom>
        </p:spPr>
      </p:pic>
      <p:pic>
        <p:nvPicPr>
          <p:cNvPr id="30" name="Grafik 29">
            <a:extLst>
              <a:ext uri="{FF2B5EF4-FFF2-40B4-BE49-F238E27FC236}">
                <a16:creationId xmlns:a16="http://schemas.microsoft.com/office/drawing/2014/main" id="{2158ACE2-EA35-DCBD-3EEF-5CEBFDAACF0C}"/>
              </a:ext>
            </a:extLst>
          </p:cNvPr>
          <p:cNvPicPr>
            <a:picLocks noChangeAspect="1"/>
          </p:cNvPicPr>
          <p:nvPr/>
        </p:nvPicPr>
        <p:blipFill>
          <a:blip r:embed="rId4"/>
          <a:stretch>
            <a:fillRect/>
          </a:stretch>
        </p:blipFill>
        <p:spPr>
          <a:xfrm>
            <a:off x="1408651" y="3043237"/>
            <a:ext cx="3826933" cy="30880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platzhalter 1"/>
          <p:cNvSpPr>
            <a:spLocks noGrp="1"/>
          </p:cNvSpPr>
          <p:nvPr>
            <p:ph type="body" idx="10"/>
          </p:nvPr>
        </p:nvSpPr>
        <p:spPr>
          <a:xfrm>
            <a:off x="609600" y="1746250"/>
            <a:ext cx="9499600" cy="4508500"/>
          </a:xfrm>
          <a:prstGeom prst="rect">
            <a:avLst/>
          </a:prstGeom>
          <a:solidFill>
            <a:srgbClr val="D9D9D9"/>
          </a:solidFill>
          <a:ln w="0" cmpd="sng">
            <a:noFill/>
            <a:prstDash val="solid"/>
          </a:ln>
        </p:spPr>
        <p:txBody>
          <a:bodyPr vert="horz" lIns="0" tIns="0" rIns="0" bIns="0" anchor="t"/>
          <a:lstStyle/>
          <a:p>
            <a:endParaRPr/>
          </a:p>
        </p:txBody>
      </p:sp>
      <p:pic>
        <p:nvPicPr>
          <p:cNvPr id="6" name="Grafik 5"/>
          <p:cNvPicPr/>
          <p:nvPr/>
        </p:nvPicPr>
        <p:blipFill>
          <a:blip r:embed="rId2"/>
          <a:stretch>
            <a:fillRect/>
          </a:stretch>
        </p:blipFill>
        <p:spPr>
          <a:xfrm>
            <a:off x="609600" y="6388735"/>
            <a:ext cx="1828800" cy="267970"/>
          </a:xfrm>
          <a:prstGeom prst="rect">
            <a:avLst/>
          </a:prstGeom>
        </p:spPr>
      </p:pic>
      <p:sp>
        <p:nvSpPr>
          <p:cNvPr id="3" name="Textplatzhalter 2"/>
          <p:cNvSpPr>
            <a:spLocks noGrp="1"/>
          </p:cNvSpPr>
          <p:nvPr>
            <p:ph type="body" idx="10"/>
          </p:nvPr>
        </p:nvSpPr>
        <p:spPr>
          <a:xfrm>
            <a:off x="609600" y="990600"/>
            <a:ext cx="9499600" cy="755650"/>
          </a:xfrm>
          <a:prstGeom prst="rect">
            <a:avLst/>
          </a:prstGeom>
          <a:noFill/>
          <a:ln w="0" cmpd="sng">
            <a:noFill/>
            <a:prstDash val="solid"/>
          </a:ln>
        </p:spPr>
        <p:txBody>
          <a:bodyPr vert="horz" lIns="0" tIns="45720" rIns="0" bIns="0" anchor="t"/>
          <a:lstStyle/>
          <a:p>
            <a:pPr marL="0" marR="0" indent="0" algn="ctr">
              <a:lnSpc>
                <a:spcPts val="3500"/>
              </a:lnSpc>
              <a:spcAft>
                <a:spcPts val="2045"/>
              </a:spcAft>
            </a:pPr>
            <a:r>
              <a:rPr lang="de-DE" sz="3100" spc="20">
                <a:solidFill>
                  <a:srgbClr val="2D4863"/>
                </a:solidFill>
                <a:latin typeface="Calibri" panose="02020603050405020304" pitchFamily="2"/>
              </a:rPr>
              <a:t>DAS KOMMUNALRANKING NRW 2025 </a:t>
            </a:r>
          </a:p>
        </p:txBody>
      </p:sp>
      <p:sp>
        <p:nvSpPr>
          <p:cNvPr id="4" name="Textplatzhalter 3"/>
          <p:cNvSpPr>
            <a:spLocks noGrp="1"/>
          </p:cNvSpPr>
          <p:nvPr>
            <p:ph type="body" idx="10"/>
          </p:nvPr>
        </p:nvSpPr>
        <p:spPr>
          <a:xfrm>
            <a:off x="609600" y="1746250"/>
            <a:ext cx="9499600" cy="4642485"/>
          </a:xfrm>
          <a:prstGeom prst="rect">
            <a:avLst/>
          </a:prstGeom>
          <a:noFill/>
          <a:ln w="0" cmpd="sng">
            <a:noFill/>
            <a:prstDash val="solid"/>
          </a:ln>
        </p:spPr>
        <p:txBody>
          <a:bodyPr vert="horz" lIns="0" tIns="25400" rIns="0" bIns="0" anchor="t"/>
          <a:lstStyle/>
          <a:p>
            <a:pPr marL="91440" marR="91440" indent="0" algn="just">
              <a:lnSpc>
                <a:spcPts val="1500"/>
              </a:lnSpc>
              <a:spcAft>
                <a:spcPts val="0"/>
              </a:spcAft>
            </a:pPr>
            <a:r>
              <a:rPr lang="de-DE" sz="1300" spc="-15" dirty="0">
                <a:solidFill>
                  <a:srgbClr val="2D4863"/>
                </a:solidFill>
                <a:latin typeface="Calibri" panose="02020603050405020304" pitchFamily="2"/>
              </a:rPr>
              <a:t>Nordrhein-Westfalens große strategische Stärke ist seine enorme regionale Vielfalt der Wirtschaftsstrukturen zwischen Rhein und Weser, die sich aus seinen geschlossenen Wertschöpfungsketten speist. Damit hat unser Land in Deutschland ein Alleinstellungsmerkmal. Dies zu erhalten, zu pflegen und auszubauen ist ganz besonders auch eine regionale Aufgabe. Den Kommunalwahlen in Nordrhein-Westfalen kommt daher für den Erfolg des ganzen Landes eine fundamentale Bedeutung zu. Denn die großen wirtschafts- und gesellschaftspolitischen Herausforderungen müssen vor allem in den Städten und Gemeinden angegangen, organisiert und umgesetzt werden. </a:t>
            </a:r>
          </a:p>
          <a:p>
            <a:pPr marL="91440" marR="91440" indent="0" algn="just">
              <a:lnSpc>
                <a:spcPts val="1500"/>
              </a:lnSpc>
              <a:spcBef>
                <a:spcPts val="1525"/>
              </a:spcBef>
              <a:spcAft>
                <a:spcPts val="0"/>
              </a:spcAft>
            </a:pPr>
            <a:r>
              <a:rPr lang="de-DE" sz="1300" spc="0" dirty="0">
                <a:solidFill>
                  <a:srgbClr val="2D4863"/>
                </a:solidFill>
                <a:latin typeface="Calibri" panose="02020603050405020304" pitchFamily="2"/>
              </a:rPr>
              <a:t>Um diesen Prozess auch wissenschaftlich zu begleiten, hat das Institut der deutschen Wirtschaft Köln (IW) im Auftrag von </a:t>
            </a:r>
            <a:r>
              <a:rPr lang="de-DE" sz="1300" spc="0" dirty="0" err="1">
                <a:solidFill>
                  <a:srgbClr val="2D4863"/>
                </a:solidFill>
                <a:latin typeface="Calibri" panose="02020603050405020304" pitchFamily="2"/>
              </a:rPr>
              <a:t>unternehmer</a:t>
            </a:r>
            <a:r>
              <a:rPr lang="de-DE" sz="1300" spc="0" dirty="0">
                <a:solidFill>
                  <a:srgbClr val="2D4863"/>
                </a:solidFill>
                <a:latin typeface="Calibri" panose="02020603050405020304" pitchFamily="2"/>
              </a:rPr>
              <a:t> </a:t>
            </a:r>
            <a:r>
              <a:rPr lang="de-DE" sz="1300" spc="0" dirty="0" err="1">
                <a:solidFill>
                  <a:srgbClr val="2D4863"/>
                </a:solidFill>
                <a:latin typeface="Calibri" panose="02020603050405020304" pitchFamily="2"/>
              </a:rPr>
              <a:t>nrw</a:t>
            </a:r>
            <a:r>
              <a:rPr lang="de-DE" sz="1300" spc="0" dirty="0">
                <a:solidFill>
                  <a:srgbClr val="2D4863"/>
                </a:solidFill>
                <a:latin typeface="Calibri" panose="02020603050405020304" pitchFamily="2"/>
              </a:rPr>
              <a:t> bereits 2020 eine Regionalstudie vorgelegt – das „Kommunalranking NRW 2020“. Die Idee des „Kommunalrankings NRW 2025“ ist es nun ein Update der Studie am Ende der Legislaturperiode durchzuführen, um zu analysieren, was sich seit der Kommunalwahl 2020 getan hat. In welcher Kommune sind die Standortbedingungen in Nordrhein-Westfalen im Jahr 2025 am besten und welche Kommune hat sich seit 2020 am besten entwickelt? Dazu werden erneut anhand von 17 standortrelevanten Indikatoren aus den vier Themenbereichen Wirtschaft, Arbeiten, Wohnen und Lebensqualität sowohl alle 396 Kommunen in Nordrhein-Westfalen als auch bundesweit alle 10.775 Kommunen verglichen. Die Indikatoren sind zum einen in einem Niveau-Ranking zusammengefasst, das den aktuellen Stand der Standortqualität einer Kommune widerspiegelt und zum anderen in einem Dynamik-Ranking, das die Entwicklung seit 2020 abbildet. Dies erlaubt einen regionalen Benchmark-Vergleich auf einen Blick. Überdies lassen sich aus den detaillierten Ergebnissen der 17 Indikatoren Stärken und Herausforderungen der einzelnen Kommunen identifizieren und daraus wirtschaftspolitische Handlungsfelder ableiten. </a:t>
            </a:r>
          </a:p>
          <a:p>
            <a:pPr marL="91440" marR="0" indent="0" algn="l">
              <a:lnSpc>
                <a:spcPts val="1300"/>
              </a:lnSpc>
              <a:spcBef>
                <a:spcPts val="1725"/>
              </a:spcBef>
              <a:spcAft>
                <a:spcPts val="0"/>
              </a:spcAft>
            </a:pPr>
            <a:r>
              <a:rPr lang="de-DE" sz="1300" spc="-15" dirty="0">
                <a:solidFill>
                  <a:srgbClr val="2D4863"/>
                </a:solidFill>
                <a:latin typeface="Calibri" panose="02020603050405020304" pitchFamily="2"/>
              </a:rPr>
              <a:t>Das vorliegende Fact-Sheet umfasst: </a:t>
            </a:r>
          </a:p>
          <a:p>
            <a:pPr marL="377190" marR="0" indent="-285750" algn="l">
              <a:lnSpc>
                <a:spcPts val="1500"/>
              </a:lnSpc>
              <a:spcBef>
                <a:spcPts val="515"/>
              </a:spcBef>
              <a:spcAft>
                <a:spcPts val="0"/>
              </a:spcAft>
              <a:buFont typeface="Wingdings" panose="05000000000000000000" pitchFamily="2" charset="2"/>
              <a:buChar char="v"/>
            </a:pPr>
            <a:r>
              <a:rPr lang="de-DE" sz="1300" spc="-10" dirty="0">
                <a:solidFill>
                  <a:srgbClr val="2D4863"/>
                </a:solidFill>
                <a:latin typeface="Calibri" panose="02020603050405020304" pitchFamily="2"/>
              </a:rPr>
              <a:t>eine Kurzübersicht des Kreises im Vergleich zu seinen Nachbarkreisen </a:t>
            </a:r>
          </a:p>
          <a:p>
            <a:pPr marL="377190" marR="0" indent="-285750" algn="l">
              <a:lnSpc>
                <a:spcPts val="1500"/>
              </a:lnSpc>
              <a:spcBef>
                <a:spcPts val="0"/>
              </a:spcBef>
              <a:spcAft>
                <a:spcPts val="0"/>
              </a:spcAft>
              <a:buFont typeface="Wingdings" panose="05000000000000000000" pitchFamily="2" charset="2"/>
              <a:buChar char="v"/>
            </a:pPr>
            <a:r>
              <a:rPr lang="de-DE" sz="1300" spc="-10" dirty="0">
                <a:solidFill>
                  <a:srgbClr val="2D4863"/>
                </a:solidFill>
                <a:latin typeface="Calibri" panose="02020603050405020304" pitchFamily="2"/>
              </a:rPr>
              <a:t>das Ergebnis des Niveau- und Dynamikrankings </a:t>
            </a:r>
          </a:p>
          <a:p>
            <a:pPr marL="377190" marR="0" indent="-285750" algn="l">
              <a:lnSpc>
                <a:spcPts val="1500"/>
              </a:lnSpc>
              <a:spcBef>
                <a:spcPts val="10"/>
              </a:spcBef>
              <a:spcAft>
                <a:spcPts val="0"/>
              </a:spcAft>
              <a:buFont typeface="Wingdings" panose="05000000000000000000" pitchFamily="2" charset="2"/>
              <a:buChar char="v"/>
            </a:pPr>
            <a:r>
              <a:rPr lang="de-DE" sz="1300" spc="-10" dirty="0">
                <a:solidFill>
                  <a:srgbClr val="2D4863"/>
                </a:solidFill>
                <a:latin typeface="Calibri" panose="02020603050405020304" pitchFamily="2"/>
              </a:rPr>
              <a:t>detaillierte Ergebnisse für die 17 Indikatoren </a:t>
            </a:r>
          </a:p>
          <a:p>
            <a:pPr marL="0" marR="45720" indent="0" algn="r">
              <a:lnSpc>
                <a:spcPts val="1400"/>
              </a:lnSpc>
              <a:spcBef>
                <a:spcPts val="580"/>
              </a:spcBef>
              <a:spcAft>
                <a:spcPts val="1750"/>
              </a:spcAft>
            </a:pPr>
            <a:r>
              <a:rPr lang="de-DE" sz="1250" i="1" spc="5" dirty="0">
                <a:solidFill>
                  <a:srgbClr val="2D4863"/>
                </a:solidFill>
                <a:latin typeface="Calibri" panose="02020603050405020304" pitchFamily="2"/>
              </a:rPr>
              <a:t>Stand: Mai 2025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609600" y="807720"/>
            <a:ext cx="10015855" cy="5848985"/>
          </a:xfrm>
          <a:prstGeom prst="rect">
            <a:avLst/>
          </a:prstGeom>
        </p:spPr>
      </p:pic>
      <p:sp>
        <p:nvSpPr>
          <p:cNvPr id="4" name="Textplatzhalter 3"/>
          <p:cNvSpPr>
            <a:spLocks noGrp="1"/>
          </p:cNvSpPr>
          <p:nvPr>
            <p:ph type="body" idx="10"/>
          </p:nvPr>
        </p:nvSpPr>
        <p:spPr>
          <a:xfrm>
            <a:off x="1606550" y="3161030"/>
            <a:ext cx="2298065" cy="38100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450" spc="-15">
                <a:solidFill>
                  <a:srgbClr val="2D4863"/>
                </a:solidFill>
                <a:latin typeface="Calibri" panose="02020603050405020304" pitchFamily="2"/>
              </a:rPr>
              <a:t>Breitbandversorgung 50 Mbit/s (in Prozent, 2024) </a:t>
            </a:r>
          </a:p>
        </p:txBody>
      </p:sp>
      <p:sp>
        <p:nvSpPr>
          <p:cNvPr id="5" name="Textplatzhalter 4"/>
          <p:cNvSpPr>
            <a:spLocks noGrp="1"/>
          </p:cNvSpPr>
          <p:nvPr>
            <p:ph type="body" idx="10"/>
          </p:nvPr>
        </p:nvSpPr>
        <p:spPr>
          <a:xfrm>
            <a:off x="1441450" y="1082040"/>
            <a:ext cx="3331845" cy="250190"/>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de-DE" sz="2200" b="1" spc="-25">
                <a:solidFill>
                  <a:srgbClr val="605296"/>
                </a:solidFill>
                <a:latin typeface="Calibri" panose="02020603050405020304" pitchFamily="2"/>
              </a:rPr>
              <a:t>Private Breitbandversorgung </a:t>
            </a:r>
          </a:p>
        </p:txBody>
      </p:sp>
      <p:sp>
        <p:nvSpPr>
          <p:cNvPr id="6" name="Textplatzhalter 5"/>
          <p:cNvSpPr>
            <a:spLocks noGrp="1"/>
          </p:cNvSpPr>
          <p:nvPr>
            <p:ph type="body" idx="10"/>
          </p:nvPr>
        </p:nvSpPr>
        <p:spPr>
          <a:xfrm>
            <a:off x="2133600" y="1593850"/>
            <a:ext cx="2898775" cy="1222375"/>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050" spc="10">
                <a:solidFill>
                  <a:srgbClr val="FFFFFF"/>
                </a:solidFill>
                <a:latin typeface="Calibri" panose="02020603050405020304" pitchFamily="2"/>
              </a:rPr>
              <a:t>Eine gute Breitbandversorgung ist auch für private </a:t>
            </a:r>
          </a:p>
          <a:p>
            <a:pPr marL="0" marR="0" indent="0" algn="l">
              <a:lnSpc>
                <a:spcPts val="1300"/>
              </a:lnSpc>
              <a:spcBef>
                <a:spcPts val="10"/>
              </a:spcBef>
              <a:spcAft>
                <a:spcPts val="0"/>
              </a:spcAft>
              <a:tabLst>
                <a:tab pos="868680" algn="l"/>
                <a:tab pos="1874520" algn="l"/>
                <a:tab pos="2880360" algn="r"/>
              </a:tabLst>
            </a:pPr>
            <a:r>
              <a:rPr lang="de-DE" sz="1050" spc="0">
                <a:solidFill>
                  <a:srgbClr val="FFFFFF"/>
                </a:solidFill>
                <a:latin typeface="Calibri" panose="02020603050405020304" pitchFamily="2"/>
              </a:rPr>
              <a:t>Anwender mittlerweile ein wichtiges </a:t>
            </a:r>
            <a:br/>
            <a:r>
              <a:rPr lang="de-DE" sz="1050" spc="0">
                <a:solidFill>
                  <a:srgbClr val="FFFFFF"/>
                </a:solidFill>
                <a:latin typeface="Calibri" panose="02020603050405020304" pitchFamily="2"/>
              </a:rPr>
              <a:t>Standortkriterium. Das hat sich nicht zuletzt in der Corona-Krise gezeigt, bei der viele Arbeitnehmer von </a:t>
            </a:r>
          </a:p>
          <a:p>
            <a:pPr marL="0" marR="0" indent="0" algn="l">
              <a:lnSpc>
                <a:spcPts val="1100"/>
              </a:lnSpc>
              <a:spcBef>
                <a:spcPts val="195"/>
              </a:spcBef>
              <a:spcAft>
                <a:spcPts val="0"/>
              </a:spcAft>
              <a:tabLst>
                <a:tab pos="2880360" algn="r"/>
              </a:tabLst>
            </a:pPr>
            <a:r>
              <a:rPr lang="de-DE" sz="1050" spc="0">
                <a:solidFill>
                  <a:srgbClr val="FFFFFF"/>
                </a:solidFill>
                <a:latin typeface="Calibri" panose="02020603050405020304" pitchFamily="2"/>
              </a:rPr>
              <a:t>zu Hause gearbeitet haben. Daher wird auch </a:t>
            </a:r>
          </a:p>
          <a:p>
            <a:pPr marL="0" marR="0" indent="0" algn="l">
              <a:lnSpc>
                <a:spcPts val="1100"/>
              </a:lnSpc>
              <a:spcBef>
                <a:spcPts val="175"/>
              </a:spcBef>
              <a:spcAft>
                <a:spcPts val="0"/>
              </a:spcAft>
              <a:tabLst>
                <a:tab pos="2880360" algn="r"/>
              </a:tabLst>
            </a:pPr>
            <a:r>
              <a:rPr lang="de-DE" sz="1050" spc="0">
                <a:solidFill>
                  <a:srgbClr val="FFFFFF"/>
                </a:solidFill>
                <a:latin typeface="Calibri" panose="02020603050405020304" pitchFamily="2"/>
              </a:rPr>
              <a:t>im Bereich Wohnen die Versorgung mit </a:t>
            </a:r>
          </a:p>
          <a:p>
            <a:pPr marL="0" marR="0" indent="0" algn="l">
              <a:lnSpc>
                <a:spcPts val="1200"/>
              </a:lnSpc>
              <a:spcBef>
                <a:spcPts val="0"/>
              </a:spcBef>
              <a:spcAft>
                <a:spcPts val="0"/>
              </a:spcAft>
            </a:pPr>
            <a:r>
              <a:rPr lang="de-DE" sz="1050" spc="0">
                <a:solidFill>
                  <a:srgbClr val="FFFFFF"/>
                </a:solidFill>
                <a:latin typeface="Calibri" panose="02020603050405020304" pitchFamily="2"/>
              </a:rPr>
              <a:t>Breitbandverbindungen mit mindestens 50 Mbit/s betrachtet. </a:t>
            </a:r>
          </a:p>
        </p:txBody>
      </p:sp>
      <p:sp>
        <p:nvSpPr>
          <p:cNvPr id="7" name="Textplatzhalter 6"/>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00" spc="-55">
                <a:solidFill>
                  <a:srgbClr val="7F7F7F"/>
                </a:solidFill>
                <a:latin typeface="Calibri" panose="02020603050405020304" pitchFamily="2"/>
              </a:rPr>
              <a:t>Kreisfreie Stadt </a:t>
            </a:r>
          </a:p>
          <a:p>
            <a:pPr marL="0" marR="0" indent="0" algn="l">
              <a:lnSpc>
                <a:spcPts val="2200"/>
              </a:lnSpc>
              <a:spcBef>
                <a:spcPts val="0"/>
              </a:spcBef>
              <a:spcAft>
                <a:spcPts val="0"/>
              </a:spcAft>
            </a:pPr>
            <a:r>
              <a:rPr lang="de-DE" sz="2200" spc="-50">
                <a:solidFill>
                  <a:srgbClr val="2D4863"/>
                </a:solidFill>
                <a:latin typeface="Calibri" panose="02020603050405020304" pitchFamily="2"/>
              </a:rPr>
              <a:t>Wuppertal </a:t>
            </a:r>
          </a:p>
        </p:txBody>
      </p:sp>
      <p:sp>
        <p:nvSpPr>
          <p:cNvPr id="8" name="Textplatzhalter 7"/>
          <p:cNvSpPr>
            <a:spLocks noGrp="1"/>
          </p:cNvSpPr>
          <p:nvPr>
            <p:ph type="body" idx="10"/>
          </p:nvPr>
        </p:nvSpPr>
        <p:spPr>
          <a:xfrm>
            <a:off x="5565775" y="1532890"/>
            <a:ext cx="780415"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D4863"/>
                </a:solidFill>
                <a:latin typeface="Calibri" panose="02020603050405020304" pitchFamily="2"/>
              </a:rPr>
              <a:t>Niveau 2024 </a:t>
            </a:r>
          </a:p>
        </p:txBody>
      </p:sp>
      <p:sp>
        <p:nvSpPr>
          <p:cNvPr id="9" name="Textplatzhalter 8"/>
          <p:cNvSpPr>
            <a:spLocks noGrp="1"/>
          </p:cNvSpPr>
          <p:nvPr>
            <p:ph type="body" idx="10"/>
          </p:nvPr>
        </p:nvSpPr>
        <p:spPr>
          <a:xfrm>
            <a:off x="5479473" y="5258318"/>
            <a:ext cx="3865418" cy="908281"/>
          </a:xfrm>
          <a:prstGeom prst="rect">
            <a:avLst/>
          </a:prstGeom>
          <a:noFill/>
          <a:ln w="69850" cmpd="sng">
            <a:solidFill>
              <a:srgbClr val="D9D9D9"/>
            </a:solidFill>
            <a:prstDash val="solid"/>
          </a:ln>
        </p:spPr>
        <p:txBody>
          <a:bodyPr vert="horz" lIns="0" tIns="43815" rIns="0" bIns="0" anchor="t"/>
          <a:lstStyle/>
          <a:p>
            <a:pPr marL="137160" marR="137160" indent="0" algn="just">
              <a:lnSpc>
                <a:spcPts val="1200"/>
              </a:lnSpc>
              <a:spcAft>
                <a:spcPts val="1580"/>
              </a:spcAft>
            </a:pPr>
            <a:r>
              <a:rPr lang="de-DE" sz="1000" spc="0" dirty="0">
                <a:solidFill>
                  <a:srgbClr val="000000"/>
                </a:solidFill>
                <a:latin typeface="Calibri" panose="02020603050405020304" pitchFamily="2"/>
              </a:rPr>
              <a:t>In Wuppertal haben 97 Prozent der Haushalte Zugang zu einer digitalen Grundversorgung. Damit schneidet Wuppertal im Vergleich zu anderen kreisfreien Städten am schwächsten ab. Insgesamt landet Wuppertal im Mittelfeld. </a:t>
            </a:r>
          </a:p>
        </p:txBody>
      </p:sp>
      <p:sp>
        <p:nvSpPr>
          <p:cNvPr id="10" name="Textplatzhalter 9"/>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a:solidFill>
                  <a:srgbClr val="2D4863"/>
                </a:solidFill>
                <a:latin typeface="Calibri" panose="02020603050405020304" pitchFamily="2"/>
              </a:rPr>
              <a:t>Rang 1-66 Rang 67-132 Rang 133-198 Rang 199-264 </a:t>
            </a:r>
          </a:p>
        </p:txBody>
      </p:sp>
      <p:sp>
        <p:nvSpPr>
          <p:cNvPr id="11" name="Textplatzhalter 10"/>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D4863"/>
                </a:solidFill>
                <a:latin typeface="Calibri" panose="02020603050405020304" pitchFamily="2"/>
              </a:rPr>
              <a:t>Rang 265-330 </a:t>
            </a:r>
          </a:p>
        </p:txBody>
      </p:sp>
      <p:sp>
        <p:nvSpPr>
          <p:cNvPr id="12" name="Textplatzhalter 11"/>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D4863"/>
                </a:solidFill>
                <a:latin typeface="Calibri" panose="02020603050405020304" pitchFamily="2"/>
              </a:rPr>
              <a:t>Rang 331-396 </a:t>
            </a:r>
          </a:p>
        </p:txBody>
      </p:sp>
      <p:sp>
        <p:nvSpPr>
          <p:cNvPr id="13" name="Textplatzhalter 12"/>
          <p:cNvSpPr>
            <a:spLocks noGrp="1"/>
          </p:cNvSpPr>
          <p:nvPr>
            <p:ph type="body" idx="10"/>
          </p:nvPr>
        </p:nvSpPr>
        <p:spPr>
          <a:xfrm>
            <a:off x="9925685" y="6473825"/>
            <a:ext cx="226060" cy="7620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850" spc="114">
                <a:solidFill>
                  <a:srgbClr val="728A9D"/>
                </a:solidFill>
                <a:latin typeface="Calibri" panose="02020603050405020304" pitchFamily="2"/>
              </a:rPr>
              <a:t>20 </a:t>
            </a:r>
          </a:p>
        </p:txBody>
      </p:sp>
      <p:graphicFrame>
        <p:nvGraphicFramePr>
          <p:cNvPr id="15" name="Tabelle 14"/>
          <p:cNvGraphicFramePr>
            <a:graphicFrameLocks noGrp="1"/>
          </p:cNvGraphicFramePr>
          <p:nvPr>
            <p:extLst>
              <p:ext uri="{D42A27DB-BD31-4B8C-83A1-F6EECF244321}">
                <p14:modId xmlns:p14="http://schemas.microsoft.com/office/powerpoint/2010/main" val="3130381353"/>
              </p:ext>
            </p:extLst>
          </p:nvPr>
        </p:nvGraphicFramePr>
        <p:xfrm>
          <a:off x="1515110" y="3642360"/>
          <a:ext cx="3600450" cy="1444625"/>
        </p:xfrm>
        <a:graphic>
          <a:graphicData uri="http://schemas.openxmlformats.org/drawingml/2006/table">
            <a:tbl>
              <a:tblPr/>
              <a:tblGrid>
                <a:gridCol w="1913890">
                  <a:extLst>
                    <a:ext uri="{9D8B030D-6E8A-4147-A177-3AD203B41FA5}">
                      <a16:colId xmlns:a16="http://schemas.microsoft.com/office/drawing/2014/main" val="20000"/>
                    </a:ext>
                  </a:extLst>
                </a:gridCol>
                <a:gridCol w="270164">
                  <a:extLst>
                    <a:ext uri="{9D8B030D-6E8A-4147-A177-3AD203B41FA5}">
                      <a16:colId xmlns:a16="http://schemas.microsoft.com/office/drawing/2014/main" val="20001"/>
                    </a:ext>
                  </a:extLst>
                </a:gridCol>
                <a:gridCol w="1416396">
                  <a:extLst>
                    <a:ext uri="{9D8B030D-6E8A-4147-A177-3AD203B41FA5}">
                      <a16:colId xmlns:a16="http://schemas.microsoft.com/office/drawing/2014/main" val="20002"/>
                    </a:ext>
                  </a:extLst>
                </a:gridCol>
              </a:tblGrid>
              <a:tr h="271145">
                <a:tc>
                  <a:txBody>
                    <a:bodyPr/>
                    <a:lstStyle/>
                    <a:p>
                      <a:pPr marL="54610" marR="0" indent="0" algn="l">
                        <a:lnSpc>
                          <a:spcPts val="1000"/>
                        </a:lnSpc>
                        <a:spcBef>
                          <a:spcPts val="570"/>
                        </a:spcBef>
                        <a:spcAft>
                          <a:spcPts val="475"/>
                        </a:spcAft>
                      </a:pPr>
                      <a:r>
                        <a:rPr lang="de-DE" sz="1000" spc="0">
                          <a:solidFill>
                            <a:srgbClr val="2D4863"/>
                          </a:solidFill>
                          <a:latin typeface="Calibri" panose="02020603050405020304" pitchFamily="2"/>
                        </a:rPr>
                        <a:t>Wuppertal </a:t>
                      </a:r>
                    </a:p>
                  </a:txBody>
                  <a:tcPr marL="0" marR="0" marT="0" marB="0" anchor="ctr">
                    <a:lnL w="0" cmpd="sng">
                      <a:noFill/>
                      <a:prstDash val="solid"/>
                    </a:lnL>
                    <a:lnR w="0" cmpd="sng">
                      <a:noFill/>
                      <a:prstDash val="solid"/>
                    </a:lnR>
                    <a:lnT w="0" cmpd="sng">
                      <a:noFill/>
                      <a:prstDash val="solid"/>
                    </a:lnT>
                    <a:lnB w="15240" cmpd="sng">
                      <a:solidFill>
                        <a:srgbClr val="000000"/>
                      </a:solidFill>
                      <a:prstDash val="solid"/>
                    </a:lnB>
                    <a:solidFill>
                      <a:srgbClr val="D9D9D9"/>
                    </a:solidFill>
                  </a:tcPr>
                </a:tc>
                <a:tc>
                  <a:txBody>
                    <a:bodyPr/>
                    <a:lstStyle/>
                    <a:p>
                      <a:pPr marL="0" marR="0" indent="0" algn="ctr">
                        <a:lnSpc>
                          <a:spcPts val="1000"/>
                        </a:lnSpc>
                        <a:spcBef>
                          <a:spcPts val="570"/>
                        </a:spcBef>
                        <a:spcAft>
                          <a:spcPts val="495"/>
                        </a:spcAft>
                      </a:pPr>
                      <a:r>
                        <a:rPr lang="de-DE" sz="1000" spc="0">
                          <a:solidFill>
                            <a:srgbClr val="2D4863"/>
                          </a:solidFill>
                          <a:latin typeface="Calibri" panose="02020603050405020304" pitchFamily="2"/>
                        </a:rPr>
                        <a:t>97 </a:t>
                      </a:r>
                    </a:p>
                  </a:txBody>
                  <a:tcPr marL="0" marR="0" marT="0" marB="0" anchor="ctr">
                    <a:lnL w="0" cmpd="sng">
                      <a:noFill/>
                      <a:prstDash val="solid"/>
                    </a:lnL>
                    <a:lnR w="0" cmpd="sng">
                      <a:noFill/>
                      <a:prstDash val="solid"/>
                    </a:lnR>
                    <a:lnT w="0" cmpd="sng">
                      <a:noFill/>
                      <a:prstDash val="solid"/>
                    </a:lnT>
                    <a:lnB w="15240" cmpd="sng">
                      <a:solidFill>
                        <a:srgbClr val="000000"/>
                      </a:solidFill>
                      <a:prstDash val="solid"/>
                    </a:lnB>
                    <a:solidFill>
                      <a:srgbClr val="D9D9D9"/>
                    </a:solidFill>
                  </a:tcPr>
                </a:tc>
                <a:tc>
                  <a:txBody>
                    <a:bodyPr/>
                    <a:lstStyle/>
                    <a:p>
                      <a:pPr marL="0" marR="1257935" indent="0" algn="r">
                        <a:lnSpc>
                          <a:spcPts val="1000"/>
                        </a:lnSpc>
                        <a:spcBef>
                          <a:spcPts val="570"/>
                        </a:spcBef>
                        <a:spcAft>
                          <a:spcPts val="495"/>
                        </a:spcAft>
                      </a:pPr>
                      <a:r>
                        <a:rPr lang="de-DE" sz="1000" spc="0">
                          <a:solidFill>
                            <a:srgbClr val="2D4863"/>
                          </a:solidFill>
                          <a:latin typeface="Calibri" panose="02020603050405020304" pitchFamily="2"/>
                        </a:rPr>
                        <a:t>% </a:t>
                      </a:r>
                    </a:p>
                  </a:txBody>
                  <a:tcPr marL="0" marR="0" marT="0" marB="0" anchor="ctr">
                    <a:lnL w="0" cmpd="sng">
                      <a:noFill/>
                      <a:prstDash val="solid"/>
                    </a:lnL>
                    <a:lnR w="0" cmpd="sng">
                      <a:noFill/>
                      <a:prstDash val="solid"/>
                    </a:lnR>
                    <a:lnT w="0" cmpd="sng">
                      <a:noFill/>
                      <a:prstDash val="solid"/>
                    </a:lnT>
                    <a:lnB w="15240" cmpd="sng">
                      <a:solidFill>
                        <a:srgbClr val="000000"/>
                      </a:solidFill>
                      <a:prstDash val="solid"/>
                    </a:lnB>
                    <a:solidFill>
                      <a:srgbClr val="D9D9D9"/>
                    </a:solidFill>
                  </a:tcPr>
                </a:tc>
                <a:extLst>
                  <a:ext uri="{0D108BD9-81ED-4DB2-BD59-A6C34878D82A}">
                    <a16:rowId xmlns:a16="http://schemas.microsoft.com/office/drawing/2014/main" val="10000"/>
                  </a:ext>
                </a:extLst>
              </a:tr>
              <a:tr h="320040">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extLst>
                  <a:ext uri="{0D108BD9-81ED-4DB2-BD59-A6C34878D82A}">
                    <a16:rowId xmlns:a16="http://schemas.microsoft.com/office/drawing/2014/main" val="10001"/>
                  </a:ext>
                </a:extLst>
              </a:tr>
              <a:tr h="268605">
                <a:tc>
                  <a:txBody>
                    <a:bodyPr/>
                    <a:lstStyle/>
                    <a:p>
                      <a:pPr marL="54610" marR="0" indent="0" algn="l">
                        <a:lnSpc>
                          <a:spcPts val="1200"/>
                        </a:lnSpc>
                        <a:spcBef>
                          <a:spcPts val="460"/>
                        </a:spcBef>
                        <a:spcAft>
                          <a:spcPts val="385"/>
                        </a:spcAft>
                      </a:pPr>
                      <a:r>
                        <a:rPr lang="de-DE" sz="1200" spc="0" dirty="0">
                          <a:solidFill>
                            <a:srgbClr val="2D4863"/>
                          </a:solidFill>
                          <a:latin typeface="Cambria Math" panose="02020603050405020304" pitchFamily="1"/>
                        </a:rPr>
                        <a:t>∅</a:t>
                      </a:r>
                      <a:r>
                        <a:rPr lang="de-DE" sz="1150" i="1" spc="0" dirty="0">
                          <a:solidFill>
                            <a:srgbClr val="2D4863"/>
                          </a:solidFill>
                          <a:latin typeface="Garamond" panose="02020603050405020304" pitchFamily="1"/>
                        </a:rPr>
                        <a:t> </a:t>
                      </a:r>
                      <a:r>
                        <a:rPr lang="de-DE" sz="1000" spc="0" dirty="0">
                          <a:solidFill>
                            <a:srgbClr val="2D4863"/>
                          </a:solidFill>
                          <a:latin typeface="Calibri" panose="02020603050405020304" pitchFamily="2"/>
                        </a:rPr>
                        <a:t>Kreisfreie Städte NRW (ungew.) </a:t>
                      </a:r>
                    </a:p>
                  </a:txBody>
                  <a:tcPr marL="0" marR="0" marT="0" marB="0" anchor="ctr">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tc>
                  <a:txBody>
                    <a:bodyPr/>
                    <a:lstStyle/>
                    <a:p>
                      <a:pPr marL="0" marR="0" indent="0" algn="ctr">
                        <a:lnSpc>
                          <a:spcPts val="1000"/>
                        </a:lnSpc>
                        <a:spcBef>
                          <a:spcPts val="575"/>
                        </a:spcBef>
                        <a:spcAft>
                          <a:spcPts val="515"/>
                        </a:spcAft>
                      </a:pPr>
                      <a:r>
                        <a:rPr lang="de-DE" sz="1000" spc="0">
                          <a:solidFill>
                            <a:srgbClr val="2D4863"/>
                          </a:solidFill>
                          <a:latin typeface="Calibri" panose="02020603050405020304" pitchFamily="2"/>
                        </a:rPr>
                        <a:t>98 </a:t>
                      </a:r>
                    </a:p>
                  </a:txBody>
                  <a:tcPr marL="0" marR="0" marT="0" marB="0" anchor="ctr">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tc>
                  <a:txBody>
                    <a:bodyPr/>
                    <a:lstStyle/>
                    <a:p>
                      <a:pPr marL="0" marR="1257935" indent="0" algn="r">
                        <a:lnSpc>
                          <a:spcPts val="1000"/>
                        </a:lnSpc>
                        <a:spcBef>
                          <a:spcPts val="575"/>
                        </a:spcBef>
                        <a:spcAft>
                          <a:spcPts val="515"/>
                        </a:spcAft>
                      </a:pPr>
                      <a:r>
                        <a:rPr lang="de-DE" sz="1000" spc="0">
                          <a:solidFill>
                            <a:srgbClr val="2D4863"/>
                          </a:solidFill>
                          <a:latin typeface="Calibri" panose="02020603050405020304" pitchFamily="2"/>
                        </a:rPr>
                        <a:t>% </a:t>
                      </a:r>
                    </a:p>
                  </a:txBody>
                  <a:tcPr marL="0" marR="0" marT="0" marB="0" anchor="ctr">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extLst>
                  <a:ext uri="{0D108BD9-81ED-4DB2-BD59-A6C34878D82A}">
                    <a16:rowId xmlns:a16="http://schemas.microsoft.com/office/drawing/2014/main" val="10002"/>
                  </a:ext>
                </a:extLst>
              </a:tr>
              <a:tr h="322580">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extLst>
                  <a:ext uri="{0D108BD9-81ED-4DB2-BD59-A6C34878D82A}">
                    <a16:rowId xmlns:a16="http://schemas.microsoft.com/office/drawing/2014/main" val="10003"/>
                  </a:ext>
                </a:extLst>
              </a:tr>
              <a:tr h="262255">
                <a:tc>
                  <a:txBody>
                    <a:bodyPr/>
                    <a:lstStyle/>
                    <a:p>
                      <a:pPr marL="54610" marR="0" indent="0" algn="l">
                        <a:lnSpc>
                          <a:spcPts val="1200"/>
                        </a:lnSpc>
                        <a:spcBef>
                          <a:spcPts val="460"/>
                        </a:spcBef>
                        <a:spcAft>
                          <a:spcPts val="340"/>
                        </a:spcAft>
                      </a:pPr>
                      <a:r>
                        <a:rPr lang="de-DE" sz="1200" spc="0" dirty="0">
                          <a:solidFill>
                            <a:srgbClr val="2D4863"/>
                          </a:solidFill>
                          <a:latin typeface="Cambria Math" panose="02020603050405020304" pitchFamily="1"/>
                        </a:rPr>
                        <a:t>∅</a:t>
                      </a:r>
                      <a:r>
                        <a:rPr lang="de-DE" sz="1150" i="1" spc="0" dirty="0">
                          <a:solidFill>
                            <a:srgbClr val="2D4863"/>
                          </a:solidFill>
                          <a:latin typeface="Garamond" panose="02020603050405020304" pitchFamily="1"/>
                        </a:rPr>
                        <a:t> </a:t>
                      </a:r>
                      <a:r>
                        <a:rPr lang="de-DE" sz="1000" spc="0" dirty="0">
                          <a:solidFill>
                            <a:srgbClr val="2D4863"/>
                          </a:solidFill>
                          <a:latin typeface="Calibri" panose="02020603050405020304" pitchFamily="2"/>
                        </a:rPr>
                        <a:t>NRW (ungew.) </a:t>
                      </a:r>
                    </a:p>
                  </a:txBody>
                  <a:tcPr marL="0" marR="0" marT="0" marB="0" anchor="ctr">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tc>
                  <a:txBody>
                    <a:bodyPr/>
                    <a:lstStyle/>
                    <a:p>
                      <a:pPr marL="0" marR="0" indent="0" algn="ctr">
                        <a:lnSpc>
                          <a:spcPts val="1000"/>
                        </a:lnSpc>
                        <a:spcBef>
                          <a:spcPts val="575"/>
                        </a:spcBef>
                        <a:spcAft>
                          <a:spcPts val="470"/>
                        </a:spcAft>
                      </a:pPr>
                      <a:r>
                        <a:rPr lang="de-DE" sz="1000" spc="0">
                          <a:solidFill>
                            <a:srgbClr val="2D4863"/>
                          </a:solidFill>
                          <a:latin typeface="Calibri" panose="02020603050405020304" pitchFamily="2"/>
                        </a:rPr>
                        <a:t>96 </a:t>
                      </a:r>
                    </a:p>
                  </a:txBody>
                  <a:tcPr marL="0" marR="0" marT="0" marB="0" anchor="ctr">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tc>
                  <a:txBody>
                    <a:bodyPr/>
                    <a:lstStyle/>
                    <a:p>
                      <a:pPr marL="0" marR="1257935" indent="0" algn="r">
                        <a:lnSpc>
                          <a:spcPts val="1000"/>
                        </a:lnSpc>
                        <a:spcBef>
                          <a:spcPts val="575"/>
                        </a:spcBef>
                        <a:spcAft>
                          <a:spcPts val="470"/>
                        </a:spcAft>
                      </a:pPr>
                      <a:r>
                        <a:rPr lang="de-DE" sz="1000" spc="0" dirty="0">
                          <a:solidFill>
                            <a:srgbClr val="2D4863"/>
                          </a:solidFill>
                          <a:latin typeface="Calibri" panose="02020603050405020304" pitchFamily="2"/>
                        </a:rPr>
                        <a:t>% </a:t>
                      </a:r>
                    </a:p>
                  </a:txBody>
                  <a:tcPr marL="0" marR="0" marT="0" marB="0" anchor="ctr">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extLst>
                  <a:ext uri="{0D108BD9-81ED-4DB2-BD59-A6C34878D82A}">
                    <a16:rowId xmlns:a16="http://schemas.microsoft.com/office/drawing/2014/main" val="10004"/>
                  </a:ext>
                </a:extLst>
              </a:tr>
            </a:tbl>
          </a:graphicData>
        </a:graphic>
      </p:graphicFrame>
      <p:pic>
        <p:nvPicPr>
          <p:cNvPr id="2" name="Grafik 1">
            <a:extLst>
              <a:ext uri="{FF2B5EF4-FFF2-40B4-BE49-F238E27FC236}">
                <a16:creationId xmlns:a16="http://schemas.microsoft.com/office/drawing/2014/main" id="{2F1D4DC9-CEEC-40DA-B585-1766D2BF442B}"/>
              </a:ext>
            </a:extLst>
          </p:cNvPr>
          <p:cNvPicPr>
            <a:picLocks noChangeAspect="1"/>
          </p:cNvPicPr>
          <p:nvPr/>
        </p:nvPicPr>
        <p:blipFill>
          <a:blip r:embed="rId3"/>
          <a:stretch>
            <a:fillRect/>
          </a:stretch>
        </p:blipFill>
        <p:spPr>
          <a:xfrm>
            <a:off x="9405918" y="1390015"/>
            <a:ext cx="1203363" cy="37338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609600" y="807720"/>
            <a:ext cx="10015855" cy="5848985"/>
          </a:xfrm>
          <a:prstGeom prst="rect">
            <a:avLst/>
          </a:prstGeom>
        </p:spPr>
      </p:pic>
      <p:sp>
        <p:nvSpPr>
          <p:cNvPr id="4" name="Textplatzhalter 3"/>
          <p:cNvSpPr>
            <a:spLocks noGrp="1"/>
          </p:cNvSpPr>
          <p:nvPr>
            <p:ph type="body" idx="10"/>
          </p:nvPr>
        </p:nvSpPr>
        <p:spPr>
          <a:xfrm>
            <a:off x="1441450" y="1082040"/>
            <a:ext cx="1066800" cy="204470"/>
          </a:xfrm>
          <a:prstGeom prst="rect">
            <a:avLst/>
          </a:prstGeom>
          <a:noFill/>
          <a:ln w="0" cmpd="sng">
            <a:noFill/>
            <a:prstDash val="solid"/>
          </a:ln>
        </p:spPr>
        <p:txBody>
          <a:bodyPr vert="horz" lIns="0" tIns="0" rIns="0" bIns="0" anchor="t"/>
          <a:lstStyle/>
          <a:p>
            <a:pPr marL="0" marR="0" indent="0" algn="l">
              <a:lnSpc>
                <a:spcPts val="1600"/>
              </a:lnSpc>
              <a:spcAft>
                <a:spcPts val="0"/>
              </a:spcAft>
            </a:pPr>
            <a:r>
              <a:rPr lang="de-DE" sz="2200" b="1" spc="-80">
                <a:solidFill>
                  <a:srgbClr val="049E76"/>
                </a:solidFill>
                <a:latin typeface="Calibri" panose="02020603050405020304" pitchFamily="2"/>
              </a:rPr>
              <a:t>Kaufkraft </a:t>
            </a:r>
          </a:p>
        </p:txBody>
      </p:sp>
      <p:sp>
        <p:nvSpPr>
          <p:cNvPr id="5" name="Textplatzhalter 4"/>
          <p:cNvSpPr>
            <a:spLocks noGrp="1"/>
          </p:cNvSpPr>
          <p:nvPr>
            <p:ph type="body" idx="10"/>
          </p:nvPr>
        </p:nvSpPr>
        <p:spPr>
          <a:xfrm>
            <a:off x="4069080" y="5407025"/>
            <a:ext cx="887095"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200" i="1" spc="-50">
                <a:solidFill>
                  <a:srgbClr val="585858"/>
                </a:solidFill>
                <a:latin typeface="Times New Roman" panose="02020603050405020304" pitchFamily="1"/>
              </a:rPr>
              <a:t>0 </a:t>
            </a:r>
            <a:r>
              <a:rPr lang="de-DE" sz="1050" spc="-50">
                <a:solidFill>
                  <a:srgbClr val="585858"/>
                </a:solidFill>
                <a:latin typeface="Calibri" panose="02020603050405020304" pitchFamily="2"/>
              </a:rPr>
              <a:t>NRW (ungew.) </a:t>
            </a:r>
          </a:p>
        </p:txBody>
      </p:sp>
      <p:sp>
        <p:nvSpPr>
          <p:cNvPr id="6" name="Textplatzhalter 5"/>
          <p:cNvSpPr>
            <a:spLocks noGrp="1"/>
          </p:cNvSpPr>
          <p:nvPr>
            <p:ph type="body" idx="10"/>
          </p:nvPr>
        </p:nvSpPr>
        <p:spPr>
          <a:xfrm>
            <a:off x="2124710" y="5407025"/>
            <a:ext cx="1840865" cy="286385"/>
          </a:xfrm>
          <a:prstGeom prst="rect">
            <a:avLst/>
          </a:prstGeom>
          <a:noFill/>
          <a:ln w="0" cmpd="sng">
            <a:noFill/>
            <a:prstDash val="solid"/>
          </a:ln>
        </p:spPr>
        <p:txBody>
          <a:bodyPr vert="horz" lIns="0" tIns="0" rIns="0" bIns="0" anchor="t"/>
          <a:lstStyle/>
          <a:p>
            <a:pPr marL="0" marR="0" indent="0" algn="l">
              <a:lnSpc>
                <a:spcPts val="1100"/>
              </a:lnSpc>
              <a:spcAft>
                <a:spcPts val="0"/>
              </a:spcAft>
              <a:tabLst>
                <a:tab pos="1828800" algn="r"/>
              </a:tabLst>
            </a:pPr>
            <a:r>
              <a:rPr lang="de-DE" sz="1050" spc="0">
                <a:solidFill>
                  <a:srgbClr val="585858"/>
                </a:solidFill>
                <a:latin typeface="Calibri" panose="02020603050405020304" pitchFamily="2"/>
              </a:rPr>
              <a:t>Wuppertal </a:t>
            </a:r>
            <a:r>
              <a:rPr lang="de-DE" sz="1200" i="1" spc="0">
                <a:solidFill>
                  <a:srgbClr val="585858"/>
                </a:solidFill>
                <a:latin typeface="Times New Roman" panose="02020603050405020304" pitchFamily="1"/>
              </a:rPr>
              <a:t>0 </a:t>
            </a:r>
            <a:r>
              <a:rPr lang="de-DE" sz="1050" spc="0">
                <a:solidFill>
                  <a:srgbClr val="585858"/>
                </a:solidFill>
                <a:latin typeface="Calibri" panose="02020603050405020304" pitchFamily="2"/>
              </a:rPr>
              <a:t>Kreisfreie Städte </a:t>
            </a:r>
          </a:p>
          <a:p>
            <a:pPr marL="0" marR="68580" indent="0" algn="r">
              <a:lnSpc>
                <a:spcPts val="1100"/>
              </a:lnSpc>
              <a:spcBef>
                <a:spcPts val="100"/>
              </a:spcBef>
              <a:spcAft>
                <a:spcPts val="0"/>
              </a:spcAft>
            </a:pPr>
            <a:r>
              <a:rPr lang="de-DE" sz="1050" spc="-10">
                <a:solidFill>
                  <a:srgbClr val="585858"/>
                </a:solidFill>
                <a:latin typeface="Calibri" panose="02020603050405020304" pitchFamily="2"/>
              </a:rPr>
              <a:t>NRW (ungew.) </a:t>
            </a:r>
          </a:p>
        </p:txBody>
      </p:sp>
      <p:sp>
        <p:nvSpPr>
          <p:cNvPr id="7" name="Textplatzhalter 6"/>
          <p:cNvSpPr>
            <a:spLocks noGrp="1"/>
          </p:cNvSpPr>
          <p:nvPr>
            <p:ph type="body" idx="10"/>
          </p:nvPr>
        </p:nvSpPr>
        <p:spPr>
          <a:xfrm>
            <a:off x="2145665" y="1609090"/>
            <a:ext cx="2895600" cy="737870"/>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de-DE" sz="1050" spc="0">
                <a:solidFill>
                  <a:srgbClr val="FFFFFF"/>
                </a:solidFill>
                <a:latin typeface="Calibri" panose="02020603050405020304" pitchFamily="2"/>
              </a:rPr>
              <a:t>Die allgemeine Attraktivität sowie die Lebensqualität einer Region zeigt sich nicht zuletzt auch in der dort vorhandenen Kaufkraft je Einwohner – also dem für Konsumzwecke zur Verfügung stehenden Einkommen. </a:t>
            </a:r>
          </a:p>
        </p:txBody>
      </p:sp>
      <p:sp>
        <p:nvSpPr>
          <p:cNvPr id="8" name="Textplatzhalter 7"/>
          <p:cNvSpPr>
            <a:spLocks noGrp="1"/>
          </p:cNvSpPr>
          <p:nvPr>
            <p:ph type="body" idx="10"/>
          </p:nvPr>
        </p:nvSpPr>
        <p:spPr>
          <a:xfrm>
            <a:off x="2145665" y="3163570"/>
            <a:ext cx="2063750" cy="350520"/>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de-DE" sz="1450" spc="0">
                <a:solidFill>
                  <a:srgbClr val="2E4863"/>
                </a:solidFill>
                <a:latin typeface="Calibri" panose="02020603050405020304" pitchFamily="2"/>
              </a:rPr>
              <a:t>Entwicklung der Kaufkraft je Einwohner </a:t>
            </a:r>
          </a:p>
        </p:txBody>
      </p:sp>
      <p:sp>
        <p:nvSpPr>
          <p:cNvPr id="9" name="Textplatzhalter 8"/>
          <p:cNvSpPr>
            <a:spLocks noGrp="1"/>
          </p:cNvSpPr>
          <p:nvPr>
            <p:ph type="body" idx="10"/>
          </p:nvPr>
        </p:nvSpPr>
        <p:spPr>
          <a:xfrm>
            <a:off x="1479550" y="3623945"/>
            <a:ext cx="34480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70">
                <a:solidFill>
                  <a:srgbClr val="585858"/>
                </a:solidFill>
                <a:latin typeface="Calibri" panose="02020603050405020304" pitchFamily="2"/>
              </a:rPr>
              <a:t>18% </a:t>
            </a:r>
          </a:p>
        </p:txBody>
      </p:sp>
      <p:sp>
        <p:nvSpPr>
          <p:cNvPr id="10" name="Textplatzhalter 9"/>
          <p:cNvSpPr>
            <a:spLocks noGrp="1"/>
          </p:cNvSpPr>
          <p:nvPr>
            <p:ph type="body" idx="10"/>
          </p:nvPr>
        </p:nvSpPr>
        <p:spPr>
          <a:xfrm>
            <a:off x="4413250" y="3837305"/>
            <a:ext cx="182245" cy="216535"/>
          </a:xfrm>
          <a:prstGeom prst="rect">
            <a:avLst/>
          </a:prstGeom>
          <a:noFill/>
          <a:ln w="0" cmpd="sng">
            <a:noFill/>
            <a:prstDash val="solid"/>
          </a:ln>
        </p:spPr>
        <p:txBody>
          <a:bodyPr vert="vert270" lIns="0" tIns="0" rIns="58420" bIns="0" anchor="t"/>
          <a:lstStyle/>
          <a:p>
            <a:pPr marL="0" marR="0" indent="0" algn="l">
              <a:lnSpc>
                <a:spcPts val="700"/>
              </a:lnSpc>
              <a:spcAft>
                <a:spcPts val="210"/>
              </a:spcAft>
            </a:pPr>
            <a:r>
              <a:rPr lang="de-DE" sz="1050" spc="-434">
                <a:solidFill>
                  <a:srgbClr val="FFFFFF"/>
                </a:solidFill>
                <a:latin typeface="Calibri" panose="02020603050405020304" pitchFamily="2"/>
              </a:rPr>
              <a:t>17</a:t>
            </a:r>
            <a:r>
              <a:rPr lang="de-DE" sz="1150" spc="-434">
                <a:solidFill>
                  <a:srgbClr val="FFFFFF"/>
                </a:solidFill>
                <a:latin typeface="Verdana" panose="02020603050405020304" pitchFamily="2"/>
              </a:rPr>
              <a:t>°Ä </a:t>
            </a:r>
          </a:p>
        </p:txBody>
      </p:sp>
      <p:sp>
        <p:nvSpPr>
          <p:cNvPr id="11" name="Textplatzhalter 10"/>
          <p:cNvSpPr>
            <a:spLocks noGrp="1"/>
          </p:cNvSpPr>
          <p:nvPr>
            <p:ph type="body" idx="10"/>
          </p:nvPr>
        </p:nvSpPr>
        <p:spPr>
          <a:xfrm>
            <a:off x="3361690" y="3925570"/>
            <a:ext cx="182245" cy="216535"/>
          </a:xfrm>
          <a:prstGeom prst="rect">
            <a:avLst/>
          </a:prstGeom>
          <a:noFill/>
          <a:ln w="0" cmpd="sng">
            <a:noFill/>
            <a:prstDash val="solid"/>
          </a:ln>
        </p:spPr>
        <p:txBody>
          <a:bodyPr vert="vert270" lIns="0" tIns="0" rIns="58420" bIns="0" anchor="t"/>
          <a:lstStyle/>
          <a:p>
            <a:pPr marL="0" marR="0" indent="0" algn="l">
              <a:lnSpc>
                <a:spcPts val="700"/>
              </a:lnSpc>
              <a:spcAft>
                <a:spcPts val="210"/>
              </a:spcAft>
            </a:pPr>
            <a:r>
              <a:rPr lang="de-DE" sz="1050" spc="-434">
                <a:solidFill>
                  <a:srgbClr val="FFFFFF"/>
                </a:solidFill>
                <a:latin typeface="Calibri" panose="02020603050405020304" pitchFamily="2"/>
              </a:rPr>
              <a:t>16</a:t>
            </a:r>
            <a:r>
              <a:rPr lang="de-DE" sz="1150" spc="-434">
                <a:solidFill>
                  <a:srgbClr val="FFFFFF"/>
                </a:solidFill>
                <a:latin typeface="Verdana" panose="02020603050405020304" pitchFamily="2"/>
              </a:rPr>
              <a:t>°Ä </a:t>
            </a:r>
          </a:p>
        </p:txBody>
      </p:sp>
      <p:sp>
        <p:nvSpPr>
          <p:cNvPr id="12" name="Textplatzhalter 11"/>
          <p:cNvSpPr>
            <a:spLocks noGrp="1"/>
          </p:cNvSpPr>
          <p:nvPr>
            <p:ph type="body" idx="10"/>
          </p:nvPr>
        </p:nvSpPr>
        <p:spPr>
          <a:xfrm>
            <a:off x="2310130" y="4014470"/>
            <a:ext cx="182245" cy="215900"/>
          </a:xfrm>
          <a:prstGeom prst="rect">
            <a:avLst/>
          </a:prstGeom>
          <a:noFill/>
          <a:ln w="0" cmpd="sng">
            <a:noFill/>
            <a:prstDash val="solid"/>
          </a:ln>
        </p:spPr>
        <p:txBody>
          <a:bodyPr vert="vert270" lIns="0" tIns="0" rIns="58420" bIns="0" anchor="t"/>
          <a:lstStyle/>
          <a:p>
            <a:pPr marL="0" marR="0" indent="0" algn="l">
              <a:lnSpc>
                <a:spcPts val="700"/>
              </a:lnSpc>
              <a:spcAft>
                <a:spcPts val="210"/>
              </a:spcAft>
            </a:pPr>
            <a:r>
              <a:rPr lang="de-DE" sz="1050" spc="-434">
                <a:solidFill>
                  <a:srgbClr val="FFFFFF"/>
                </a:solidFill>
                <a:latin typeface="Calibri" panose="02020603050405020304" pitchFamily="2"/>
              </a:rPr>
              <a:t>15</a:t>
            </a:r>
            <a:r>
              <a:rPr lang="de-DE" sz="1150" spc="-434">
                <a:solidFill>
                  <a:srgbClr val="FFFFFF"/>
                </a:solidFill>
                <a:latin typeface="Verdana" panose="02020603050405020304" pitchFamily="2"/>
              </a:rPr>
              <a:t>°Ä </a:t>
            </a:r>
          </a:p>
        </p:txBody>
      </p:sp>
      <p:sp>
        <p:nvSpPr>
          <p:cNvPr id="13" name="Textplatzhalter 12"/>
          <p:cNvSpPr>
            <a:spLocks noGrp="1"/>
          </p:cNvSpPr>
          <p:nvPr>
            <p:ph type="body" idx="10"/>
          </p:nvPr>
        </p:nvSpPr>
        <p:spPr>
          <a:xfrm>
            <a:off x="1479550" y="3803650"/>
            <a:ext cx="34480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70">
                <a:solidFill>
                  <a:srgbClr val="585858"/>
                </a:solidFill>
                <a:latin typeface="Calibri" panose="02020603050405020304" pitchFamily="2"/>
              </a:rPr>
              <a:t>16% </a:t>
            </a:r>
          </a:p>
        </p:txBody>
      </p:sp>
      <p:sp>
        <p:nvSpPr>
          <p:cNvPr id="14" name="Textplatzhalter 13"/>
          <p:cNvSpPr>
            <a:spLocks noGrp="1"/>
          </p:cNvSpPr>
          <p:nvPr>
            <p:ph type="body" idx="10"/>
          </p:nvPr>
        </p:nvSpPr>
        <p:spPr>
          <a:xfrm>
            <a:off x="1479550" y="3983990"/>
            <a:ext cx="344805" cy="9398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70">
                <a:solidFill>
                  <a:srgbClr val="585858"/>
                </a:solidFill>
                <a:latin typeface="Calibri" panose="02020603050405020304" pitchFamily="2"/>
              </a:rPr>
              <a:t>14% </a:t>
            </a:r>
          </a:p>
        </p:txBody>
      </p:sp>
      <p:sp>
        <p:nvSpPr>
          <p:cNvPr id="15" name="Textplatzhalter 14"/>
          <p:cNvSpPr>
            <a:spLocks noGrp="1"/>
          </p:cNvSpPr>
          <p:nvPr>
            <p:ph type="body" idx="10"/>
          </p:nvPr>
        </p:nvSpPr>
        <p:spPr>
          <a:xfrm>
            <a:off x="1479550" y="4163695"/>
            <a:ext cx="34480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70">
                <a:solidFill>
                  <a:srgbClr val="585858"/>
                </a:solidFill>
                <a:latin typeface="Calibri" panose="02020603050405020304" pitchFamily="2"/>
              </a:rPr>
              <a:t>12% </a:t>
            </a:r>
          </a:p>
        </p:txBody>
      </p:sp>
      <p:sp>
        <p:nvSpPr>
          <p:cNvPr id="16" name="Textplatzhalter 15"/>
          <p:cNvSpPr>
            <a:spLocks noGrp="1"/>
          </p:cNvSpPr>
          <p:nvPr>
            <p:ph type="body" idx="10"/>
          </p:nvPr>
        </p:nvSpPr>
        <p:spPr>
          <a:xfrm>
            <a:off x="1479550" y="4343400"/>
            <a:ext cx="34480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70">
                <a:solidFill>
                  <a:srgbClr val="585858"/>
                </a:solidFill>
                <a:latin typeface="Calibri" panose="02020603050405020304" pitchFamily="2"/>
              </a:rPr>
              <a:t>10% </a:t>
            </a:r>
          </a:p>
        </p:txBody>
      </p:sp>
      <p:sp>
        <p:nvSpPr>
          <p:cNvPr id="17" name="Textplatzhalter 16"/>
          <p:cNvSpPr>
            <a:spLocks noGrp="1"/>
          </p:cNvSpPr>
          <p:nvPr>
            <p:ph type="body" idx="10"/>
          </p:nvPr>
        </p:nvSpPr>
        <p:spPr>
          <a:xfrm>
            <a:off x="1540510" y="4523105"/>
            <a:ext cx="28130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20">
                <a:solidFill>
                  <a:srgbClr val="585858"/>
                </a:solidFill>
                <a:latin typeface="Calibri" panose="02020603050405020304" pitchFamily="2"/>
              </a:rPr>
              <a:t>8% </a:t>
            </a:r>
          </a:p>
        </p:txBody>
      </p:sp>
      <p:sp>
        <p:nvSpPr>
          <p:cNvPr id="18" name="Textplatzhalter 17"/>
          <p:cNvSpPr>
            <a:spLocks noGrp="1"/>
          </p:cNvSpPr>
          <p:nvPr>
            <p:ph type="body" idx="10"/>
          </p:nvPr>
        </p:nvSpPr>
        <p:spPr>
          <a:xfrm>
            <a:off x="1543685" y="4702810"/>
            <a:ext cx="278130"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10">
                <a:solidFill>
                  <a:srgbClr val="585858"/>
                </a:solidFill>
                <a:latin typeface="Calibri" panose="02020603050405020304" pitchFamily="2"/>
              </a:rPr>
              <a:t>6% </a:t>
            </a:r>
          </a:p>
        </p:txBody>
      </p:sp>
      <p:sp>
        <p:nvSpPr>
          <p:cNvPr id="19" name="Textplatzhalter 18"/>
          <p:cNvSpPr>
            <a:spLocks noGrp="1"/>
          </p:cNvSpPr>
          <p:nvPr>
            <p:ph type="body" idx="10"/>
          </p:nvPr>
        </p:nvSpPr>
        <p:spPr>
          <a:xfrm>
            <a:off x="1540510" y="4883150"/>
            <a:ext cx="281305" cy="9398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30">
                <a:solidFill>
                  <a:srgbClr val="585858"/>
                </a:solidFill>
                <a:latin typeface="Calibri" panose="02020603050405020304" pitchFamily="2"/>
              </a:rPr>
              <a:t>4% </a:t>
            </a:r>
          </a:p>
        </p:txBody>
      </p:sp>
      <p:sp>
        <p:nvSpPr>
          <p:cNvPr id="20" name="Textplatzhalter 19"/>
          <p:cNvSpPr>
            <a:spLocks noGrp="1"/>
          </p:cNvSpPr>
          <p:nvPr>
            <p:ph type="body" idx="10"/>
          </p:nvPr>
        </p:nvSpPr>
        <p:spPr>
          <a:xfrm>
            <a:off x="1543685" y="5062855"/>
            <a:ext cx="278130"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10">
                <a:solidFill>
                  <a:srgbClr val="585858"/>
                </a:solidFill>
                <a:latin typeface="Calibri" panose="02020603050405020304" pitchFamily="2"/>
              </a:rPr>
              <a:t>2% </a:t>
            </a:r>
          </a:p>
        </p:txBody>
      </p:sp>
      <p:sp>
        <p:nvSpPr>
          <p:cNvPr id="21" name="Textplatzhalter 20"/>
          <p:cNvSpPr>
            <a:spLocks noGrp="1"/>
          </p:cNvSpPr>
          <p:nvPr>
            <p:ph type="body" idx="10"/>
          </p:nvPr>
        </p:nvSpPr>
        <p:spPr>
          <a:xfrm>
            <a:off x="1540510" y="5239385"/>
            <a:ext cx="281305" cy="94615"/>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25">
                <a:solidFill>
                  <a:srgbClr val="585858"/>
                </a:solidFill>
                <a:latin typeface="Calibri" panose="02020603050405020304" pitchFamily="2"/>
              </a:rPr>
              <a:t>0% </a:t>
            </a:r>
          </a:p>
        </p:txBody>
      </p:sp>
      <p:sp>
        <p:nvSpPr>
          <p:cNvPr id="22" name="Textplatzhalter 21"/>
          <p:cNvSpPr>
            <a:spLocks noGrp="1"/>
          </p:cNvSpPr>
          <p:nvPr>
            <p:ph type="body" idx="10"/>
          </p:nvPr>
        </p:nvSpPr>
        <p:spPr>
          <a:xfrm>
            <a:off x="2658110" y="5833745"/>
            <a:ext cx="1463040" cy="9779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25">
                <a:solidFill>
                  <a:srgbClr val="585858"/>
                </a:solidFill>
                <a:latin typeface="Calibri" panose="02020603050405020304" pitchFamily="2"/>
              </a:rPr>
              <a:t>Wachstumsrate 2020-2024 </a:t>
            </a:r>
          </a:p>
        </p:txBody>
      </p:sp>
      <p:sp>
        <p:nvSpPr>
          <p:cNvPr id="23" name="Textplatzhalter 22"/>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00" spc="-55">
                <a:solidFill>
                  <a:srgbClr val="7E7E7E"/>
                </a:solidFill>
                <a:latin typeface="Calibri" panose="02020603050405020304" pitchFamily="2"/>
              </a:rPr>
              <a:t>Kreisfreie Stadt </a:t>
            </a:r>
          </a:p>
          <a:p>
            <a:pPr marL="0" marR="0" indent="0" algn="l">
              <a:lnSpc>
                <a:spcPts val="2200"/>
              </a:lnSpc>
              <a:spcBef>
                <a:spcPts val="0"/>
              </a:spcBef>
              <a:spcAft>
                <a:spcPts val="0"/>
              </a:spcAft>
            </a:pPr>
            <a:r>
              <a:rPr lang="de-DE" sz="2200" spc="-50">
                <a:solidFill>
                  <a:srgbClr val="2E4863"/>
                </a:solidFill>
                <a:latin typeface="Calibri" panose="02020603050405020304" pitchFamily="2"/>
              </a:rPr>
              <a:t>Wuppertal </a:t>
            </a:r>
          </a:p>
        </p:txBody>
      </p:sp>
      <p:sp>
        <p:nvSpPr>
          <p:cNvPr id="24" name="Textplatzhalter 23"/>
          <p:cNvSpPr>
            <a:spLocks noGrp="1"/>
          </p:cNvSpPr>
          <p:nvPr>
            <p:ph type="body" idx="10"/>
          </p:nvPr>
        </p:nvSpPr>
        <p:spPr>
          <a:xfrm>
            <a:off x="5565775" y="1532890"/>
            <a:ext cx="780415"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E4863"/>
                </a:solidFill>
                <a:latin typeface="Calibri" panose="02020603050405020304" pitchFamily="2"/>
              </a:rPr>
              <a:t>Niveau 2024 </a:t>
            </a:r>
          </a:p>
        </p:txBody>
      </p:sp>
      <p:sp>
        <p:nvSpPr>
          <p:cNvPr id="25" name="Textplatzhalter 24"/>
          <p:cNvSpPr>
            <a:spLocks noGrp="1"/>
          </p:cNvSpPr>
          <p:nvPr>
            <p:ph type="body" idx="10"/>
          </p:nvPr>
        </p:nvSpPr>
        <p:spPr>
          <a:xfrm>
            <a:off x="5480685" y="5239385"/>
            <a:ext cx="3788410" cy="891252"/>
          </a:xfrm>
          <a:prstGeom prst="rect">
            <a:avLst/>
          </a:prstGeom>
          <a:noFill/>
          <a:ln w="69850" cmpd="sng">
            <a:solidFill>
              <a:srgbClr val="D9D9D9"/>
            </a:solidFill>
            <a:prstDash val="solid"/>
          </a:ln>
        </p:spPr>
        <p:txBody>
          <a:bodyPr vert="horz" lIns="0" tIns="43180" rIns="0" bIns="0" anchor="t"/>
          <a:lstStyle/>
          <a:p>
            <a:pPr marL="137160" marR="137160" indent="0" algn="just">
              <a:lnSpc>
                <a:spcPts val="1200"/>
              </a:lnSpc>
              <a:spcAft>
                <a:spcPts val="355"/>
              </a:spcAft>
            </a:pPr>
            <a:r>
              <a:rPr lang="de-DE" sz="1000" spc="0" dirty="0">
                <a:solidFill>
                  <a:srgbClr val="000000"/>
                </a:solidFill>
                <a:latin typeface="Calibri" panose="02020603050405020304" pitchFamily="2"/>
              </a:rPr>
              <a:t>Die Kaufkraft in Wuppertal zählt NRW-weit eher zu den schwächeren. Mit Rang 330 landet sie knapp noch in der vorletzten Gruppe. Im Vergleich der kreisfreien Städte gibt es einige Kommunen, die deutlich stärker abschneiden, sowie ebenfalls eine Reihe von Kommunen, die noch hinter Wuppertal platziert sind. </a:t>
            </a:r>
          </a:p>
        </p:txBody>
      </p:sp>
      <p:sp>
        <p:nvSpPr>
          <p:cNvPr id="26" name="Textplatzhalter 25"/>
          <p:cNvSpPr>
            <a:spLocks noGrp="1"/>
          </p:cNvSpPr>
          <p:nvPr>
            <p:ph type="body" idx="10"/>
          </p:nvPr>
        </p:nvSpPr>
        <p:spPr>
          <a:xfrm>
            <a:off x="9925685" y="6473825"/>
            <a:ext cx="222885" cy="73025"/>
          </a:xfrm>
          <a:prstGeom prst="rect">
            <a:avLst/>
          </a:prstGeom>
          <a:noFill/>
          <a:ln w="0" cmpd="sng">
            <a:noFill/>
            <a:prstDash val="solid"/>
          </a:ln>
        </p:spPr>
        <p:txBody>
          <a:bodyPr vert="horz" lIns="0" tIns="0" rIns="0" bIns="0" anchor="t"/>
          <a:lstStyle/>
          <a:p>
            <a:pPr marL="0" marR="0" indent="0" algn="l">
              <a:lnSpc>
                <a:spcPts val="500"/>
              </a:lnSpc>
              <a:spcAft>
                <a:spcPts val="0"/>
              </a:spcAft>
            </a:pPr>
            <a:r>
              <a:rPr lang="de-DE" sz="850" spc="110">
                <a:solidFill>
                  <a:srgbClr val="74899B"/>
                </a:solidFill>
                <a:latin typeface="Calibri" panose="02020603050405020304" pitchFamily="2"/>
              </a:rPr>
              <a:t>21 </a:t>
            </a:r>
          </a:p>
        </p:txBody>
      </p:sp>
      <p:sp>
        <p:nvSpPr>
          <p:cNvPr id="27" name="Textplatzhalter 26"/>
          <p:cNvSpPr>
            <a:spLocks noGrp="1"/>
          </p:cNvSpPr>
          <p:nvPr>
            <p:ph type="body" idx="10"/>
          </p:nvPr>
        </p:nvSpPr>
        <p:spPr>
          <a:xfrm>
            <a:off x="9451975" y="5224145"/>
            <a:ext cx="990600" cy="558165"/>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800" spc="-10">
                <a:solidFill>
                  <a:srgbClr val="000000"/>
                </a:solidFill>
                <a:latin typeface="Calibri" panose="02020603050405020304" pitchFamily="2"/>
              </a:rPr>
              <a:t>* Die Abbildung links zeigt die Dynamik der letzten drei Jahre, in der Karte rechts das Niveau von 2024 </a:t>
            </a:r>
          </a:p>
        </p:txBody>
      </p:sp>
      <p:sp>
        <p:nvSpPr>
          <p:cNvPr id="28" name="Textplatzhalter 27"/>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a:solidFill>
                  <a:srgbClr val="2E4863"/>
                </a:solidFill>
                <a:latin typeface="Calibri" panose="02020603050405020304" pitchFamily="2"/>
              </a:rPr>
              <a:t>Rang 1-66 Rang 67-132 Rang 133-198 Rang 199-264 </a:t>
            </a:r>
          </a:p>
        </p:txBody>
      </p:sp>
      <p:sp>
        <p:nvSpPr>
          <p:cNvPr id="29" name="Textplatzhalter 28"/>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E4863"/>
                </a:solidFill>
                <a:latin typeface="Calibri" panose="02020603050405020304" pitchFamily="2"/>
              </a:rPr>
              <a:t>Rang 265-330 </a:t>
            </a:r>
          </a:p>
        </p:txBody>
      </p:sp>
      <p:sp>
        <p:nvSpPr>
          <p:cNvPr id="30" name="Textplatzhalter 29"/>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E4863"/>
                </a:solidFill>
                <a:latin typeface="Calibri" panose="02020603050405020304" pitchFamily="2"/>
              </a:rPr>
              <a:t>Rang 331-396 </a:t>
            </a:r>
          </a:p>
        </p:txBody>
      </p:sp>
      <p:pic>
        <p:nvPicPr>
          <p:cNvPr id="2" name="Grafik 1">
            <a:extLst>
              <a:ext uri="{FF2B5EF4-FFF2-40B4-BE49-F238E27FC236}">
                <a16:creationId xmlns:a16="http://schemas.microsoft.com/office/drawing/2014/main" id="{082524BC-CBEC-D4B7-4F22-D2F87501A629}"/>
              </a:ext>
            </a:extLst>
          </p:cNvPr>
          <p:cNvPicPr>
            <a:picLocks noChangeAspect="1"/>
          </p:cNvPicPr>
          <p:nvPr/>
        </p:nvPicPr>
        <p:blipFill>
          <a:blip r:embed="rId3"/>
          <a:stretch>
            <a:fillRect/>
          </a:stretch>
        </p:blipFill>
        <p:spPr>
          <a:xfrm>
            <a:off x="9405918" y="1390015"/>
            <a:ext cx="1203363" cy="3733800"/>
          </a:xfrm>
          <a:prstGeom prst="rect">
            <a:avLst/>
          </a:prstGeom>
        </p:spPr>
      </p:pic>
      <p:pic>
        <p:nvPicPr>
          <p:cNvPr id="32" name="Grafik 31">
            <a:extLst>
              <a:ext uri="{FF2B5EF4-FFF2-40B4-BE49-F238E27FC236}">
                <a16:creationId xmlns:a16="http://schemas.microsoft.com/office/drawing/2014/main" id="{368E2854-0721-9DD7-8F0C-0FD166705475}"/>
              </a:ext>
            </a:extLst>
          </p:cNvPr>
          <p:cNvPicPr>
            <a:picLocks noChangeAspect="1"/>
          </p:cNvPicPr>
          <p:nvPr/>
        </p:nvPicPr>
        <p:blipFill>
          <a:blip r:embed="rId4"/>
          <a:stretch>
            <a:fillRect/>
          </a:stretch>
        </p:blipFill>
        <p:spPr>
          <a:xfrm>
            <a:off x="1441450" y="3045564"/>
            <a:ext cx="3698072" cy="295508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Grafik 3"/>
          <p:cNvPicPr/>
          <p:nvPr/>
        </p:nvPicPr>
        <p:blipFill>
          <a:blip r:embed="rId2"/>
          <a:stretch>
            <a:fillRect/>
          </a:stretch>
        </p:blipFill>
        <p:spPr>
          <a:xfrm>
            <a:off x="609600" y="1390015"/>
            <a:ext cx="10015855" cy="4863465"/>
          </a:xfrm>
          <a:prstGeom prst="rect">
            <a:avLst/>
          </a:prstGeom>
        </p:spPr>
      </p:pic>
      <p:pic>
        <p:nvPicPr>
          <p:cNvPr id="32" name="Grafik 31"/>
          <p:cNvPicPr/>
          <p:nvPr/>
        </p:nvPicPr>
        <p:blipFill>
          <a:blip r:embed="rId3"/>
          <a:stretch>
            <a:fillRect/>
          </a:stretch>
        </p:blipFill>
        <p:spPr>
          <a:xfrm>
            <a:off x="628015" y="6388735"/>
            <a:ext cx="1810385" cy="267970"/>
          </a:xfrm>
          <a:prstGeom prst="rect">
            <a:avLst/>
          </a:prstGeom>
        </p:spPr>
      </p:pic>
      <p:sp>
        <p:nvSpPr>
          <p:cNvPr id="2" name="Textplatzhalter 1"/>
          <p:cNvSpPr>
            <a:spLocks noGrp="1"/>
          </p:cNvSpPr>
          <p:nvPr>
            <p:ph type="body" idx="10"/>
          </p:nvPr>
        </p:nvSpPr>
        <p:spPr>
          <a:xfrm>
            <a:off x="609600" y="749300"/>
            <a:ext cx="10058400" cy="582930"/>
          </a:xfrm>
          <a:prstGeom prst="rect">
            <a:avLst/>
          </a:prstGeom>
          <a:noFill/>
          <a:ln w="0" cmpd="sng">
            <a:noFill/>
            <a:prstDash val="solid"/>
          </a:ln>
        </p:spPr>
        <p:txBody>
          <a:bodyPr vert="horz" lIns="0" tIns="29845" rIns="0" bIns="0" anchor="t"/>
          <a:lstStyle/>
          <a:p>
            <a:pPr marL="7269480" marR="0" indent="0" algn="l">
              <a:lnSpc>
                <a:spcPts val="1800"/>
              </a:lnSpc>
              <a:spcAft>
                <a:spcPts val="0"/>
              </a:spcAft>
            </a:pPr>
            <a:r>
              <a:rPr lang="de-DE" sz="1600" spc="-15" dirty="0">
                <a:solidFill>
                  <a:srgbClr val="7E7E7E"/>
                </a:solidFill>
                <a:latin typeface="Calibri" panose="02020603050405020304" pitchFamily="2"/>
              </a:rPr>
              <a:t>Kreisfreie Stadt </a:t>
            </a:r>
          </a:p>
          <a:p>
            <a:pPr marL="822960" marR="0" indent="0" algn="l">
              <a:lnSpc>
                <a:spcPts val="2500"/>
              </a:lnSpc>
              <a:spcBef>
                <a:spcPts val="85"/>
              </a:spcBef>
              <a:spcAft>
                <a:spcPts val="0"/>
              </a:spcAft>
              <a:tabLst>
                <a:tab pos="7269480" algn="l"/>
              </a:tabLst>
            </a:pPr>
            <a:r>
              <a:rPr lang="de-DE" sz="2200" b="1" spc="0" dirty="0">
                <a:solidFill>
                  <a:srgbClr val="049E76"/>
                </a:solidFill>
                <a:latin typeface="Calibri" panose="02020603050405020304" pitchFamily="2"/>
              </a:rPr>
              <a:t>Wanderungen 	</a:t>
            </a:r>
            <a:r>
              <a:rPr lang="de-DE" sz="2200" spc="0" dirty="0">
                <a:solidFill>
                  <a:srgbClr val="2E4863"/>
                </a:solidFill>
                <a:latin typeface="Calibri" panose="02020603050405020304" pitchFamily="2"/>
              </a:rPr>
              <a:t>Wuppertal </a:t>
            </a:r>
          </a:p>
        </p:txBody>
      </p:sp>
      <p:sp>
        <p:nvSpPr>
          <p:cNvPr id="5" name="Textplatzhalter 4"/>
          <p:cNvSpPr>
            <a:spLocks noGrp="1"/>
          </p:cNvSpPr>
          <p:nvPr>
            <p:ph type="body" idx="10"/>
          </p:nvPr>
        </p:nvSpPr>
        <p:spPr>
          <a:xfrm>
            <a:off x="2136775" y="1593850"/>
            <a:ext cx="2892425" cy="765175"/>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de-DE" sz="1050" spc="0">
                <a:solidFill>
                  <a:srgbClr val="FFFFFF"/>
                </a:solidFill>
                <a:latin typeface="Calibri" panose="02020603050405020304" pitchFamily="2"/>
              </a:rPr>
              <a:t>Wanderungen sind ein Proxy für die Attraktivität einer Region. Regionen, in die mehr Menschen zuwandern als abwandern, haben in der Regel eine starke Wirtschaftsstruktur oder eine hohe Lebensqualität. </a:t>
            </a:r>
          </a:p>
        </p:txBody>
      </p:sp>
      <p:sp>
        <p:nvSpPr>
          <p:cNvPr id="6" name="Textplatzhalter 5"/>
          <p:cNvSpPr>
            <a:spLocks noGrp="1"/>
          </p:cNvSpPr>
          <p:nvPr>
            <p:ph type="body" idx="10"/>
          </p:nvPr>
        </p:nvSpPr>
        <p:spPr>
          <a:xfrm>
            <a:off x="2139950" y="3166745"/>
            <a:ext cx="2218690" cy="377825"/>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450" spc="-20">
                <a:solidFill>
                  <a:srgbClr val="2E4863"/>
                </a:solidFill>
                <a:latin typeface="Calibri" panose="02020603050405020304" pitchFamily="2"/>
              </a:rPr>
              <a:t>Entwicklung des Wanderungs-saldos je 1.000 Einwohner </a:t>
            </a:r>
          </a:p>
        </p:txBody>
      </p:sp>
      <p:sp>
        <p:nvSpPr>
          <p:cNvPr id="7" name="Textplatzhalter 6"/>
          <p:cNvSpPr>
            <a:spLocks noGrp="1"/>
          </p:cNvSpPr>
          <p:nvPr>
            <p:ph type="body" idx="10"/>
          </p:nvPr>
        </p:nvSpPr>
        <p:spPr>
          <a:xfrm>
            <a:off x="1488440" y="3627120"/>
            <a:ext cx="15621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0">
                <a:solidFill>
                  <a:srgbClr val="585858"/>
                </a:solidFill>
                <a:latin typeface="Calibri" panose="02020603050405020304" pitchFamily="2"/>
              </a:rPr>
              <a:t>8 </a:t>
            </a:r>
          </a:p>
        </p:txBody>
      </p:sp>
      <p:sp>
        <p:nvSpPr>
          <p:cNvPr id="8" name="Textplatzhalter 7"/>
          <p:cNvSpPr>
            <a:spLocks noGrp="1"/>
          </p:cNvSpPr>
          <p:nvPr>
            <p:ph type="body" idx="10"/>
          </p:nvPr>
        </p:nvSpPr>
        <p:spPr>
          <a:xfrm>
            <a:off x="1497330" y="4233545"/>
            <a:ext cx="138430" cy="9144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1050" spc="0">
                <a:solidFill>
                  <a:srgbClr val="585858"/>
                </a:solidFill>
                <a:latin typeface="Calibri" panose="02020603050405020304" pitchFamily="2"/>
              </a:rPr>
              <a:t>5 </a:t>
            </a:r>
          </a:p>
        </p:txBody>
      </p:sp>
      <p:sp>
        <p:nvSpPr>
          <p:cNvPr id="9" name="Textplatzhalter 8"/>
          <p:cNvSpPr>
            <a:spLocks noGrp="1"/>
          </p:cNvSpPr>
          <p:nvPr>
            <p:ph type="body" idx="10"/>
          </p:nvPr>
        </p:nvSpPr>
        <p:spPr>
          <a:xfrm>
            <a:off x="4271010" y="3745865"/>
            <a:ext cx="162560" cy="161925"/>
          </a:xfrm>
          <a:prstGeom prst="rect">
            <a:avLst/>
          </a:prstGeom>
          <a:noFill/>
          <a:ln w="0" cmpd="sng">
            <a:noFill/>
            <a:prstDash val="solid"/>
          </a:ln>
        </p:spPr>
        <p:txBody>
          <a:bodyPr vert="vert270" lIns="0" tIns="0" rIns="41910" bIns="0" anchor="t"/>
          <a:lstStyle/>
          <a:p>
            <a:pPr marL="0" marR="0" indent="0" algn="l">
              <a:lnSpc>
                <a:spcPts val="800"/>
              </a:lnSpc>
              <a:spcAft>
                <a:spcPts val="45"/>
              </a:spcAft>
            </a:pPr>
            <a:r>
              <a:rPr lang="de-DE" sz="1050" spc="-270">
                <a:solidFill>
                  <a:srgbClr val="000000"/>
                </a:solidFill>
                <a:latin typeface="Calibri" panose="02020603050405020304" pitchFamily="2"/>
              </a:rPr>
              <a:t>8,0 </a:t>
            </a:r>
          </a:p>
        </p:txBody>
      </p:sp>
      <p:sp>
        <p:nvSpPr>
          <p:cNvPr id="10" name="Textplatzhalter 9"/>
          <p:cNvSpPr>
            <a:spLocks noGrp="1"/>
          </p:cNvSpPr>
          <p:nvPr>
            <p:ph type="body" idx="10"/>
          </p:nvPr>
        </p:nvSpPr>
        <p:spPr>
          <a:xfrm>
            <a:off x="1497330" y="3831590"/>
            <a:ext cx="14160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0">
                <a:solidFill>
                  <a:srgbClr val="585858"/>
                </a:solidFill>
                <a:latin typeface="Calibri" panose="02020603050405020304" pitchFamily="2"/>
              </a:rPr>
              <a:t>7 </a:t>
            </a:r>
          </a:p>
        </p:txBody>
      </p:sp>
      <p:sp>
        <p:nvSpPr>
          <p:cNvPr id="11" name="Textplatzhalter 10"/>
          <p:cNvSpPr>
            <a:spLocks noGrp="1"/>
          </p:cNvSpPr>
          <p:nvPr>
            <p:ph type="body" idx="10"/>
          </p:nvPr>
        </p:nvSpPr>
        <p:spPr>
          <a:xfrm>
            <a:off x="1493520" y="4032250"/>
            <a:ext cx="14922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0">
                <a:solidFill>
                  <a:srgbClr val="585858"/>
                </a:solidFill>
                <a:latin typeface="Calibri" panose="02020603050405020304" pitchFamily="2"/>
              </a:rPr>
              <a:t>6 </a:t>
            </a:r>
          </a:p>
        </p:txBody>
      </p:sp>
      <p:sp>
        <p:nvSpPr>
          <p:cNvPr id="12" name="Textplatzhalter 11"/>
          <p:cNvSpPr>
            <a:spLocks noGrp="1"/>
          </p:cNvSpPr>
          <p:nvPr>
            <p:ph type="body" idx="10"/>
          </p:nvPr>
        </p:nvSpPr>
        <p:spPr>
          <a:xfrm>
            <a:off x="3168015" y="4050665"/>
            <a:ext cx="162560" cy="155575"/>
          </a:xfrm>
          <a:prstGeom prst="rect">
            <a:avLst/>
          </a:prstGeom>
          <a:noFill/>
          <a:ln w="0" cmpd="sng">
            <a:noFill/>
            <a:prstDash val="solid"/>
          </a:ln>
        </p:spPr>
        <p:txBody>
          <a:bodyPr vert="vert270" lIns="0" tIns="0" rIns="41275" bIns="0" anchor="t"/>
          <a:lstStyle/>
          <a:p>
            <a:pPr marL="0" marR="0" indent="0" algn="l">
              <a:lnSpc>
                <a:spcPts val="800"/>
              </a:lnSpc>
              <a:spcAft>
                <a:spcPts val="95"/>
              </a:spcAft>
            </a:pPr>
            <a:r>
              <a:rPr lang="de-DE" sz="1050" spc="-285">
                <a:solidFill>
                  <a:srgbClr val="000000"/>
                </a:solidFill>
                <a:latin typeface="Calibri" panose="02020603050405020304" pitchFamily="2"/>
              </a:rPr>
              <a:t>6,5 </a:t>
            </a:r>
          </a:p>
        </p:txBody>
      </p:sp>
      <p:sp>
        <p:nvSpPr>
          <p:cNvPr id="13" name="Textplatzhalter 12"/>
          <p:cNvSpPr>
            <a:spLocks noGrp="1"/>
          </p:cNvSpPr>
          <p:nvPr>
            <p:ph type="body" idx="10"/>
          </p:nvPr>
        </p:nvSpPr>
        <p:spPr>
          <a:xfrm>
            <a:off x="4536440" y="4776470"/>
            <a:ext cx="162560" cy="161290"/>
          </a:xfrm>
          <a:prstGeom prst="rect">
            <a:avLst/>
          </a:prstGeom>
          <a:noFill/>
          <a:ln w="0" cmpd="sng">
            <a:noFill/>
            <a:prstDash val="solid"/>
          </a:ln>
        </p:spPr>
        <p:txBody>
          <a:bodyPr vert="vert270" lIns="0" tIns="0" rIns="38735" bIns="0" anchor="t"/>
          <a:lstStyle/>
          <a:p>
            <a:pPr marL="0" marR="0" indent="0" algn="l">
              <a:lnSpc>
                <a:spcPts val="900"/>
              </a:lnSpc>
              <a:spcAft>
                <a:spcPts val="45"/>
              </a:spcAft>
            </a:pPr>
            <a:r>
              <a:rPr lang="de-DE" sz="1050" spc="-275">
                <a:solidFill>
                  <a:srgbClr val="FFFFFF"/>
                </a:solidFill>
                <a:latin typeface="Calibri" panose="02020603050405020304" pitchFamily="2"/>
              </a:rPr>
              <a:t>2,9 </a:t>
            </a:r>
          </a:p>
        </p:txBody>
      </p:sp>
      <p:sp>
        <p:nvSpPr>
          <p:cNvPr id="14" name="Textplatzhalter 13"/>
          <p:cNvSpPr>
            <a:spLocks noGrp="1"/>
          </p:cNvSpPr>
          <p:nvPr>
            <p:ph type="body" idx="10"/>
          </p:nvPr>
        </p:nvSpPr>
        <p:spPr>
          <a:xfrm>
            <a:off x="3380105" y="5047615"/>
            <a:ext cx="265430" cy="237490"/>
          </a:xfrm>
          <a:prstGeom prst="rect">
            <a:avLst/>
          </a:prstGeom>
          <a:noFill/>
          <a:ln w="0" cmpd="sng">
            <a:noFill/>
            <a:prstDash val="solid"/>
          </a:ln>
        </p:spPr>
        <p:txBody>
          <a:bodyPr vert="vert270" lIns="0" tIns="0" rIns="88265" bIns="0" anchor="t"/>
          <a:lstStyle/>
          <a:p>
            <a:pPr marL="45720" marR="0" indent="0" algn="l">
              <a:lnSpc>
                <a:spcPts val="900"/>
              </a:lnSpc>
              <a:spcAft>
                <a:spcPts val="480"/>
              </a:spcAft>
            </a:pPr>
            <a:r>
              <a:rPr lang="de-DE" sz="1050" spc="-204">
                <a:solidFill>
                  <a:srgbClr val="FFFFFF"/>
                </a:solidFill>
                <a:latin typeface="Calibri" panose="02020603050405020304" pitchFamily="2"/>
              </a:rPr>
              <a:t>1,2 </a:t>
            </a:r>
          </a:p>
        </p:txBody>
      </p:sp>
      <p:sp>
        <p:nvSpPr>
          <p:cNvPr id="15" name="Textplatzhalter 14"/>
          <p:cNvSpPr>
            <a:spLocks noGrp="1"/>
          </p:cNvSpPr>
          <p:nvPr>
            <p:ph type="body" idx="10"/>
          </p:nvPr>
        </p:nvSpPr>
        <p:spPr>
          <a:xfrm>
            <a:off x="1488440" y="4434840"/>
            <a:ext cx="15621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0">
                <a:solidFill>
                  <a:srgbClr val="585858"/>
                </a:solidFill>
                <a:latin typeface="Calibri" panose="02020603050405020304" pitchFamily="2"/>
              </a:rPr>
              <a:t>4 </a:t>
            </a:r>
          </a:p>
        </p:txBody>
      </p:sp>
      <p:sp>
        <p:nvSpPr>
          <p:cNvPr id="16" name="Textplatzhalter 15"/>
          <p:cNvSpPr>
            <a:spLocks noGrp="1"/>
          </p:cNvSpPr>
          <p:nvPr>
            <p:ph type="body" idx="10"/>
          </p:nvPr>
        </p:nvSpPr>
        <p:spPr>
          <a:xfrm>
            <a:off x="1497330" y="4639310"/>
            <a:ext cx="13843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0">
                <a:solidFill>
                  <a:srgbClr val="585858"/>
                </a:solidFill>
                <a:latin typeface="Calibri" panose="02020603050405020304" pitchFamily="2"/>
              </a:rPr>
              <a:t>3 </a:t>
            </a:r>
          </a:p>
        </p:txBody>
      </p:sp>
      <p:sp>
        <p:nvSpPr>
          <p:cNvPr id="17" name="Textplatzhalter 16"/>
          <p:cNvSpPr>
            <a:spLocks noGrp="1"/>
          </p:cNvSpPr>
          <p:nvPr>
            <p:ph type="body" idx="10"/>
          </p:nvPr>
        </p:nvSpPr>
        <p:spPr>
          <a:xfrm>
            <a:off x="1497330" y="4839970"/>
            <a:ext cx="138430" cy="8890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0">
                <a:solidFill>
                  <a:srgbClr val="585858"/>
                </a:solidFill>
                <a:latin typeface="Calibri" panose="02020603050405020304" pitchFamily="2"/>
              </a:rPr>
              <a:t>2 </a:t>
            </a:r>
          </a:p>
        </p:txBody>
      </p:sp>
      <p:sp>
        <p:nvSpPr>
          <p:cNvPr id="18" name="Textplatzhalter 17"/>
          <p:cNvSpPr>
            <a:spLocks noGrp="1"/>
          </p:cNvSpPr>
          <p:nvPr>
            <p:ph type="body" idx="10"/>
          </p:nvPr>
        </p:nvSpPr>
        <p:spPr>
          <a:xfrm>
            <a:off x="1502410" y="5041265"/>
            <a:ext cx="131445" cy="88265"/>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1050" spc="0">
                <a:solidFill>
                  <a:srgbClr val="585858"/>
                </a:solidFill>
                <a:latin typeface="Calibri" panose="02020603050405020304" pitchFamily="2"/>
              </a:rPr>
              <a:t>1 </a:t>
            </a:r>
          </a:p>
        </p:txBody>
      </p:sp>
      <p:sp>
        <p:nvSpPr>
          <p:cNvPr id="19" name="Textplatzhalter 18"/>
          <p:cNvSpPr>
            <a:spLocks noGrp="1"/>
          </p:cNvSpPr>
          <p:nvPr>
            <p:ph type="body" idx="10"/>
          </p:nvPr>
        </p:nvSpPr>
        <p:spPr>
          <a:xfrm>
            <a:off x="1488440" y="5245735"/>
            <a:ext cx="15621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0">
                <a:solidFill>
                  <a:srgbClr val="585858"/>
                </a:solidFill>
                <a:latin typeface="Calibri" panose="02020603050405020304" pitchFamily="2"/>
              </a:rPr>
              <a:t>0 </a:t>
            </a:r>
          </a:p>
        </p:txBody>
      </p:sp>
      <p:sp>
        <p:nvSpPr>
          <p:cNvPr id="20" name="Textplatzhalter 19"/>
          <p:cNvSpPr>
            <a:spLocks noGrp="1"/>
          </p:cNvSpPr>
          <p:nvPr>
            <p:ph type="body" idx="10"/>
          </p:nvPr>
        </p:nvSpPr>
        <p:spPr>
          <a:xfrm>
            <a:off x="2326640" y="4538345"/>
            <a:ext cx="162560" cy="158750"/>
          </a:xfrm>
          <a:prstGeom prst="rect">
            <a:avLst/>
          </a:prstGeom>
          <a:noFill/>
          <a:ln w="0" cmpd="sng">
            <a:noFill/>
            <a:prstDash val="solid"/>
          </a:ln>
        </p:spPr>
        <p:txBody>
          <a:bodyPr vert="vert270" lIns="0" tIns="0" rIns="41910" bIns="0" anchor="t"/>
          <a:lstStyle/>
          <a:p>
            <a:pPr marL="0" marR="0" indent="0" algn="l">
              <a:lnSpc>
                <a:spcPts val="800"/>
              </a:lnSpc>
              <a:spcAft>
                <a:spcPts val="90"/>
              </a:spcAft>
            </a:pPr>
            <a:r>
              <a:rPr lang="de-DE" sz="1050" spc="-270">
                <a:solidFill>
                  <a:srgbClr val="FFFFFF"/>
                </a:solidFill>
                <a:latin typeface="Calibri" panose="02020603050405020304" pitchFamily="2"/>
              </a:rPr>
              <a:t>4,1 </a:t>
            </a:r>
          </a:p>
        </p:txBody>
      </p:sp>
      <p:sp>
        <p:nvSpPr>
          <p:cNvPr id="21" name="Textplatzhalter 20"/>
          <p:cNvSpPr>
            <a:spLocks noGrp="1"/>
          </p:cNvSpPr>
          <p:nvPr>
            <p:ph type="body" idx="10"/>
          </p:nvPr>
        </p:nvSpPr>
        <p:spPr>
          <a:xfrm>
            <a:off x="2064385" y="4675505"/>
            <a:ext cx="162560" cy="158750"/>
          </a:xfrm>
          <a:prstGeom prst="rect">
            <a:avLst/>
          </a:prstGeom>
          <a:noFill/>
          <a:ln w="0" cmpd="sng">
            <a:noFill/>
            <a:prstDash val="solid"/>
          </a:ln>
        </p:spPr>
        <p:txBody>
          <a:bodyPr vert="vert270" lIns="0" tIns="0" rIns="41910" bIns="0" anchor="t"/>
          <a:lstStyle/>
          <a:p>
            <a:pPr marL="0" marR="0" indent="0" algn="l">
              <a:lnSpc>
                <a:spcPts val="800"/>
              </a:lnSpc>
              <a:spcAft>
                <a:spcPts val="70"/>
              </a:spcAft>
            </a:pPr>
            <a:r>
              <a:rPr lang="de-DE" sz="1050" spc="-280">
                <a:solidFill>
                  <a:srgbClr val="000000"/>
                </a:solidFill>
                <a:latin typeface="Calibri" panose="02020603050405020304" pitchFamily="2"/>
              </a:rPr>
              <a:t>3,4 </a:t>
            </a:r>
          </a:p>
        </p:txBody>
      </p:sp>
      <p:sp>
        <p:nvSpPr>
          <p:cNvPr id="22" name="Textplatzhalter 21"/>
          <p:cNvSpPr>
            <a:spLocks noGrp="1"/>
          </p:cNvSpPr>
          <p:nvPr>
            <p:ph type="body" idx="10"/>
          </p:nvPr>
        </p:nvSpPr>
        <p:spPr>
          <a:xfrm>
            <a:off x="1990090" y="5407025"/>
            <a:ext cx="1892935" cy="286385"/>
          </a:xfrm>
          <a:prstGeom prst="rect">
            <a:avLst/>
          </a:prstGeom>
          <a:noFill/>
          <a:ln w="0" cmpd="sng">
            <a:noFill/>
            <a:prstDash val="solid"/>
          </a:ln>
        </p:spPr>
        <p:txBody>
          <a:bodyPr vert="horz" lIns="0" tIns="0" rIns="0" bIns="0" anchor="t"/>
          <a:lstStyle/>
          <a:p>
            <a:pPr marL="0" marR="0" indent="0" algn="l">
              <a:lnSpc>
                <a:spcPts val="1100"/>
              </a:lnSpc>
              <a:spcAft>
                <a:spcPts val="0"/>
              </a:spcAft>
              <a:tabLst>
                <a:tab pos="1874520" algn="r"/>
              </a:tabLst>
            </a:pPr>
            <a:r>
              <a:rPr lang="de-DE" sz="1050" spc="0">
                <a:solidFill>
                  <a:srgbClr val="585858"/>
                </a:solidFill>
                <a:latin typeface="Calibri" panose="02020603050405020304" pitchFamily="2"/>
              </a:rPr>
              <a:t>Wuppertal </a:t>
            </a:r>
            <a:r>
              <a:rPr lang="de-DE" sz="1200" i="1" spc="0">
                <a:solidFill>
                  <a:srgbClr val="585858"/>
                </a:solidFill>
                <a:latin typeface="Times New Roman" panose="02020603050405020304" pitchFamily="1"/>
              </a:rPr>
              <a:t>0 </a:t>
            </a:r>
            <a:r>
              <a:rPr lang="de-DE" sz="1050" spc="0">
                <a:solidFill>
                  <a:srgbClr val="585858"/>
                </a:solidFill>
                <a:latin typeface="Calibri" panose="02020603050405020304" pitchFamily="2"/>
              </a:rPr>
              <a:t>Kreisfreie Städte </a:t>
            </a:r>
          </a:p>
          <a:p>
            <a:pPr marL="0" marR="68580" indent="0" algn="r">
              <a:lnSpc>
                <a:spcPts val="1100"/>
              </a:lnSpc>
              <a:spcBef>
                <a:spcPts val="100"/>
              </a:spcBef>
              <a:spcAft>
                <a:spcPts val="0"/>
              </a:spcAft>
            </a:pPr>
            <a:r>
              <a:rPr lang="de-DE" sz="1050" spc="-10">
                <a:solidFill>
                  <a:srgbClr val="585858"/>
                </a:solidFill>
                <a:latin typeface="Calibri" panose="02020603050405020304" pitchFamily="2"/>
              </a:rPr>
              <a:t>NRW (ungew.) </a:t>
            </a:r>
          </a:p>
        </p:txBody>
      </p:sp>
      <p:sp>
        <p:nvSpPr>
          <p:cNvPr id="23" name="Textplatzhalter 22"/>
          <p:cNvSpPr>
            <a:spLocks noGrp="1"/>
          </p:cNvSpPr>
          <p:nvPr>
            <p:ph type="body" idx="10"/>
          </p:nvPr>
        </p:nvSpPr>
        <p:spPr>
          <a:xfrm>
            <a:off x="3023870" y="5840095"/>
            <a:ext cx="73152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65">
                <a:solidFill>
                  <a:srgbClr val="585858"/>
                </a:solidFill>
                <a:latin typeface="Calibri" panose="02020603050405020304" pitchFamily="2"/>
              </a:rPr>
              <a:t>2020 2023 </a:t>
            </a:r>
          </a:p>
        </p:txBody>
      </p:sp>
      <p:sp>
        <p:nvSpPr>
          <p:cNvPr id="24" name="Textplatzhalter 23"/>
          <p:cNvSpPr>
            <a:spLocks noGrp="1"/>
          </p:cNvSpPr>
          <p:nvPr>
            <p:ph type="body" idx="10"/>
          </p:nvPr>
        </p:nvSpPr>
        <p:spPr>
          <a:xfrm>
            <a:off x="4044950" y="5407025"/>
            <a:ext cx="886460" cy="121920"/>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1200" i="1" spc="-50">
                <a:solidFill>
                  <a:srgbClr val="585858"/>
                </a:solidFill>
                <a:latin typeface="Times New Roman" panose="02020603050405020304" pitchFamily="1"/>
              </a:rPr>
              <a:t>0 </a:t>
            </a:r>
            <a:r>
              <a:rPr lang="de-DE" sz="1050" spc="-50">
                <a:solidFill>
                  <a:srgbClr val="585858"/>
                </a:solidFill>
                <a:latin typeface="Calibri" panose="02020603050405020304" pitchFamily="2"/>
              </a:rPr>
              <a:t>NRW (ungew.) </a:t>
            </a:r>
          </a:p>
        </p:txBody>
      </p:sp>
      <p:sp>
        <p:nvSpPr>
          <p:cNvPr id="25" name="Textplatzhalter 24"/>
          <p:cNvSpPr>
            <a:spLocks noGrp="1"/>
          </p:cNvSpPr>
          <p:nvPr>
            <p:ph type="body" idx="10"/>
          </p:nvPr>
        </p:nvSpPr>
        <p:spPr>
          <a:xfrm>
            <a:off x="5565775" y="1532890"/>
            <a:ext cx="774065"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E4863"/>
                </a:solidFill>
                <a:latin typeface="Calibri" panose="02020603050405020304" pitchFamily="2"/>
              </a:rPr>
              <a:t>Niveau 2023 </a:t>
            </a:r>
          </a:p>
        </p:txBody>
      </p:sp>
      <p:sp>
        <p:nvSpPr>
          <p:cNvPr id="26" name="Textplatzhalter 25"/>
          <p:cNvSpPr>
            <a:spLocks noGrp="1"/>
          </p:cNvSpPr>
          <p:nvPr>
            <p:ph type="body" idx="10"/>
          </p:nvPr>
        </p:nvSpPr>
        <p:spPr>
          <a:xfrm>
            <a:off x="5490845" y="5245735"/>
            <a:ext cx="3829193" cy="908685"/>
          </a:xfrm>
          <a:prstGeom prst="rect">
            <a:avLst/>
          </a:prstGeom>
          <a:noFill/>
          <a:ln w="69850" cmpd="sng">
            <a:solidFill>
              <a:srgbClr val="D9D9D9"/>
            </a:solidFill>
            <a:prstDash val="solid"/>
          </a:ln>
        </p:spPr>
        <p:txBody>
          <a:bodyPr vert="horz" lIns="0" tIns="46990" rIns="0" bIns="0" anchor="t"/>
          <a:lstStyle/>
          <a:p>
            <a:pPr marL="137160" marR="137160" indent="0" algn="just">
              <a:lnSpc>
                <a:spcPts val="1200"/>
              </a:lnSpc>
              <a:spcAft>
                <a:spcPts val="1555"/>
              </a:spcAft>
            </a:pPr>
            <a:r>
              <a:rPr lang="de-DE" sz="1000" spc="-10" dirty="0">
                <a:solidFill>
                  <a:srgbClr val="000000"/>
                </a:solidFill>
                <a:latin typeface="Calibri" panose="02020603050405020304" pitchFamily="2"/>
              </a:rPr>
              <a:t>Der Wanderungssaldo in Wuppertal ist positiv, d. h. die Zuwanderungen überwiegen die Zahl der Abwanderungen. Eine entsprechend bedarfsorientierte Entwicklung des Wohnungsmarktes ist notwendig, um diesen positiven Trend fortzuführen. </a:t>
            </a:r>
          </a:p>
        </p:txBody>
      </p:sp>
      <p:sp>
        <p:nvSpPr>
          <p:cNvPr id="27" name="Textplatzhalter 26"/>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a:solidFill>
                  <a:srgbClr val="2E4863"/>
                </a:solidFill>
                <a:latin typeface="Calibri" panose="02020603050405020304" pitchFamily="2"/>
              </a:rPr>
              <a:t>Rang 1-66 Rang 67-132 Rang 133-198 Rang 199-264 </a:t>
            </a:r>
          </a:p>
        </p:txBody>
      </p:sp>
      <p:sp>
        <p:nvSpPr>
          <p:cNvPr id="28" name="Textplatzhalter 27"/>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E4863"/>
                </a:solidFill>
                <a:latin typeface="Calibri" panose="02020603050405020304" pitchFamily="2"/>
              </a:rPr>
              <a:t>Rang 265-330 </a:t>
            </a:r>
          </a:p>
        </p:txBody>
      </p:sp>
      <p:sp>
        <p:nvSpPr>
          <p:cNvPr id="29" name="Textplatzhalter 28"/>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E4863"/>
                </a:solidFill>
                <a:latin typeface="Calibri" panose="02020603050405020304" pitchFamily="2"/>
              </a:rPr>
              <a:t>Rang 331-396 </a:t>
            </a:r>
          </a:p>
        </p:txBody>
      </p:sp>
      <p:graphicFrame>
        <p:nvGraphicFramePr>
          <p:cNvPr id="31" name="Tabelle 30"/>
          <p:cNvGraphicFramePr>
            <a:graphicFrameLocks noGrp="1"/>
          </p:cNvGraphicFramePr>
          <p:nvPr/>
        </p:nvGraphicFramePr>
        <p:xfrm>
          <a:off x="628015" y="6388735"/>
          <a:ext cx="9525000" cy="278765"/>
        </p:xfrm>
        <a:graphic>
          <a:graphicData uri="http://schemas.openxmlformats.org/drawingml/2006/table">
            <a:tbl>
              <a:tblPr/>
              <a:tblGrid>
                <a:gridCol w="1810385">
                  <a:extLst>
                    <a:ext uri="{9D8B030D-6E8A-4147-A177-3AD203B41FA5}">
                      <a16:colId xmlns:a16="http://schemas.microsoft.com/office/drawing/2014/main" val="20000"/>
                    </a:ext>
                  </a:extLst>
                </a:gridCol>
                <a:gridCol w="7714615">
                  <a:extLst>
                    <a:ext uri="{9D8B030D-6E8A-4147-A177-3AD203B41FA5}">
                      <a16:colId xmlns:a16="http://schemas.microsoft.com/office/drawing/2014/main" val="20001"/>
                    </a:ext>
                  </a:extLst>
                </a:gridCol>
              </a:tblGrid>
              <a:tr h="278765">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4445" indent="0" algn="r">
                        <a:lnSpc>
                          <a:spcPts val="900"/>
                        </a:lnSpc>
                        <a:spcBef>
                          <a:spcPts val="525"/>
                        </a:spcBef>
                        <a:spcAft>
                          <a:spcPts val="725"/>
                        </a:spcAft>
                      </a:pPr>
                      <a:r>
                        <a:rPr lang="de-DE" sz="850" spc="0">
                          <a:solidFill>
                            <a:srgbClr val="7389A1"/>
                          </a:solidFill>
                          <a:latin typeface="Calibri" panose="02020603050405020304" pitchFamily="2"/>
                        </a:rPr>
                        <a:t>22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pic>
        <p:nvPicPr>
          <p:cNvPr id="3" name="Grafik 2">
            <a:extLst>
              <a:ext uri="{FF2B5EF4-FFF2-40B4-BE49-F238E27FC236}">
                <a16:creationId xmlns:a16="http://schemas.microsoft.com/office/drawing/2014/main" id="{A359CE90-CFD9-9434-7C6F-E10867DB316D}"/>
              </a:ext>
            </a:extLst>
          </p:cNvPr>
          <p:cNvPicPr>
            <a:picLocks noChangeAspect="1"/>
          </p:cNvPicPr>
          <p:nvPr/>
        </p:nvPicPr>
        <p:blipFill>
          <a:blip r:embed="rId4"/>
          <a:stretch>
            <a:fillRect/>
          </a:stretch>
        </p:blipFill>
        <p:spPr>
          <a:xfrm>
            <a:off x="9405918" y="1390015"/>
            <a:ext cx="1203363" cy="3733800"/>
          </a:xfrm>
          <a:prstGeom prst="rect">
            <a:avLst/>
          </a:prstGeom>
        </p:spPr>
      </p:pic>
      <p:pic>
        <p:nvPicPr>
          <p:cNvPr id="33" name="Grafik 32">
            <a:extLst>
              <a:ext uri="{FF2B5EF4-FFF2-40B4-BE49-F238E27FC236}">
                <a16:creationId xmlns:a16="http://schemas.microsoft.com/office/drawing/2014/main" id="{A5C66527-6148-7BF3-1DD8-2FE97C7603A4}"/>
              </a:ext>
            </a:extLst>
          </p:cNvPr>
          <p:cNvPicPr>
            <a:picLocks noChangeAspect="1"/>
          </p:cNvPicPr>
          <p:nvPr/>
        </p:nvPicPr>
        <p:blipFill>
          <a:blip r:embed="rId5"/>
          <a:stretch>
            <a:fillRect/>
          </a:stretch>
        </p:blipFill>
        <p:spPr>
          <a:xfrm>
            <a:off x="1455595" y="3069763"/>
            <a:ext cx="3745354" cy="303879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609600" y="807720"/>
            <a:ext cx="10015855" cy="5848985"/>
          </a:xfrm>
          <a:prstGeom prst="rect">
            <a:avLst/>
          </a:prstGeom>
        </p:spPr>
      </p:pic>
      <p:sp>
        <p:nvSpPr>
          <p:cNvPr id="4" name="Textplatzhalter 3"/>
          <p:cNvSpPr>
            <a:spLocks noGrp="1"/>
          </p:cNvSpPr>
          <p:nvPr>
            <p:ph type="body" idx="10"/>
          </p:nvPr>
        </p:nvSpPr>
        <p:spPr>
          <a:xfrm>
            <a:off x="1426210" y="1082040"/>
            <a:ext cx="1694815" cy="250190"/>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de-DE" sz="2200" b="1" spc="-35">
                <a:solidFill>
                  <a:srgbClr val="049E76"/>
                </a:solidFill>
                <a:latin typeface="Calibri" panose="02020603050405020304" pitchFamily="2"/>
              </a:rPr>
              <a:t>Altersquotient </a:t>
            </a:r>
          </a:p>
        </p:txBody>
      </p:sp>
      <p:sp>
        <p:nvSpPr>
          <p:cNvPr id="5" name="Textplatzhalter 4"/>
          <p:cNvSpPr>
            <a:spLocks noGrp="1"/>
          </p:cNvSpPr>
          <p:nvPr>
            <p:ph type="body" idx="10"/>
          </p:nvPr>
        </p:nvSpPr>
        <p:spPr>
          <a:xfrm>
            <a:off x="2133600" y="1593850"/>
            <a:ext cx="2898775" cy="1085215"/>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de-DE" sz="1050" spc="0">
                <a:solidFill>
                  <a:srgbClr val="FFFFFF"/>
                </a:solidFill>
                <a:latin typeface="Calibri" panose="02020603050405020304" pitchFamily="2"/>
              </a:rPr>
              <a:t>Viele Regionen wollen gerade für jüngere Leute attraktiv sein. Dabei ziehen junge Leute vornehmlich in Regionen, in denen bereits viele Jüngere ansässig sind. Der Altersquotient – gemessen als Verhältnis der 20- bis 59-Jährigen zu den Einwohnern im Alter von 60 und älter – zeigt die Altersstruktur einer Region komprimiert an. </a:t>
            </a:r>
          </a:p>
        </p:txBody>
      </p:sp>
      <p:sp>
        <p:nvSpPr>
          <p:cNvPr id="8" name="Textplatzhalter 7"/>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00" spc="-55">
                <a:solidFill>
                  <a:srgbClr val="7E7E7E"/>
                </a:solidFill>
                <a:latin typeface="Calibri" panose="02020603050405020304" pitchFamily="2"/>
              </a:rPr>
              <a:t>Kreisfreie Stadt </a:t>
            </a:r>
          </a:p>
          <a:p>
            <a:pPr marL="0" marR="0" indent="0" algn="l">
              <a:lnSpc>
                <a:spcPts val="2200"/>
              </a:lnSpc>
              <a:spcBef>
                <a:spcPts val="0"/>
              </a:spcBef>
              <a:spcAft>
                <a:spcPts val="0"/>
              </a:spcAft>
            </a:pPr>
            <a:r>
              <a:rPr lang="de-DE" sz="2200" spc="-50">
                <a:solidFill>
                  <a:srgbClr val="2D4863"/>
                </a:solidFill>
                <a:latin typeface="Calibri" panose="02020603050405020304" pitchFamily="2"/>
              </a:rPr>
              <a:t>Wuppertal </a:t>
            </a:r>
          </a:p>
        </p:txBody>
      </p:sp>
      <p:sp>
        <p:nvSpPr>
          <p:cNvPr id="9" name="Textplatzhalter 8"/>
          <p:cNvSpPr>
            <a:spLocks noGrp="1"/>
          </p:cNvSpPr>
          <p:nvPr>
            <p:ph type="body" idx="10"/>
          </p:nvPr>
        </p:nvSpPr>
        <p:spPr>
          <a:xfrm>
            <a:off x="5565775" y="1532890"/>
            <a:ext cx="774065"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D4863"/>
                </a:solidFill>
                <a:latin typeface="Calibri" panose="02020603050405020304" pitchFamily="2"/>
              </a:rPr>
              <a:t>Niveau 2023 </a:t>
            </a:r>
          </a:p>
        </p:txBody>
      </p:sp>
      <p:sp>
        <p:nvSpPr>
          <p:cNvPr id="10" name="Textplatzhalter 9"/>
          <p:cNvSpPr>
            <a:spLocks noGrp="1"/>
          </p:cNvSpPr>
          <p:nvPr>
            <p:ph type="body" idx="10"/>
          </p:nvPr>
        </p:nvSpPr>
        <p:spPr>
          <a:xfrm>
            <a:off x="5458691" y="5257800"/>
            <a:ext cx="3810000" cy="872836"/>
          </a:xfrm>
          <a:prstGeom prst="rect">
            <a:avLst/>
          </a:prstGeom>
          <a:noFill/>
          <a:ln w="69850" cmpd="sng">
            <a:solidFill>
              <a:srgbClr val="D9D9D9"/>
            </a:solidFill>
            <a:prstDash val="solid"/>
          </a:ln>
        </p:spPr>
        <p:txBody>
          <a:bodyPr vert="horz" lIns="0" tIns="46990" rIns="0" bIns="0" anchor="t"/>
          <a:lstStyle/>
          <a:p>
            <a:pPr marL="137160" marR="137160" indent="0" algn="just">
              <a:lnSpc>
                <a:spcPts val="1200"/>
              </a:lnSpc>
              <a:spcAft>
                <a:spcPts val="1555"/>
              </a:spcAft>
            </a:pPr>
            <a:r>
              <a:rPr lang="de-DE" sz="1000" spc="0" dirty="0">
                <a:solidFill>
                  <a:srgbClr val="000000"/>
                </a:solidFill>
                <a:latin typeface="Calibri" panose="02020603050405020304" pitchFamily="2"/>
              </a:rPr>
              <a:t>Wuppertal zählt zu den jüngeren Kommunen in NRW. Dies ist typisch für viele kreisfreie Städte, die Hochschulstandorte sind. Diese günstigen demographischen Strukturen sorgen dafür, dass sich Wuppertal in der Spitzengruppe platziert. </a:t>
            </a:r>
          </a:p>
        </p:txBody>
      </p:sp>
      <p:sp>
        <p:nvSpPr>
          <p:cNvPr id="11" name="Textplatzhalter 10"/>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a:solidFill>
                  <a:srgbClr val="2D4863"/>
                </a:solidFill>
                <a:latin typeface="Calibri" panose="02020603050405020304" pitchFamily="2"/>
              </a:rPr>
              <a:t>Rang 1-66 Rang 67-132 Rang 133-198 Rang 199-264 </a:t>
            </a:r>
          </a:p>
        </p:txBody>
      </p:sp>
      <p:sp>
        <p:nvSpPr>
          <p:cNvPr id="12" name="Textplatzhalter 11"/>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D4863"/>
                </a:solidFill>
                <a:latin typeface="Calibri" panose="02020603050405020304" pitchFamily="2"/>
              </a:rPr>
              <a:t>Rang 265-330 </a:t>
            </a:r>
          </a:p>
        </p:txBody>
      </p:sp>
      <p:sp>
        <p:nvSpPr>
          <p:cNvPr id="13" name="Textplatzhalter 12"/>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D4863"/>
                </a:solidFill>
                <a:latin typeface="Calibri" panose="02020603050405020304" pitchFamily="2"/>
              </a:rPr>
              <a:t>Rang 331-396 </a:t>
            </a:r>
          </a:p>
        </p:txBody>
      </p:sp>
      <p:sp>
        <p:nvSpPr>
          <p:cNvPr id="14" name="Textplatzhalter 13"/>
          <p:cNvSpPr>
            <a:spLocks noGrp="1"/>
          </p:cNvSpPr>
          <p:nvPr>
            <p:ph type="body" idx="10"/>
          </p:nvPr>
        </p:nvSpPr>
        <p:spPr>
          <a:xfrm>
            <a:off x="9925685" y="6388735"/>
            <a:ext cx="222885" cy="7620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850" spc="105">
                <a:solidFill>
                  <a:srgbClr val="76899C"/>
                </a:solidFill>
                <a:latin typeface="Calibri" panose="02020603050405020304" pitchFamily="2"/>
              </a:rPr>
              <a:t>23 </a:t>
            </a:r>
          </a:p>
        </p:txBody>
      </p:sp>
      <p:pic>
        <p:nvPicPr>
          <p:cNvPr id="2" name="Grafik 1">
            <a:extLst>
              <a:ext uri="{FF2B5EF4-FFF2-40B4-BE49-F238E27FC236}">
                <a16:creationId xmlns:a16="http://schemas.microsoft.com/office/drawing/2014/main" id="{0F96562D-16EE-D123-C20C-56C52B294E16}"/>
              </a:ext>
            </a:extLst>
          </p:cNvPr>
          <p:cNvPicPr>
            <a:picLocks noChangeAspect="1"/>
          </p:cNvPicPr>
          <p:nvPr/>
        </p:nvPicPr>
        <p:blipFill>
          <a:blip r:embed="rId3"/>
          <a:stretch>
            <a:fillRect/>
          </a:stretch>
        </p:blipFill>
        <p:spPr>
          <a:xfrm>
            <a:off x="9405918" y="1390015"/>
            <a:ext cx="1203363" cy="3733800"/>
          </a:xfrm>
          <a:prstGeom prst="rect">
            <a:avLst/>
          </a:prstGeom>
        </p:spPr>
      </p:pic>
      <p:pic>
        <p:nvPicPr>
          <p:cNvPr id="15" name="Grafik 14">
            <a:extLst>
              <a:ext uri="{FF2B5EF4-FFF2-40B4-BE49-F238E27FC236}">
                <a16:creationId xmlns:a16="http://schemas.microsoft.com/office/drawing/2014/main" id="{B6D2F130-9C34-F75C-06BD-954436440F2F}"/>
              </a:ext>
            </a:extLst>
          </p:cNvPr>
          <p:cNvPicPr>
            <a:picLocks noChangeAspect="1"/>
          </p:cNvPicPr>
          <p:nvPr/>
        </p:nvPicPr>
        <p:blipFill>
          <a:blip r:embed="rId4"/>
          <a:stretch>
            <a:fillRect/>
          </a:stretch>
        </p:blipFill>
        <p:spPr>
          <a:xfrm>
            <a:off x="1415910" y="3032847"/>
            <a:ext cx="3806173" cy="299388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Grafik 3"/>
          <p:cNvPicPr/>
          <p:nvPr/>
        </p:nvPicPr>
        <p:blipFill>
          <a:blip r:embed="rId2"/>
          <a:stretch>
            <a:fillRect/>
          </a:stretch>
        </p:blipFill>
        <p:spPr>
          <a:xfrm>
            <a:off x="609600" y="1390015"/>
            <a:ext cx="10015855" cy="4863465"/>
          </a:xfrm>
          <a:prstGeom prst="rect">
            <a:avLst/>
          </a:prstGeom>
        </p:spPr>
      </p:pic>
      <p:pic>
        <p:nvPicPr>
          <p:cNvPr id="17" name="Grafik 16"/>
          <p:cNvPicPr/>
          <p:nvPr/>
        </p:nvPicPr>
        <p:blipFill>
          <a:blip r:embed="rId3"/>
          <a:stretch>
            <a:fillRect/>
          </a:stretch>
        </p:blipFill>
        <p:spPr>
          <a:xfrm>
            <a:off x="628015" y="6388735"/>
            <a:ext cx="1810385" cy="267970"/>
          </a:xfrm>
          <a:prstGeom prst="rect">
            <a:avLst/>
          </a:prstGeom>
        </p:spPr>
      </p:pic>
      <p:sp>
        <p:nvSpPr>
          <p:cNvPr id="2" name="Textplatzhalter 1"/>
          <p:cNvSpPr>
            <a:spLocks noGrp="1"/>
          </p:cNvSpPr>
          <p:nvPr>
            <p:ph type="body" idx="10"/>
          </p:nvPr>
        </p:nvSpPr>
        <p:spPr>
          <a:xfrm>
            <a:off x="588645" y="749300"/>
            <a:ext cx="10058400" cy="605790"/>
          </a:xfrm>
          <a:prstGeom prst="rect">
            <a:avLst/>
          </a:prstGeom>
          <a:noFill/>
          <a:ln w="0" cmpd="sng">
            <a:noFill/>
            <a:prstDash val="solid"/>
          </a:ln>
        </p:spPr>
        <p:txBody>
          <a:bodyPr vert="horz" lIns="0" tIns="29845" rIns="0" bIns="0" anchor="t"/>
          <a:lstStyle/>
          <a:p>
            <a:pPr marL="7269480" marR="0" indent="0" algn="l">
              <a:lnSpc>
                <a:spcPts val="1800"/>
              </a:lnSpc>
              <a:spcAft>
                <a:spcPts val="0"/>
              </a:spcAft>
            </a:pPr>
            <a:r>
              <a:rPr lang="de-DE" sz="1600" spc="-15" dirty="0">
                <a:solidFill>
                  <a:srgbClr val="7F7F7F"/>
                </a:solidFill>
                <a:latin typeface="Calibri" panose="02020603050405020304" pitchFamily="2"/>
              </a:rPr>
              <a:t>Kreisfreie Stadt </a:t>
            </a:r>
          </a:p>
          <a:p>
            <a:pPr marL="822960" marR="0" indent="0" algn="l">
              <a:lnSpc>
                <a:spcPts val="2500"/>
              </a:lnSpc>
              <a:spcBef>
                <a:spcPts val="190"/>
              </a:spcBef>
              <a:spcAft>
                <a:spcPts val="120"/>
              </a:spcAft>
              <a:tabLst>
                <a:tab pos="7269480" algn="l"/>
              </a:tabLst>
            </a:pPr>
            <a:r>
              <a:rPr lang="de-DE" sz="2200" b="1" spc="-5" dirty="0">
                <a:solidFill>
                  <a:srgbClr val="049E76"/>
                </a:solidFill>
                <a:latin typeface="Calibri" panose="02020603050405020304" pitchFamily="2"/>
              </a:rPr>
              <a:t>PKW-Fahrzeit zur nächsten Autobahn 	</a:t>
            </a:r>
            <a:r>
              <a:rPr lang="de-DE" sz="2200" spc="-5" dirty="0">
                <a:solidFill>
                  <a:srgbClr val="2D4863"/>
                </a:solidFill>
                <a:latin typeface="Calibri" panose="02020603050405020304" pitchFamily="2"/>
              </a:rPr>
              <a:t>Wuppertal </a:t>
            </a:r>
          </a:p>
        </p:txBody>
      </p:sp>
      <p:sp>
        <p:nvSpPr>
          <p:cNvPr id="5" name="Textplatzhalter 4"/>
          <p:cNvSpPr>
            <a:spLocks noGrp="1"/>
          </p:cNvSpPr>
          <p:nvPr>
            <p:ph type="body" idx="10"/>
          </p:nvPr>
        </p:nvSpPr>
        <p:spPr>
          <a:xfrm>
            <a:off x="1606550" y="3166745"/>
            <a:ext cx="2727960" cy="375285"/>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450" spc="-15">
                <a:solidFill>
                  <a:srgbClr val="2D4863"/>
                </a:solidFill>
                <a:latin typeface="Calibri" panose="02020603050405020304" pitchFamily="2"/>
              </a:rPr>
              <a:t>PKW-Fahrzeit zur nächsten Autobahn (in Minuten, 2021) </a:t>
            </a:r>
          </a:p>
        </p:txBody>
      </p:sp>
      <p:sp>
        <p:nvSpPr>
          <p:cNvPr id="6" name="Textplatzhalter 5"/>
          <p:cNvSpPr>
            <a:spLocks noGrp="1"/>
          </p:cNvSpPr>
          <p:nvPr>
            <p:ph type="body" idx="10"/>
          </p:nvPr>
        </p:nvSpPr>
        <p:spPr>
          <a:xfrm>
            <a:off x="2133600" y="1600200"/>
            <a:ext cx="2892425" cy="579120"/>
          </a:xfrm>
          <a:prstGeom prst="rect">
            <a:avLst/>
          </a:prstGeom>
          <a:noFill/>
          <a:ln w="0" cmpd="sng">
            <a:noFill/>
            <a:prstDash val="solid"/>
          </a:ln>
        </p:spPr>
        <p:txBody>
          <a:bodyPr vert="horz" lIns="0" tIns="0" rIns="0" bIns="0" anchor="t"/>
          <a:lstStyle/>
          <a:p>
            <a:pPr marL="0" marR="0" indent="0" algn="just">
              <a:lnSpc>
                <a:spcPts val="1100"/>
              </a:lnSpc>
              <a:spcAft>
                <a:spcPts val="0"/>
              </a:spcAft>
            </a:pPr>
            <a:r>
              <a:rPr lang="de-DE" sz="1050" spc="0">
                <a:solidFill>
                  <a:srgbClr val="FFFFFF"/>
                </a:solidFill>
                <a:latin typeface="Calibri" panose="02020603050405020304" pitchFamily="2"/>
              </a:rPr>
              <a:t>Gute Erreichbarkeiten sind ein wichtiges Kriterium für die Lebensqualität in einer Region. Insbesondere gute Anbindungen an Verkehrsknotenpunkte werden ein immer bedeutsamerer Standortfaktor. </a:t>
            </a:r>
          </a:p>
        </p:txBody>
      </p:sp>
      <p:sp>
        <p:nvSpPr>
          <p:cNvPr id="7" name="Textplatzhalter 6"/>
          <p:cNvSpPr>
            <a:spLocks noGrp="1"/>
          </p:cNvSpPr>
          <p:nvPr>
            <p:ph type="body" idx="10"/>
          </p:nvPr>
        </p:nvSpPr>
        <p:spPr>
          <a:xfrm>
            <a:off x="5565775" y="1532890"/>
            <a:ext cx="777240"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D4863"/>
                </a:solidFill>
                <a:latin typeface="Calibri" panose="02020603050405020304" pitchFamily="2"/>
              </a:rPr>
              <a:t>Niveau 2021 </a:t>
            </a:r>
          </a:p>
        </p:txBody>
      </p:sp>
      <p:sp>
        <p:nvSpPr>
          <p:cNvPr id="8" name="Textplatzhalter 7"/>
          <p:cNvSpPr>
            <a:spLocks noGrp="1"/>
          </p:cNvSpPr>
          <p:nvPr>
            <p:ph type="body" idx="10"/>
          </p:nvPr>
        </p:nvSpPr>
        <p:spPr>
          <a:xfrm>
            <a:off x="5479472" y="5238981"/>
            <a:ext cx="3841289" cy="932815"/>
          </a:xfrm>
          <a:prstGeom prst="rect">
            <a:avLst/>
          </a:prstGeom>
          <a:noFill/>
          <a:ln w="69850" cmpd="sng">
            <a:solidFill>
              <a:srgbClr val="D9D9D9"/>
            </a:solidFill>
            <a:prstDash val="solid"/>
          </a:ln>
        </p:spPr>
        <p:txBody>
          <a:bodyPr vert="horz" lIns="0" tIns="45085" rIns="0" bIns="0" anchor="t"/>
          <a:lstStyle/>
          <a:p>
            <a:pPr marL="137160" marR="137160" indent="0" algn="just">
              <a:lnSpc>
                <a:spcPts val="1200"/>
              </a:lnSpc>
              <a:spcAft>
                <a:spcPts val="1570"/>
              </a:spcAft>
            </a:pPr>
            <a:r>
              <a:rPr lang="de-DE" sz="1000" spc="0" dirty="0">
                <a:solidFill>
                  <a:srgbClr val="000000"/>
                </a:solidFill>
                <a:latin typeface="Calibri" panose="02020603050405020304" pitchFamily="2"/>
              </a:rPr>
              <a:t>Verschiedene Autobahnen laufen durch das Wuppertaler Stadtgebiet. Auch die Binnenanbindung, d. h. des Stadtgebiets an Autobahnanschlussstellen, ist effizient ausgebaut. Infolge sind diese rechnerisch innerhalb von vier Minuten zu erreichen. </a:t>
            </a:r>
          </a:p>
        </p:txBody>
      </p:sp>
      <p:sp>
        <p:nvSpPr>
          <p:cNvPr id="9" name="Textplatzhalter 8"/>
          <p:cNvSpPr>
            <a:spLocks noGrp="1"/>
          </p:cNvSpPr>
          <p:nvPr>
            <p:ph type="body" idx="10"/>
          </p:nvPr>
        </p:nvSpPr>
        <p:spPr>
          <a:xfrm>
            <a:off x="9451975" y="5224145"/>
            <a:ext cx="993775" cy="932815"/>
          </a:xfrm>
          <a:prstGeom prst="rect">
            <a:avLst/>
          </a:prstGeom>
          <a:noFill/>
          <a:ln w="0" cmpd="sng">
            <a:noFill/>
            <a:prstDash val="solid"/>
          </a:ln>
        </p:spPr>
        <p:txBody>
          <a:bodyPr vert="horz" lIns="0" tIns="0" rIns="0" bIns="0" anchor="t"/>
          <a:lstStyle/>
          <a:p>
            <a:pPr marL="0" marR="0" indent="0" algn="l">
              <a:lnSpc>
                <a:spcPts val="900"/>
              </a:lnSpc>
              <a:spcAft>
                <a:spcPts val="0"/>
              </a:spcAft>
            </a:pPr>
            <a:r>
              <a:rPr lang="de-DE" sz="800" spc="-10">
                <a:solidFill>
                  <a:srgbClr val="000000"/>
                </a:solidFill>
                <a:latin typeface="Calibri" panose="02020603050405020304" pitchFamily="2"/>
              </a:rPr>
              <a:t>*Da Kommunen identische Werte und somit Ränge aufweisen können, weicht die Anzahl der Regionen NRWs in einer Klasse teilweise von der Anzahl der Ränge der Klasse ab. </a:t>
            </a:r>
          </a:p>
        </p:txBody>
      </p:sp>
      <p:graphicFrame>
        <p:nvGraphicFramePr>
          <p:cNvPr id="11" name="Tabelle 10"/>
          <p:cNvGraphicFramePr>
            <a:graphicFrameLocks noGrp="1"/>
          </p:cNvGraphicFramePr>
          <p:nvPr>
            <p:extLst>
              <p:ext uri="{D42A27DB-BD31-4B8C-83A1-F6EECF244321}">
                <p14:modId xmlns:p14="http://schemas.microsoft.com/office/powerpoint/2010/main" val="1544262649"/>
              </p:ext>
            </p:extLst>
          </p:nvPr>
        </p:nvGraphicFramePr>
        <p:xfrm>
          <a:off x="1515110" y="3615055"/>
          <a:ext cx="3590290" cy="1441450"/>
        </p:xfrm>
        <a:graphic>
          <a:graphicData uri="http://schemas.openxmlformats.org/drawingml/2006/table">
            <a:tbl>
              <a:tblPr/>
              <a:tblGrid>
                <a:gridCol w="1893108">
                  <a:extLst>
                    <a:ext uri="{9D8B030D-6E8A-4147-A177-3AD203B41FA5}">
                      <a16:colId xmlns:a16="http://schemas.microsoft.com/office/drawing/2014/main" val="20000"/>
                    </a:ext>
                  </a:extLst>
                </a:gridCol>
                <a:gridCol w="1697182">
                  <a:extLst>
                    <a:ext uri="{9D8B030D-6E8A-4147-A177-3AD203B41FA5}">
                      <a16:colId xmlns:a16="http://schemas.microsoft.com/office/drawing/2014/main" val="20001"/>
                    </a:ext>
                  </a:extLst>
                </a:gridCol>
              </a:tblGrid>
              <a:tr h="267970">
                <a:tc>
                  <a:txBody>
                    <a:bodyPr/>
                    <a:lstStyle/>
                    <a:p>
                      <a:pPr marL="54610" marR="0" indent="0" algn="l">
                        <a:lnSpc>
                          <a:spcPts val="1000"/>
                        </a:lnSpc>
                        <a:spcBef>
                          <a:spcPts val="570"/>
                        </a:spcBef>
                        <a:spcAft>
                          <a:spcPts val="475"/>
                        </a:spcAft>
                      </a:pPr>
                      <a:r>
                        <a:rPr lang="de-DE" sz="1000" spc="0">
                          <a:solidFill>
                            <a:srgbClr val="2D4863"/>
                          </a:solidFill>
                          <a:latin typeface="Calibri" panose="02020603050405020304" pitchFamily="2"/>
                        </a:rPr>
                        <a:t>Wuppertal </a:t>
                      </a:r>
                    </a:p>
                  </a:txBody>
                  <a:tcPr marL="0" marR="0" marT="0" marB="0" anchor="ctr">
                    <a:lnL w="0" cmpd="sng">
                      <a:noFill/>
                      <a:prstDash val="solid"/>
                    </a:lnL>
                    <a:lnR w="0" cmpd="sng">
                      <a:noFill/>
                      <a:prstDash val="solid"/>
                    </a:lnR>
                    <a:lnT w="0" cmpd="sng">
                      <a:noFill/>
                      <a:prstDash val="solid"/>
                    </a:lnT>
                    <a:lnB w="15240" cmpd="sng">
                      <a:solidFill>
                        <a:srgbClr val="000000"/>
                      </a:solidFill>
                      <a:prstDash val="solid"/>
                    </a:lnB>
                    <a:solidFill>
                      <a:srgbClr val="D9D9D9"/>
                    </a:solidFill>
                  </a:tcPr>
                </a:tc>
                <a:tc>
                  <a:txBody>
                    <a:bodyPr/>
                    <a:lstStyle/>
                    <a:p>
                      <a:pPr marL="0" marR="0" indent="0" algn="l">
                        <a:lnSpc>
                          <a:spcPts val="1000"/>
                        </a:lnSpc>
                        <a:spcBef>
                          <a:spcPts val="570"/>
                        </a:spcBef>
                        <a:spcAft>
                          <a:spcPts val="515"/>
                        </a:spcAft>
                        <a:tabLst>
                          <a:tab pos="91440" algn="dec"/>
                        </a:tabLst>
                      </a:pPr>
                      <a:r>
                        <a:rPr lang="de-DE" sz="1000" spc="0">
                          <a:solidFill>
                            <a:srgbClr val="2D4863"/>
                          </a:solidFill>
                          <a:latin typeface="Calibri" panose="02020603050405020304" pitchFamily="2"/>
                        </a:rPr>
                        <a:t>3,9 </a:t>
                      </a:r>
                    </a:p>
                  </a:txBody>
                  <a:tcPr marL="0" marR="0" marT="0" marB="0" anchor="ctr">
                    <a:lnL w="0" cmpd="sng">
                      <a:noFill/>
                      <a:prstDash val="solid"/>
                    </a:lnL>
                    <a:lnR w="0" cmpd="sng">
                      <a:noFill/>
                      <a:prstDash val="solid"/>
                    </a:lnR>
                    <a:lnT w="0" cmpd="sng">
                      <a:noFill/>
                      <a:prstDash val="solid"/>
                    </a:lnT>
                    <a:lnB w="15240" cmpd="sng">
                      <a:solidFill>
                        <a:srgbClr val="000000"/>
                      </a:solidFill>
                      <a:prstDash val="solid"/>
                    </a:lnB>
                    <a:solidFill>
                      <a:srgbClr val="D9D9D9"/>
                    </a:solidFill>
                  </a:tcPr>
                </a:tc>
                <a:extLst>
                  <a:ext uri="{0D108BD9-81ED-4DB2-BD59-A6C34878D82A}">
                    <a16:rowId xmlns:a16="http://schemas.microsoft.com/office/drawing/2014/main" val="10000"/>
                  </a:ext>
                </a:extLst>
              </a:tr>
              <a:tr h="323215">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extLst>
                  <a:ext uri="{0D108BD9-81ED-4DB2-BD59-A6C34878D82A}">
                    <a16:rowId xmlns:a16="http://schemas.microsoft.com/office/drawing/2014/main" val="10001"/>
                  </a:ext>
                </a:extLst>
              </a:tr>
              <a:tr h="268605">
                <a:tc>
                  <a:txBody>
                    <a:bodyPr/>
                    <a:lstStyle/>
                    <a:p>
                      <a:pPr marL="54610" marR="0" indent="0" algn="l">
                        <a:lnSpc>
                          <a:spcPts val="1200"/>
                        </a:lnSpc>
                        <a:spcBef>
                          <a:spcPts val="455"/>
                        </a:spcBef>
                        <a:spcAft>
                          <a:spcPts val="390"/>
                        </a:spcAft>
                      </a:pPr>
                      <a:r>
                        <a:rPr lang="de-DE" sz="1000" spc="0" dirty="0">
                          <a:solidFill>
                            <a:srgbClr val="2D4863"/>
                          </a:solidFill>
                          <a:latin typeface="Cambria Math" panose="02020603050405020304" pitchFamily="1"/>
                        </a:rPr>
                        <a:t>∅ </a:t>
                      </a:r>
                      <a:r>
                        <a:rPr lang="de-DE" sz="1000" spc="0" dirty="0">
                          <a:solidFill>
                            <a:srgbClr val="2D4863"/>
                          </a:solidFill>
                          <a:latin typeface="Calibri" panose="02020603050405020304" pitchFamily="2"/>
                        </a:rPr>
                        <a:t>Kreisfreie Städte NRW (ungew.) </a:t>
                      </a:r>
                    </a:p>
                  </a:txBody>
                  <a:tcPr marL="0" marR="0" marT="0" marB="0" anchor="ctr">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tc>
                  <a:txBody>
                    <a:bodyPr/>
                    <a:lstStyle/>
                    <a:p>
                      <a:pPr marL="0" marR="0" indent="0" algn="l">
                        <a:lnSpc>
                          <a:spcPts val="1000"/>
                        </a:lnSpc>
                        <a:spcBef>
                          <a:spcPts val="550"/>
                        </a:spcBef>
                        <a:spcAft>
                          <a:spcPts val="560"/>
                        </a:spcAft>
                        <a:tabLst>
                          <a:tab pos="91440" algn="dec"/>
                        </a:tabLst>
                      </a:pPr>
                      <a:r>
                        <a:rPr lang="de-DE" sz="1000" spc="0">
                          <a:solidFill>
                            <a:srgbClr val="2D4863"/>
                          </a:solidFill>
                          <a:latin typeface="Calibri" panose="02020603050405020304" pitchFamily="2"/>
                        </a:rPr>
                        <a:t>5,2 </a:t>
                      </a:r>
                    </a:p>
                  </a:txBody>
                  <a:tcPr marL="0" marR="0" marT="0" marB="0" anchor="ctr">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extLst>
                  <a:ext uri="{0D108BD9-81ED-4DB2-BD59-A6C34878D82A}">
                    <a16:rowId xmlns:a16="http://schemas.microsoft.com/office/drawing/2014/main" val="10002"/>
                  </a:ext>
                </a:extLst>
              </a:tr>
              <a:tr h="320040">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Calibri" panose="02020603050405020304" pitchFamily="2"/>
                        </a:rPr>
                        <a:t> </a:t>
                      </a:r>
                    </a:p>
                  </a:txBody>
                  <a:tcPr marL="0" marR="0" marT="0" marB="0">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extLst>
                  <a:ext uri="{0D108BD9-81ED-4DB2-BD59-A6C34878D82A}">
                    <a16:rowId xmlns:a16="http://schemas.microsoft.com/office/drawing/2014/main" val="10003"/>
                  </a:ext>
                </a:extLst>
              </a:tr>
              <a:tr h="261620">
                <a:tc>
                  <a:txBody>
                    <a:bodyPr/>
                    <a:lstStyle/>
                    <a:p>
                      <a:pPr marL="54610" marR="0" indent="0" algn="l">
                        <a:lnSpc>
                          <a:spcPts val="1200"/>
                        </a:lnSpc>
                        <a:spcBef>
                          <a:spcPts val="455"/>
                        </a:spcBef>
                        <a:spcAft>
                          <a:spcPts val="290"/>
                        </a:spcAft>
                      </a:pPr>
                      <a:r>
                        <a:rPr lang="de-DE" sz="1050" spc="0" dirty="0">
                          <a:solidFill>
                            <a:srgbClr val="2D4863"/>
                          </a:solidFill>
                          <a:latin typeface="Cambria Math" panose="02020603050405020304" pitchFamily="1"/>
                        </a:rPr>
                        <a:t>∅</a:t>
                      </a:r>
                      <a:r>
                        <a:rPr lang="de-DE" sz="1150" i="1" spc="0" dirty="0">
                          <a:solidFill>
                            <a:srgbClr val="2D4863"/>
                          </a:solidFill>
                          <a:latin typeface="Garamond" panose="02020603050405020304" pitchFamily="1"/>
                        </a:rPr>
                        <a:t> </a:t>
                      </a:r>
                      <a:r>
                        <a:rPr lang="de-DE" sz="1000" spc="0" dirty="0">
                          <a:solidFill>
                            <a:srgbClr val="2D4863"/>
                          </a:solidFill>
                          <a:latin typeface="Calibri" panose="02020603050405020304" pitchFamily="2"/>
                        </a:rPr>
                        <a:t>NRW (ungew.) </a:t>
                      </a:r>
                    </a:p>
                  </a:txBody>
                  <a:tcPr marL="0" marR="0" marT="0" marB="0" anchor="ctr">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tc>
                  <a:txBody>
                    <a:bodyPr/>
                    <a:lstStyle/>
                    <a:p>
                      <a:pPr marL="0" marR="0" indent="0" algn="l">
                        <a:lnSpc>
                          <a:spcPts val="1000"/>
                        </a:lnSpc>
                        <a:spcBef>
                          <a:spcPts val="570"/>
                        </a:spcBef>
                        <a:spcAft>
                          <a:spcPts val="440"/>
                        </a:spcAft>
                        <a:tabLst>
                          <a:tab pos="91440" algn="dec"/>
                        </a:tabLst>
                      </a:pPr>
                      <a:r>
                        <a:rPr lang="de-DE" sz="1000" spc="0" dirty="0">
                          <a:solidFill>
                            <a:srgbClr val="2D4863"/>
                          </a:solidFill>
                          <a:latin typeface="Calibri" panose="02020603050405020304" pitchFamily="2"/>
                        </a:rPr>
                        <a:t>9,6 </a:t>
                      </a:r>
                    </a:p>
                  </a:txBody>
                  <a:tcPr marL="0" marR="0" marT="0" marB="0" anchor="ctr">
                    <a:lnL w="0" cmpd="sng">
                      <a:noFill/>
                      <a:prstDash val="solid"/>
                    </a:lnL>
                    <a:lnR w="0" cmpd="sng">
                      <a:noFill/>
                      <a:prstDash val="solid"/>
                    </a:lnR>
                    <a:lnT w="15240" cmpd="sng">
                      <a:solidFill>
                        <a:srgbClr val="000000"/>
                      </a:solidFill>
                      <a:prstDash val="solid"/>
                    </a:lnT>
                    <a:lnB w="15240" cmpd="sng">
                      <a:solidFill>
                        <a:srgbClr val="000000"/>
                      </a:solidFill>
                      <a:prstDash val="solid"/>
                    </a:lnB>
                    <a:solidFill>
                      <a:srgbClr val="D9D9D9"/>
                    </a:solidFill>
                  </a:tcPr>
                </a:tc>
                <a:extLst>
                  <a:ext uri="{0D108BD9-81ED-4DB2-BD59-A6C34878D82A}">
                    <a16:rowId xmlns:a16="http://schemas.microsoft.com/office/drawing/2014/main" val="10004"/>
                  </a:ext>
                </a:extLst>
              </a:tr>
            </a:tbl>
          </a:graphicData>
        </a:graphic>
      </p:graphicFrame>
      <p:sp>
        <p:nvSpPr>
          <p:cNvPr id="12" name="Textplatzhalter 11"/>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dirty="0">
                <a:solidFill>
                  <a:srgbClr val="2D4863"/>
                </a:solidFill>
                <a:latin typeface="Calibri" panose="02020603050405020304" pitchFamily="2"/>
              </a:rPr>
              <a:t>Rang 1-66 Rang 67-132 Rang 133-198 Rang 199-264 </a:t>
            </a:r>
          </a:p>
        </p:txBody>
      </p:sp>
      <p:sp>
        <p:nvSpPr>
          <p:cNvPr id="13" name="Textplatzhalter 12"/>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D4863"/>
                </a:solidFill>
                <a:latin typeface="Calibri" panose="02020603050405020304" pitchFamily="2"/>
              </a:rPr>
              <a:t>Rang 265-330 </a:t>
            </a:r>
          </a:p>
        </p:txBody>
      </p:sp>
      <p:sp>
        <p:nvSpPr>
          <p:cNvPr id="14" name="Textplatzhalter 13"/>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D4863"/>
                </a:solidFill>
                <a:latin typeface="Calibri" panose="02020603050405020304" pitchFamily="2"/>
              </a:rPr>
              <a:t>Rang 331-396 </a:t>
            </a:r>
          </a:p>
        </p:txBody>
      </p:sp>
      <p:graphicFrame>
        <p:nvGraphicFramePr>
          <p:cNvPr id="16" name="Tabelle 15"/>
          <p:cNvGraphicFramePr>
            <a:graphicFrameLocks noGrp="1"/>
          </p:cNvGraphicFramePr>
          <p:nvPr/>
        </p:nvGraphicFramePr>
        <p:xfrm>
          <a:off x="597535" y="6388735"/>
          <a:ext cx="9525000" cy="278765"/>
        </p:xfrm>
        <a:graphic>
          <a:graphicData uri="http://schemas.openxmlformats.org/drawingml/2006/table">
            <a:tbl>
              <a:tblPr/>
              <a:tblGrid>
                <a:gridCol w="1840865">
                  <a:extLst>
                    <a:ext uri="{9D8B030D-6E8A-4147-A177-3AD203B41FA5}">
                      <a16:colId xmlns:a16="http://schemas.microsoft.com/office/drawing/2014/main" val="20000"/>
                    </a:ext>
                  </a:extLst>
                </a:gridCol>
                <a:gridCol w="7684135">
                  <a:extLst>
                    <a:ext uri="{9D8B030D-6E8A-4147-A177-3AD203B41FA5}">
                      <a16:colId xmlns:a16="http://schemas.microsoft.com/office/drawing/2014/main" val="20001"/>
                    </a:ext>
                  </a:extLst>
                </a:gridCol>
              </a:tblGrid>
              <a:tr h="278765">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r">
                        <a:lnSpc>
                          <a:spcPts val="900"/>
                        </a:lnSpc>
                        <a:spcBef>
                          <a:spcPts val="525"/>
                        </a:spcBef>
                        <a:spcAft>
                          <a:spcPts val="725"/>
                        </a:spcAft>
                      </a:pPr>
                      <a:r>
                        <a:rPr lang="de-DE" sz="850" spc="0" dirty="0">
                          <a:solidFill>
                            <a:srgbClr val="748A9D"/>
                          </a:solidFill>
                          <a:latin typeface="Calibri" panose="02020603050405020304" pitchFamily="2"/>
                        </a:rPr>
                        <a:t>24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pic>
        <p:nvPicPr>
          <p:cNvPr id="3" name="Grafik 2">
            <a:extLst>
              <a:ext uri="{FF2B5EF4-FFF2-40B4-BE49-F238E27FC236}">
                <a16:creationId xmlns:a16="http://schemas.microsoft.com/office/drawing/2014/main" id="{85D8B7E9-DAE0-FBF8-C6B0-9D2C4A8D4282}"/>
              </a:ext>
            </a:extLst>
          </p:cNvPr>
          <p:cNvPicPr>
            <a:picLocks noChangeAspect="1"/>
          </p:cNvPicPr>
          <p:nvPr/>
        </p:nvPicPr>
        <p:blipFill>
          <a:blip r:embed="rId4"/>
          <a:stretch>
            <a:fillRect/>
          </a:stretch>
        </p:blipFill>
        <p:spPr>
          <a:xfrm>
            <a:off x="9405918" y="1390015"/>
            <a:ext cx="1203363" cy="37338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609600" y="807720"/>
            <a:ext cx="10015855" cy="5848985"/>
          </a:xfrm>
          <a:prstGeom prst="rect">
            <a:avLst/>
          </a:prstGeom>
        </p:spPr>
      </p:pic>
      <p:sp>
        <p:nvSpPr>
          <p:cNvPr id="4" name="Textplatzhalter 3"/>
          <p:cNvSpPr>
            <a:spLocks noGrp="1"/>
          </p:cNvSpPr>
          <p:nvPr>
            <p:ph type="body" idx="10"/>
          </p:nvPr>
        </p:nvSpPr>
        <p:spPr>
          <a:xfrm>
            <a:off x="1426210" y="1082040"/>
            <a:ext cx="3035935" cy="204470"/>
          </a:xfrm>
          <a:prstGeom prst="rect">
            <a:avLst/>
          </a:prstGeom>
          <a:noFill/>
          <a:ln w="0" cmpd="sng">
            <a:noFill/>
            <a:prstDash val="solid"/>
          </a:ln>
        </p:spPr>
        <p:txBody>
          <a:bodyPr vert="horz" lIns="0" tIns="0" rIns="0" bIns="0" anchor="t"/>
          <a:lstStyle/>
          <a:p>
            <a:pPr marL="0" marR="0" indent="0" algn="l">
              <a:lnSpc>
                <a:spcPts val="1600"/>
              </a:lnSpc>
              <a:spcAft>
                <a:spcPts val="0"/>
              </a:spcAft>
            </a:pPr>
            <a:r>
              <a:rPr lang="de-DE" sz="2200" b="1" spc="-20">
                <a:solidFill>
                  <a:srgbClr val="049E76"/>
                </a:solidFill>
                <a:latin typeface="Calibri" panose="02020603050405020304" pitchFamily="2"/>
              </a:rPr>
              <a:t>Anteil naturnaher Flächen </a:t>
            </a:r>
          </a:p>
        </p:txBody>
      </p:sp>
      <p:sp>
        <p:nvSpPr>
          <p:cNvPr id="5" name="Textplatzhalter 4"/>
          <p:cNvSpPr>
            <a:spLocks noGrp="1"/>
          </p:cNvSpPr>
          <p:nvPr>
            <p:ph type="body" idx="10"/>
          </p:nvPr>
        </p:nvSpPr>
        <p:spPr>
          <a:xfrm>
            <a:off x="2133600" y="1600200"/>
            <a:ext cx="2895600" cy="920750"/>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de-DE" sz="1050" spc="-5">
                <a:solidFill>
                  <a:srgbClr val="FFFFFF"/>
                </a:solidFill>
                <a:latin typeface="Calibri" panose="02020603050405020304" pitchFamily="2"/>
              </a:rPr>
              <a:t>Die Lebensqualität einer Region zeichnet sich auch dadurch aus, welche Erholungsmöglichkeiten diese Region für die Menschen vor Ort bietet. Neben kulturellen und Freizeiteinrichtungen spielt auch das Vorhandensein von naturnahen Orten – wie Wäldern oder Seen – für viele Menschen eine wichtige Rolle. </a:t>
            </a:r>
          </a:p>
        </p:txBody>
      </p:sp>
      <p:sp>
        <p:nvSpPr>
          <p:cNvPr id="6" name="Textplatzhalter 5"/>
          <p:cNvSpPr>
            <a:spLocks noGrp="1"/>
          </p:cNvSpPr>
          <p:nvPr>
            <p:ph type="body" idx="10"/>
          </p:nvPr>
        </p:nvSpPr>
        <p:spPr>
          <a:xfrm>
            <a:off x="2145665" y="3163570"/>
            <a:ext cx="2322830" cy="378460"/>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de-DE" sz="1450" spc="-10">
                <a:solidFill>
                  <a:srgbClr val="2E4863"/>
                </a:solidFill>
                <a:latin typeface="Calibri" panose="02020603050405020304" pitchFamily="2"/>
              </a:rPr>
              <a:t>Entwicklung des Anteils </a:t>
            </a:r>
          </a:p>
          <a:p>
            <a:pPr marL="0" marR="0" indent="0" algn="l">
              <a:lnSpc>
                <a:spcPts val="1400"/>
              </a:lnSpc>
              <a:spcBef>
                <a:spcPts val="235"/>
              </a:spcBef>
              <a:spcAft>
                <a:spcPts val="0"/>
              </a:spcAft>
            </a:pPr>
            <a:r>
              <a:rPr lang="de-DE" sz="1450" spc="-35">
                <a:solidFill>
                  <a:srgbClr val="2E4863"/>
                </a:solidFill>
                <a:latin typeface="Calibri" panose="02020603050405020304" pitchFamily="2"/>
              </a:rPr>
              <a:t>naturnaher Flächen (in Prozent) </a:t>
            </a:r>
          </a:p>
        </p:txBody>
      </p:sp>
      <p:sp>
        <p:nvSpPr>
          <p:cNvPr id="7" name="Textplatzhalter 6"/>
          <p:cNvSpPr>
            <a:spLocks noGrp="1"/>
          </p:cNvSpPr>
          <p:nvPr>
            <p:ph type="body" idx="10"/>
          </p:nvPr>
        </p:nvSpPr>
        <p:spPr>
          <a:xfrm>
            <a:off x="1476375" y="3627120"/>
            <a:ext cx="24765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05">
                <a:solidFill>
                  <a:srgbClr val="585858"/>
                </a:solidFill>
                <a:latin typeface="Calibri" panose="02020603050405020304" pitchFamily="2"/>
              </a:rPr>
              <a:t>35 </a:t>
            </a:r>
          </a:p>
        </p:txBody>
      </p:sp>
      <p:sp>
        <p:nvSpPr>
          <p:cNvPr id="8" name="Textplatzhalter 7"/>
          <p:cNvSpPr>
            <a:spLocks noGrp="1"/>
          </p:cNvSpPr>
          <p:nvPr>
            <p:ph type="body" idx="10"/>
          </p:nvPr>
        </p:nvSpPr>
        <p:spPr>
          <a:xfrm>
            <a:off x="2116455" y="3791585"/>
            <a:ext cx="162560" cy="125095"/>
          </a:xfrm>
          <a:prstGeom prst="rect">
            <a:avLst/>
          </a:prstGeom>
          <a:noFill/>
          <a:ln w="0" cmpd="sng">
            <a:noFill/>
            <a:prstDash val="solid"/>
          </a:ln>
        </p:spPr>
        <p:txBody>
          <a:bodyPr vert="vert270" lIns="0" tIns="0" rIns="41275" bIns="0" anchor="t"/>
          <a:lstStyle/>
          <a:p>
            <a:pPr marL="0" marR="0" indent="0" algn="l">
              <a:lnSpc>
                <a:spcPts val="700"/>
              </a:lnSpc>
              <a:spcAft>
                <a:spcPts val="235"/>
              </a:spcAft>
            </a:pPr>
            <a:r>
              <a:rPr lang="de-DE" sz="1050" spc="-375">
                <a:solidFill>
                  <a:srgbClr val="000000"/>
                </a:solidFill>
                <a:latin typeface="Calibri" panose="02020603050405020304" pitchFamily="2"/>
              </a:rPr>
              <a:t>34 </a:t>
            </a:r>
          </a:p>
        </p:txBody>
      </p:sp>
      <p:sp>
        <p:nvSpPr>
          <p:cNvPr id="9" name="Textplatzhalter 8"/>
          <p:cNvSpPr>
            <a:spLocks noGrp="1"/>
          </p:cNvSpPr>
          <p:nvPr>
            <p:ph type="body" idx="10"/>
          </p:nvPr>
        </p:nvSpPr>
        <p:spPr>
          <a:xfrm>
            <a:off x="2387600" y="3788410"/>
            <a:ext cx="162560" cy="131445"/>
          </a:xfrm>
          <a:prstGeom prst="rect">
            <a:avLst/>
          </a:prstGeom>
          <a:noFill/>
          <a:ln w="0" cmpd="sng">
            <a:noFill/>
            <a:prstDash val="solid"/>
          </a:ln>
        </p:spPr>
        <p:txBody>
          <a:bodyPr vert="vert270" lIns="0" tIns="0" rIns="38735" bIns="0" anchor="t"/>
          <a:lstStyle/>
          <a:p>
            <a:pPr marL="0" marR="0" indent="0" algn="l">
              <a:lnSpc>
                <a:spcPts val="700"/>
              </a:lnSpc>
              <a:spcAft>
                <a:spcPts val="190"/>
              </a:spcAft>
            </a:pPr>
            <a:r>
              <a:rPr lang="de-DE" sz="1050" spc="-355">
                <a:solidFill>
                  <a:srgbClr val="FFFFFF"/>
                </a:solidFill>
                <a:latin typeface="Calibri" panose="02020603050405020304" pitchFamily="2"/>
              </a:rPr>
              <a:t>34 </a:t>
            </a:r>
          </a:p>
        </p:txBody>
      </p:sp>
      <p:sp>
        <p:nvSpPr>
          <p:cNvPr id="10" name="Textplatzhalter 9"/>
          <p:cNvSpPr>
            <a:spLocks noGrp="1"/>
          </p:cNvSpPr>
          <p:nvPr>
            <p:ph type="body" idx="10"/>
          </p:nvPr>
        </p:nvSpPr>
        <p:spPr>
          <a:xfrm>
            <a:off x="4280535" y="4069080"/>
            <a:ext cx="162560" cy="125095"/>
          </a:xfrm>
          <a:prstGeom prst="rect">
            <a:avLst/>
          </a:prstGeom>
          <a:noFill/>
          <a:ln w="0" cmpd="sng">
            <a:noFill/>
            <a:prstDash val="solid"/>
          </a:ln>
        </p:spPr>
        <p:txBody>
          <a:bodyPr vert="vert270" lIns="0" tIns="0" rIns="41275" bIns="0" anchor="t"/>
          <a:lstStyle/>
          <a:p>
            <a:pPr marL="0" marR="0" indent="0" algn="l">
              <a:lnSpc>
                <a:spcPts val="700"/>
              </a:lnSpc>
              <a:spcAft>
                <a:spcPts val="190"/>
              </a:spcAft>
            </a:pPr>
            <a:r>
              <a:rPr lang="de-DE" sz="1050" spc="-375">
                <a:solidFill>
                  <a:srgbClr val="000000"/>
                </a:solidFill>
                <a:latin typeface="Calibri" panose="02020603050405020304" pitchFamily="2"/>
              </a:rPr>
              <a:t>28 </a:t>
            </a:r>
          </a:p>
        </p:txBody>
      </p:sp>
      <p:sp>
        <p:nvSpPr>
          <p:cNvPr id="11" name="Textplatzhalter 10"/>
          <p:cNvSpPr>
            <a:spLocks noGrp="1"/>
          </p:cNvSpPr>
          <p:nvPr>
            <p:ph type="body" idx="10"/>
          </p:nvPr>
        </p:nvSpPr>
        <p:spPr>
          <a:xfrm>
            <a:off x="4551680" y="4069080"/>
            <a:ext cx="162560" cy="128270"/>
          </a:xfrm>
          <a:prstGeom prst="rect">
            <a:avLst/>
          </a:prstGeom>
          <a:noFill/>
          <a:ln w="0" cmpd="sng">
            <a:noFill/>
            <a:prstDash val="solid"/>
          </a:ln>
        </p:spPr>
        <p:txBody>
          <a:bodyPr vert="vert270" lIns="0" tIns="0" rIns="38735" bIns="0" anchor="t"/>
          <a:lstStyle/>
          <a:p>
            <a:pPr marL="0" marR="0" indent="0" algn="l">
              <a:lnSpc>
                <a:spcPts val="700"/>
              </a:lnSpc>
              <a:spcAft>
                <a:spcPts val="215"/>
              </a:spcAft>
            </a:pPr>
            <a:r>
              <a:rPr lang="de-DE" sz="1050" spc="-370">
                <a:solidFill>
                  <a:srgbClr val="FFFFFF"/>
                </a:solidFill>
                <a:latin typeface="Calibri" panose="02020603050405020304" pitchFamily="2"/>
              </a:rPr>
              <a:t>28 </a:t>
            </a:r>
          </a:p>
        </p:txBody>
      </p:sp>
      <p:sp>
        <p:nvSpPr>
          <p:cNvPr id="12" name="Textplatzhalter 11"/>
          <p:cNvSpPr>
            <a:spLocks noGrp="1"/>
          </p:cNvSpPr>
          <p:nvPr>
            <p:ph type="body" idx="10"/>
          </p:nvPr>
        </p:nvSpPr>
        <p:spPr>
          <a:xfrm>
            <a:off x="3198495" y="4114800"/>
            <a:ext cx="162560" cy="125095"/>
          </a:xfrm>
          <a:prstGeom prst="rect">
            <a:avLst/>
          </a:prstGeom>
          <a:noFill/>
          <a:ln w="0" cmpd="sng">
            <a:noFill/>
            <a:prstDash val="solid"/>
          </a:ln>
        </p:spPr>
        <p:txBody>
          <a:bodyPr vert="vert270" lIns="0" tIns="0" rIns="41275" bIns="0" anchor="t"/>
          <a:lstStyle/>
          <a:p>
            <a:pPr marL="0" marR="0" indent="0" algn="l">
              <a:lnSpc>
                <a:spcPts val="700"/>
              </a:lnSpc>
              <a:spcAft>
                <a:spcPts val="210"/>
              </a:spcAft>
            </a:pPr>
            <a:r>
              <a:rPr lang="de-DE" sz="1050" spc="-375">
                <a:solidFill>
                  <a:srgbClr val="000000"/>
                </a:solidFill>
                <a:latin typeface="Calibri" panose="02020603050405020304" pitchFamily="2"/>
              </a:rPr>
              <a:t>27 </a:t>
            </a:r>
          </a:p>
        </p:txBody>
      </p:sp>
      <p:sp>
        <p:nvSpPr>
          <p:cNvPr id="13" name="Textplatzhalter 12"/>
          <p:cNvSpPr>
            <a:spLocks noGrp="1"/>
          </p:cNvSpPr>
          <p:nvPr>
            <p:ph type="body" idx="10"/>
          </p:nvPr>
        </p:nvSpPr>
        <p:spPr>
          <a:xfrm>
            <a:off x="3469640" y="4117975"/>
            <a:ext cx="162560" cy="125095"/>
          </a:xfrm>
          <a:prstGeom prst="rect">
            <a:avLst/>
          </a:prstGeom>
          <a:noFill/>
          <a:ln w="0" cmpd="sng">
            <a:noFill/>
            <a:prstDash val="solid"/>
          </a:ln>
        </p:spPr>
        <p:txBody>
          <a:bodyPr vert="vert270" lIns="0" tIns="0" rIns="38735" bIns="0" anchor="t"/>
          <a:lstStyle/>
          <a:p>
            <a:pPr marL="0" marR="0" indent="0" algn="l">
              <a:lnSpc>
                <a:spcPts val="700"/>
              </a:lnSpc>
              <a:spcAft>
                <a:spcPts val="235"/>
              </a:spcAft>
            </a:pPr>
            <a:r>
              <a:rPr lang="de-DE" sz="1050" spc="-375">
                <a:solidFill>
                  <a:srgbClr val="FFFFFF"/>
                </a:solidFill>
                <a:latin typeface="Calibri" panose="02020603050405020304" pitchFamily="2"/>
              </a:rPr>
              <a:t>27 </a:t>
            </a:r>
          </a:p>
        </p:txBody>
      </p:sp>
      <p:sp>
        <p:nvSpPr>
          <p:cNvPr id="14" name="Textplatzhalter 13"/>
          <p:cNvSpPr>
            <a:spLocks noGrp="1"/>
          </p:cNvSpPr>
          <p:nvPr>
            <p:ph type="body" idx="10"/>
          </p:nvPr>
        </p:nvSpPr>
        <p:spPr>
          <a:xfrm>
            <a:off x="1476375" y="3858895"/>
            <a:ext cx="25082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14">
                <a:solidFill>
                  <a:srgbClr val="585858"/>
                </a:solidFill>
                <a:latin typeface="Calibri" panose="02020603050405020304" pitchFamily="2"/>
              </a:rPr>
              <a:t>30 </a:t>
            </a:r>
          </a:p>
        </p:txBody>
      </p:sp>
      <p:sp>
        <p:nvSpPr>
          <p:cNvPr id="15" name="Textplatzhalter 14"/>
          <p:cNvSpPr>
            <a:spLocks noGrp="1"/>
          </p:cNvSpPr>
          <p:nvPr>
            <p:ph type="body" idx="10"/>
          </p:nvPr>
        </p:nvSpPr>
        <p:spPr>
          <a:xfrm>
            <a:off x="1476375" y="4090670"/>
            <a:ext cx="24765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05">
                <a:solidFill>
                  <a:srgbClr val="585858"/>
                </a:solidFill>
                <a:latin typeface="Calibri" panose="02020603050405020304" pitchFamily="2"/>
              </a:rPr>
              <a:t>25 </a:t>
            </a:r>
          </a:p>
        </p:txBody>
      </p:sp>
      <p:sp>
        <p:nvSpPr>
          <p:cNvPr id="16" name="Textplatzhalter 15"/>
          <p:cNvSpPr>
            <a:spLocks noGrp="1"/>
          </p:cNvSpPr>
          <p:nvPr>
            <p:ph type="body" idx="10"/>
          </p:nvPr>
        </p:nvSpPr>
        <p:spPr>
          <a:xfrm>
            <a:off x="1476375" y="4321810"/>
            <a:ext cx="25082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110">
                <a:solidFill>
                  <a:srgbClr val="585858"/>
                </a:solidFill>
                <a:latin typeface="Calibri" panose="02020603050405020304" pitchFamily="2"/>
              </a:rPr>
              <a:t>20 </a:t>
            </a:r>
          </a:p>
        </p:txBody>
      </p:sp>
      <p:sp>
        <p:nvSpPr>
          <p:cNvPr id="17" name="Textplatzhalter 16"/>
          <p:cNvSpPr>
            <a:spLocks noGrp="1"/>
          </p:cNvSpPr>
          <p:nvPr>
            <p:ph type="body" idx="10"/>
          </p:nvPr>
        </p:nvSpPr>
        <p:spPr>
          <a:xfrm>
            <a:off x="1479550" y="4550410"/>
            <a:ext cx="244475"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85">
                <a:solidFill>
                  <a:srgbClr val="585858"/>
                </a:solidFill>
                <a:latin typeface="Calibri" panose="02020603050405020304" pitchFamily="2"/>
              </a:rPr>
              <a:t>15 </a:t>
            </a:r>
          </a:p>
        </p:txBody>
      </p:sp>
      <p:sp>
        <p:nvSpPr>
          <p:cNvPr id="18" name="Textplatzhalter 17"/>
          <p:cNvSpPr>
            <a:spLocks noGrp="1"/>
          </p:cNvSpPr>
          <p:nvPr>
            <p:ph type="body" idx="10"/>
          </p:nvPr>
        </p:nvSpPr>
        <p:spPr>
          <a:xfrm>
            <a:off x="1479550" y="4782185"/>
            <a:ext cx="247650" cy="9144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1050" spc="95">
                <a:solidFill>
                  <a:srgbClr val="585858"/>
                </a:solidFill>
                <a:latin typeface="Calibri" panose="02020603050405020304" pitchFamily="2"/>
              </a:rPr>
              <a:t>10 </a:t>
            </a:r>
          </a:p>
        </p:txBody>
      </p:sp>
      <p:sp>
        <p:nvSpPr>
          <p:cNvPr id="19" name="Textplatzhalter 18"/>
          <p:cNvSpPr>
            <a:spLocks noGrp="1"/>
          </p:cNvSpPr>
          <p:nvPr>
            <p:ph type="body" idx="10"/>
          </p:nvPr>
        </p:nvSpPr>
        <p:spPr>
          <a:xfrm>
            <a:off x="1564640" y="5013960"/>
            <a:ext cx="13843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0">
                <a:solidFill>
                  <a:srgbClr val="585858"/>
                </a:solidFill>
                <a:latin typeface="Calibri" panose="02020603050405020304" pitchFamily="2"/>
              </a:rPr>
              <a:t>5 </a:t>
            </a:r>
          </a:p>
        </p:txBody>
      </p:sp>
      <p:sp>
        <p:nvSpPr>
          <p:cNvPr id="20" name="Textplatzhalter 19"/>
          <p:cNvSpPr>
            <a:spLocks noGrp="1"/>
          </p:cNvSpPr>
          <p:nvPr>
            <p:ph type="body" idx="10"/>
          </p:nvPr>
        </p:nvSpPr>
        <p:spPr>
          <a:xfrm>
            <a:off x="1555750" y="5245735"/>
            <a:ext cx="15621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0">
                <a:solidFill>
                  <a:srgbClr val="585858"/>
                </a:solidFill>
                <a:latin typeface="Calibri" panose="02020603050405020304" pitchFamily="2"/>
              </a:rPr>
              <a:t>0 </a:t>
            </a:r>
          </a:p>
        </p:txBody>
      </p:sp>
      <p:sp>
        <p:nvSpPr>
          <p:cNvPr id="21" name="Textplatzhalter 20"/>
          <p:cNvSpPr>
            <a:spLocks noGrp="1"/>
          </p:cNvSpPr>
          <p:nvPr>
            <p:ph type="body" idx="10"/>
          </p:nvPr>
        </p:nvSpPr>
        <p:spPr>
          <a:xfrm>
            <a:off x="2045335" y="5410200"/>
            <a:ext cx="1871345" cy="283210"/>
          </a:xfrm>
          <a:prstGeom prst="rect">
            <a:avLst/>
          </a:prstGeom>
          <a:noFill/>
          <a:ln w="0" cmpd="sng">
            <a:noFill/>
            <a:prstDash val="solid"/>
          </a:ln>
        </p:spPr>
        <p:txBody>
          <a:bodyPr vert="horz" lIns="0" tIns="0" rIns="0" bIns="0" anchor="t"/>
          <a:lstStyle/>
          <a:p>
            <a:pPr marL="0" marR="0" indent="0" algn="l">
              <a:lnSpc>
                <a:spcPts val="1100"/>
              </a:lnSpc>
              <a:spcAft>
                <a:spcPts val="0"/>
              </a:spcAft>
              <a:tabLst>
                <a:tab pos="1874520" algn="r"/>
              </a:tabLst>
            </a:pPr>
            <a:r>
              <a:rPr lang="de-DE" sz="1050" spc="0">
                <a:solidFill>
                  <a:srgbClr val="585858"/>
                </a:solidFill>
                <a:latin typeface="Calibri" panose="02020603050405020304" pitchFamily="2"/>
              </a:rPr>
              <a:t>Wuppertal </a:t>
            </a:r>
            <a:r>
              <a:rPr lang="de-DE" sz="1200" i="1" spc="0">
                <a:solidFill>
                  <a:srgbClr val="585858"/>
                </a:solidFill>
                <a:latin typeface="Times New Roman" panose="02020603050405020304" pitchFamily="1"/>
              </a:rPr>
              <a:t>0 </a:t>
            </a:r>
            <a:r>
              <a:rPr lang="de-DE" sz="1050" spc="0">
                <a:solidFill>
                  <a:srgbClr val="585858"/>
                </a:solidFill>
                <a:latin typeface="Calibri" panose="02020603050405020304" pitchFamily="2"/>
              </a:rPr>
              <a:t>Kreisfreie Städte </a:t>
            </a:r>
          </a:p>
          <a:p>
            <a:pPr marL="0" marR="68580" indent="0" algn="r">
              <a:lnSpc>
                <a:spcPts val="1100"/>
              </a:lnSpc>
              <a:spcBef>
                <a:spcPts val="75"/>
              </a:spcBef>
              <a:spcAft>
                <a:spcPts val="0"/>
              </a:spcAft>
            </a:pPr>
            <a:r>
              <a:rPr lang="de-DE" sz="1050" spc="-10">
                <a:solidFill>
                  <a:srgbClr val="585858"/>
                </a:solidFill>
                <a:latin typeface="Calibri" panose="02020603050405020304" pitchFamily="2"/>
              </a:rPr>
              <a:t>NRW (ungew.) </a:t>
            </a:r>
          </a:p>
        </p:txBody>
      </p:sp>
      <p:sp>
        <p:nvSpPr>
          <p:cNvPr id="22" name="Textplatzhalter 21"/>
          <p:cNvSpPr>
            <a:spLocks noGrp="1"/>
          </p:cNvSpPr>
          <p:nvPr>
            <p:ph type="body" idx="10"/>
          </p:nvPr>
        </p:nvSpPr>
        <p:spPr>
          <a:xfrm>
            <a:off x="3023870" y="5840095"/>
            <a:ext cx="731520" cy="9144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de-DE" sz="1050" spc="65">
                <a:solidFill>
                  <a:srgbClr val="585858"/>
                </a:solidFill>
                <a:latin typeface="Calibri" panose="02020603050405020304" pitchFamily="2"/>
              </a:rPr>
              <a:t>2020 2022 </a:t>
            </a:r>
          </a:p>
        </p:txBody>
      </p:sp>
      <p:sp>
        <p:nvSpPr>
          <p:cNvPr id="23" name="Textplatzhalter 22"/>
          <p:cNvSpPr>
            <a:spLocks noGrp="1"/>
          </p:cNvSpPr>
          <p:nvPr>
            <p:ph type="body" idx="10"/>
          </p:nvPr>
        </p:nvSpPr>
        <p:spPr>
          <a:xfrm>
            <a:off x="4053840" y="5410200"/>
            <a:ext cx="887095" cy="121920"/>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00" i="1" spc="-50">
                <a:solidFill>
                  <a:srgbClr val="585858"/>
                </a:solidFill>
                <a:latin typeface="Times New Roman" panose="02020603050405020304" pitchFamily="1"/>
              </a:rPr>
              <a:t>0 </a:t>
            </a:r>
            <a:r>
              <a:rPr lang="de-DE" sz="1050" spc="-50">
                <a:solidFill>
                  <a:srgbClr val="585858"/>
                </a:solidFill>
                <a:latin typeface="Calibri" panose="02020603050405020304" pitchFamily="2"/>
              </a:rPr>
              <a:t>NRW (ungew.) </a:t>
            </a:r>
          </a:p>
        </p:txBody>
      </p:sp>
      <p:sp>
        <p:nvSpPr>
          <p:cNvPr id="24" name="Textplatzhalter 23"/>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00" spc="-55">
                <a:solidFill>
                  <a:srgbClr val="7E7E7E"/>
                </a:solidFill>
                <a:latin typeface="Calibri" panose="02020603050405020304" pitchFamily="2"/>
              </a:rPr>
              <a:t>Kreisfreie Stadt </a:t>
            </a:r>
          </a:p>
          <a:p>
            <a:pPr marL="0" marR="0" indent="0" algn="l">
              <a:lnSpc>
                <a:spcPts val="2200"/>
              </a:lnSpc>
              <a:spcBef>
                <a:spcPts val="0"/>
              </a:spcBef>
              <a:spcAft>
                <a:spcPts val="0"/>
              </a:spcAft>
            </a:pPr>
            <a:r>
              <a:rPr lang="de-DE" sz="2200" spc="-50">
                <a:solidFill>
                  <a:srgbClr val="2E4863"/>
                </a:solidFill>
                <a:latin typeface="Calibri" panose="02020603050405020304" pitchFamily="2"/>
              </a:rPr>
              <a:t>Wuppertal </a:t>
            </a:r>
          </a:p>
        </p:txBody>
      </p:sp>
      <p:sp>
        <p:nvSpPr>
          <p:cNvPr id="25" name="Textplatzhalter 24"/>
          <p:cNvSpPr>
            <a:spLocks noGrp="1"/>
          </p:cNvSpPr>
          <p:nvPr>
            <p:ph type="body" idx="10"/>
          </p:nvPr>
        </p:nvSpPr>
        <p:spPr>
          <a:xfrm>
            <a:off x="5565775" y="1532890"/>
            <a:ext cx="774065"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E4863"/>
                </a:solidFill>
                <a:latin typeface="Calibri" panose="02020603050405020304" pitchFamily="2"/>
              </a:rPr>
              <a:t>Niveau 2022 </a:t>
            </a:r>
          </a:p>
        </p:txBody>
      </p:sp>
      <p:sp>
        <p:nvSpPr>
          <p:cNvPr id="26" name="Textplatzhalter 25"/>
          <p:cNvSpPr>
            <a:spLocks noGrp="1"/>
          </p:cNvSpPr>
          <p:nvPr>
            <p:ph type="body" idx="10"/>
          </p:nvPr>
        </p:nvSpPr>
        <p:spPr>
          <a:xfrm>
            <a:off x="5437909" y="5219382"/>
            <a:ext cx="3892434" cy="948055"/>
          </a:xfrm>
          <a:prstGeom prst="rect">
            <a:avLst/>
          </a:prstGeom>
          <a:noFill/>
          <a:ln w="69850" cmpd="sng">
            <a:solidFill>
              <a:srgbClr val="D9D9D9"/>
            </a:solidFill>
            <a:prstDash val="solid"/>
          </a:ln>
        </p:spPr>
        <p:txBody>
          <a:bodyPr vert="horz" lIns="0" tIns="46355" rIns="0" bIns="0" anchor="t"/>
          <a:lstStyle/>
          <a:p>
            <a:pPr marL="137160" marR="137160" indent="0" algn="just">
              <a:lnSpc>
                <a:spcPts val="1200"/>
              </a:lnSpc>
              <a:spcAft>
                <a:spcPts val="2780"/>
              </a:spcAft>
            </a:pPr>
            <a:r>
              <a:rPr lang="de-DE" sz="1000" spc="0" dirty="0">
                <a:solidFill>
                  <a:srgbClr val="000000"/>
                </a:solidFill>
                <a:latin typeface="Calibri" panose="02020603050405020304" pitchFamily="2"/>
              </a:rPr>
              <a:t>Wuppertal ist eine grüne Stadt. Sowohl innerhalb des Siedlungsgebiets sowie am Stadtrand gelegen befinden sich zahlreiche Waldgebiete, Parkanlagen und weitere Grünflächen. </a:t>
            </a:r>
          </a:p>
        </p:txBody>
      </p:sp>
      <p:sp>
        <p:nvSpPr>
          <p:cNvPr id="27" name="Textplatzhalter 26"/>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dirty="0">
                <a:solidFill>
                  <a:srgbClr val="2E4863"/>
                </a:solidFill>
                <a:latin typeface="Calibri" panose="02020603050405020304" pitchFamily="2"/>
              </a:rPr>
              <a:t>Rang 1-66 Rang 67-132 Rang 133-198 Rang 199-264 </a:t>
            </a:r>
          </a:p>
        </p:txBody>
      </p:sp>
      <p:sp>
        <p:nvSpPr>
          <p:cNvPr id="28" name="Textplatzhalter 27"/>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E4863"/>
                </a:solidFill>
                <a:latin typeface="Calibri" panose="02020603050405020304" pitchFamily="2"/>
              </a:rPr>
              <a:t>Rang 265-330 </a:t>
            </a:r>
          </a:p>
        </p:txBody>
      </p:sp>
      <p:sp>
        <p:nvSpPr>
          <p:cNvPr id="29" name="Textplatzhalter 28"/>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E4863"/>
                </a:solidFill>
                <a:latin typeface="Calibri" panose="02020603050405020304" pitchFamily="2"/>
              </a:rPr>
              <a:t>Rang 331-396 </a:t>
            </a:r>
          </a:p>
        </p:txBody>
      </p:sp>
      <p:sp>
        <p:nvSpPr>
          <p:cNvPr id="30" name="Textplatzhalter 29"/>
          <p:cNvSpPr>
            <a:spLocks noGrp="1"/>
          </p:cNvSpPr>
          <p:nvPr>
            <p:ph type="body" idx="10"/>
          </p:nvPr>
        </p:nvSpPr>
        <p:spPr>
          <a:xfrm>
            <a:off x="9925685" y="6473825"/>
            <a:ext cx="222885" cy="7620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850" spc="110">
                <a:solidFill>
                  <a:srgbClr val="748A9D"/>
                </a:solidFill>
                <a:latin typeface="Calibri" panose="02020603050405020304" pitchFamily="2"/>
              </a:rPr>
              <a:t>25 </a:t>
            </a:r>
          </a:p>
        </p:txBody>
      </p:sp>
      <p:pic>
        <p:nvPicPr>
          <p:cNvPr id="2" name="Grafik 1">
            <a:extLst>
              <a:ext uri="{FF2B5EF4-FFF2-40B4-BE49-F238E27FC236}">
                <a16:creationId xmlns:a16="http://schemas.microsoft.com/office/drawing/2014/main" id="{21F381C7-2854-14E1-8767-24BE980E0A3F}"/>
              </a:ext>
            </a:extLst>
          </p:cNvPr>
          <p:cNvPicPr>
            <a:picLocks noChangeAspect="1"/>
          </p:cNvPicPr>
          <p:nvPr/>
        </p:nvPicPr>
        <p:blipFill>
          <a:blip r:embed="rId3"/>
          <a:stretch>
            <a:fillRect/>
          </a:stretch>
        </p:blipFill>
        <p:spPr>
          <a:xfrm>
            <a:off x="9405918" y="1390015"/>
            <a:ext cx="1203363" cy="3733800"/>
          </a:xfrm>
          <a:prstGeom prst="rect">
            <a:avLst/>
          </a:prstGeom>
        </p:spPr>
      </p:pic>
      <p:pic>
        <p:nvPicPr>
          <p:cNvPr id="32" name="Grafik 31">
            <a:extLst>
              <a:ext uri="{FF2B5EF4-FFF2-40B4-BE49-F238E27FC236}">
                <a16:creationId xmlns:a16="http://schemas.microsoft.com/office/drawing/2014/main" id="{A240E14B-CE71-F8DA-B063-E14511304AE7}"/>
              </a:ext>
            </a:extLst>
          </p:cNvPr>
          <p:cNvPicPr>
            <a:picLocks noChangeAspect="1"/>
          </p:cNvPicPr>
          <p:nvPr/>
        </p:nvPicPr>
        <p:blipFill>
          <a:blip r:embed="rId4"/>
          <a:stretch>
            <a:fillRect/>
          </a:stretch>
        </p:blipFill>
        <p:spPr>
          <a:xfrm>
            <a:off x="1476375" y="3041696"/>
            <a:ext cx="3733370" cy="299122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3"/>
          <a:stretch>
            <a:fillRect/>
          </a:stretch>
        </p:blipFill>
        <p:spPr>
          <a:xfrm>
            <a:off x="609600" y="807720"/>
            <a:ext cx="10015855" cy="5848985"/>
          </a:xfrm>
          <a:prstGeom prst="rect">
            <a:avLst/>
          </a:prstGeom>
        </p:spPr>
      </p:pic>
      <p:sp>
        <p:nvSpPr>
          <p:cNvPr id="4" name="Textplatzhalter 3"/>
          <p:cNvSpPr>
            <a:spLocks noGrp="1"/>
          </p:cNvSpPr>
          <p:nvPr>
            <p:ph type="body" idx="10"/>
          </p:nvPr>
        </p:nvSpPr>
        <p:spPr>
          <a:xfrm>
            <a:off x="1426210" y="1082040"/>
            <a:ext cx="2112645" cy="250190"/>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de-DE" sz="2200" b="1" spc="-35">
                <a:solidFill>
                  <a:srgbClr val="049E76"/>
                </a:solidFill>
                <a:latin typeface="Calibri" panose="02020603050405020304" pitchFamily="2"/>
              </a:rPr>
              <a:t>Arztpraxen-Dichte </a:t>
            </a:r>
          </a:p>
        </p:txBody>
      </p:sp>
      <p:sp>
        <p:nvSpPr>
          <p:cNvPr id="5" name="Textplatzhalter 4"/>
          <p:cNvSpPr>
            <a:spLocks noGrp="1"/>
          </p:cNvSpPr>
          <p:nvPr>
            <p:ph type="body" idx="10"/>
          </p:nvPr>
        </p:nvSpPr>
        <p:spPr>
          <a:xfrm>
            <a:off x="1600200" y="3166745"/>
            <a:ext cx="2261870" cy="377825"/>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450" spc="-10">
                <a:solidFill>
                  <a:srgbClr val="2D4863"/>
                </a:solidFill>
                <a:latin typeface="Calibri" panose="02020603050405020304" pitchFamily="2"/>
              </a:rPr>
              <a:t>Anzahl der Arztpraxen je 1.000 Einwohner (2024) </a:t>
            </a:r>
          </a:p>
        </p:txBody>
      </p:sp>
      <p:sp>
        <p:nvSpPr>
          <p:cNvPr id="6" name="Textplatzhalter 5"/>
          <p:cNvSpPr>
            <a:spLocks noGrp="1"/>
          </p:cNvSpPr>
          <p:nvPr>
            <p:ph type="body" idx="10"/>
          </p:nvPr>
        </p:nvSpPr>
        <p:spPr>
          <a:xfrm>
            <a:off x="2136775" y="1600200"/>
            <a:ext cx="2895600" cy="920750"/>
          </a:xfrm>
          <a:prstGeom prst="rect">
            <a:avLst/>
          </a:prstGeom>
          <a:noFill/>
          <a:ln w="0" cmpd="sng">
            <a:noFill/>
            <a:prstDash val="solid"/>
          </a:ln>
        </p:spPr>
        <p:txBody>
          <a:bodyPr vert="horz" lIns="0" tIns="0" rIns="0" bIns="0" anchor="t"/>
          <a:lstStyle/>
          <a:p>
            <a:pPr marL="0" marR="0" indent="0" algn="just">
              <a:lnSpc>
                <a:spcPts val="1200"/>
              </a:lnSpc>
              <a:spcAft>
                <a:spcPts val="0"/>
              </a:spcAft>
            </a:pPr>
            <a:r>
              <a:rPr lang="de-DE" sz="1050" spc="0">
                <a:solidFill>
                  <a:srgbClr val="FFFFFF"/>
                </a:solidFill>
                <a:latin typeface="Calibri" panose="02020603050405020304" pitchFamily="2"/>
              </a:rPr>
              <a:t>Das Vorhandensein einer angemessenen Versorgung mit Gesundheitseinrichtungen ist zunehmend ein wichtiger Standortfaktor für viele Menschen. Ein relevanter Indikator ist in diesem Zusammenhang die Dichte an Arztpraxen – gemessen als Anzahl der Praxen je 1.000 Einwohner. </a:t>
            </a:r>
          </a:p>
        </p:txBody>
      </p:sp>
      <p:sp>
        <p:nvSpPr>
          <p:cNvPr id="7" name="Textplatzhalter 6"/>
          <p:cNvSpPr>
            <a:spLocks noGrp="1"/>
          </p:cNvSpPr>
          <p:nvPr>
            <p:ph type="body" idx="10"/>
          </p:nvPr>
        </p:nvSpPr>
        <p:spPr>
          <a:xfrm>
            <a:off x="1515110" y="3633470"/>
            <a:ext cx="3590290" cy="255905"/>
          </a:xfrm>
          <a:prstGeom prst="rect">
            <a:avLst/>
          </a:prstGeom>
          <a:noFill/>
          <a:ln w="0" cmpd="sng">
            <a:noFill/>
            <a:prstDash val="solid"/>
          </a:ln>
        </p:spPr>
        <p:txBody>
          <a:bodyPr vert="horz" lIns="0" tIns="53975" rIns="0" bIns="0" anchor="t"/>
          <a:lstStyle/>
          <a:p>
            <a:pPr marL="45720" marR="0" indent="0" algn="l">
              <a:lnSpc>
                <a:spcPts val="1000"/>
              </a:lnSpc>
              <a:spcAft>
                <a:spcPts val="455"/>
              </a:spcAft>
              <a:tabLst>
                <a:tab pos="1828800" algn="l"/>
              </a:tabLst>
            </a:pPr>
            <a:r>
              <a:rPr lang="de-DE" sz="1000" spc="-10" dirty="0">
                <a:solidFill>
                  <a:srgbClr val="2D4863"/>
                </a:solidFill>
                <a:latin typeface="Calibri" panose="02020603050405020304" pitchFamily="2"/>
              </a:rPr>
              <a:t>Wuppertal 	1,7 </a:t>
            </a:r>
          </a:p>
        </p:txBody>
      </p:sp>
      <p:sp>
        <p:nvSpPr>
          <p:cNvPr id="8" name="Textplatzhalter 7"/>
          <p:cNvSpPr>
            <a:spLocks noGrp="1"/>
          </p:cNvSpPr>
          <p:nvPr>
            <p:ph type="body" idx="10"/>
          </p:nvPr>
        </p:nvSpPr>
        <p:spPr>
          <a:xfrm>
            <a:off x="1515110" y="4224655"/>
            <a:ext cx="3590290" cy="255905"/>
          </a:xfrm>
          <a:prstGeom prst="rect">
            <a:avLst/>
          </a:prstGeom>
          <a:noFill/>
          <a:ln w="0" cmpd="sng">
            <a:noFill/>
            <a:prstDash val="solid"/>
          </a:ln>
        </p:spPr>
        <p:txBody>
          <a:bodyPr vert="horz" lIns="0" tIns="51435" rIns="0" bIns="0" anchor="t"/>
          <a:lstStyle/>
          <a:p>
            <a:pPr marL="45720" marR="0" indent="0" algn="l">
              <a:lnSpc>
                <a:spcPts val="1200"/>
              </a:lnSpc>
              <a:spcAft>
                <a:spcPts val="370"/>
              </a:spcAft>
            </a:pPr>
            <a:r>
              <a:rPr lang="de-DE" sz="1000" spc="0" dirty="0">
                <a:solidFill>
                  <a:srgbClr val="2D4863"/>
                </a:solidFill>
                <a:latin typeface="Cambria Math" panose="02020603050405020304" pitchFamily="1"/>
              </a:rPr>
              <a:t>∅ </a:t>
            </a:r>
            <a:r>
              <a:rPr lang="de-DE" sz="1000" spc="0" dirty="0">
                <a:solidFill>
                  <a:srgbClr val="2D4863"/>
                </a:solidFill>
                <a:latin typeface="Calibri" panose="02020603050405020304" pitchFamily="2"/>
              </a:rPr>
              <a:t>Kreisfreie Städte NRW (ungew.) 1,7 </a:t>
            </a:r>
          </a:p>
        </p:txBody>
      </p:sp>
      <p:sp>
        <p:nvSpPr>
          <p:cNvPr id="9" name="Textplatzhalter 8"/>
          <p:cNvSpPr>
            <a:spLocks noGrp="1"/>
          </p:cNvSpPr>
          <p:nvPr>
            <p:ph type="body" idx="10"/>
          </p:nvPr>
        </p:nvSpPr>
        <p:spPr>
          <a:xfrm>
            <a:off x="1515110" y="4815840"/>
            <a:ext cx="3590290" cy="252730"/>
          </a:xfrm>
          <a:prstGeom prst="rect">
            <a:avLst/>
          </a:prstGeom>
          <a:noFill/>
          <a:ln w="0" cmpd="sng">
            <a:noFill/>
            <a:prstDash val="solid"/>
          </a:ln>
        </p:spPr>
        <p:txBody>
          <a:bodyPr vert="horz" lIns="0" tIns="48895" rIns="0" bIns="0" anchor="t"/>
          <a:lstStyle/>
          <a:p>
            <a:pPr marL="45720" marR="0" indent="0" algn="l">
              <a:lnSpc>
                <a:spcPts val="1200"/>
              </a:lnSpc>
              <a:spcAft>
                <a:spcPts val="195"/>
              </a:spcAft>
              <a:tabLst>
                <a:tab pos="1828800" algn="l"/>
              </a:tabLst>
            </a:pPr>
            <a:r>
              <a:rPr lang="de-DE" sz="1050" spc="0" dirty="0">
                <a:solidFill>
                  <a:srgbClr val="2D4863"/>
                </a:solidFill>
                <a:latin typeface="Cambria Math" panose="02020603050405020304" pitchFamily="1"/>
              </a:rPr>
              <a:t>∅</a:t>
            </a:r>
            <a:r>
              <a:rPr lang="de-DE" sz="1150" i="1" spc="-10" dirty="0">
                <a:solidFill>
                  <a:srgbClr val="2D4863"/>
                </a:solidFill>
                <a:latin typeface="Garamond" panose="02020603050405020304" pitchFamily="1"/>
              </a:rPr>
              <a:t> </a:t>
            </a:r>
            <a:r>
              <a:rPr lang="de-DE" sz="1000" spc="-10" dirty="0">
                <a:solidFill>
                  <a:srgbClr val="2D4863"/>
                </a:solidFill>
                <a:latin typeface="Calibri" panose="02020603050405020304" pitchFamily="2"/>
              </a:rPr>
              <a:t>NRW (ungew.) 	1,2 </a:t>
            </a:r>
          </a:p>
        </p:txBody>
      </p:sp>
      <p:sp>
        <p:nvSpPr>
          <p:cNvPr id="10" name="Textplatzhalter 9"/>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de-DE" sz="1600" spc="-55">
                <a:solidFill>
                  <a:srgbClr val="7F7F7F"/>
                </a:solidFill>
                <a:latin typeface="Calibri" panose="02020603050405020304" pitchFamily="2"/>
              </a:rPr>
              <a:t>Kreisfreie Stadt </a:t>
            </a:r>
          </a:p>
          <a:p>
            <a:pPr marL="0" marR="0" indent="0" algn="l">
              <a:lnSpc>
                <a:spcPts val="2200"/>
              </a:lnSpc>
              <a:spcBef>
                <a:spcPts val="0"/>
              </a:spcBef>
              <a:spcAft>
                <a:spcPts val="0"/>
              </a:spcAft>
            </a:pPr>
            <a:r>
              <a:rPr lang="de-DE" sz="2200" spc="-50">
                <a:solidFill>
                  <a:srgbClr val="2D4863"/>
                </a:solidFill>
                <a:latin typeface="Calibri" panose="02020603050405020304" pitchFamily="2"/>
              </a:rPr>
              <a:t>Wuppertal </a:t>
            </a:r>
          </a:p>
        </p:txBody>
      </p:sp>
      <p:sp>
        <p:nvSpPr>
          <p:cNvPr id="11" name="Textplatzhalter 10"/>
          <p:cNvSpPr>
            <a:spLocks noGrp="1"/>
          </p:cNvSpPr>
          <p:nvPr>
            <p:ph type="body" idx="10"/>
          </p:nvPr>
        </p:nvSpPr>
        <p:spPr>
          <a:xfrm>
            <a:off x="5565775" y="1532890"/>
            <a:ext cx="780415" cy="109855"/>
          </a:xfrm>
          <a:prstGeom prst="rect">
            <a:avLst/>
          </a:prstGeom>
          <a:noFill/>
          <a:ln w="0" cmpd="sng">
            <a:noFill/>
            <a:prstDash val="solid"/>
          </a:ln>
        </p:spPr>
        <p:txBody>
          <a:bodyPr vert="horz" lIns="0" tIns="0" rIns="0" bIns="0" anchor="t"/>
          <a:lstStyle/>
          <a:p>
            <a:pPr marL="0" marR="0" indent="0" algn="l">
              <a:lnSpc>
                <a:spcPts val="800"/>
              </a:lnSpc>
              <a:spcAft>
                <a:spcPts val="0"/>
              </a:spcAft>
            </a:pPr>
            <a:r>
              <a:rPr lang="de-DE" sz="1250" spc="-70">
                <a:solidFill>
                  <a:srgbClr val="2D4863"/>
                </a:solidFill>
                <a:latin typeface="Calibri" panose="02020603050405020304" pitchFamily="2"/>
              </a:rPr>
              <a:t>Niveau 2024 </a:t>
            </a:r>
          </a:p>
        </p:txBody>
      </p:sp>
      <p:sp>
        <p:nvSpPr>
          <p:cNvPr id="12" name="Textplatzhalter 11"/>
          <p:cNvSpPr>
            <a:spLocks noGrp="1"/>
          </p:cNvSpPr>
          <p:nvPr>
            <p:ph type="body" idx="10"/>
          </p:nvPr>
        </p:nvSpPr>
        <p:spPr>
          <a:xfrm>
            <a:off x="5471227" y="5219815"/>
            <a:ext cx="3866737" cy="949845"/>
          </a:xfrm>
          <a:prstGeom prst="rect">
            <a:avLst/>
          </a:prstGeom>
          <a:noFill/>
          <a:ln w="69850" cmpd="sng">
            <a:solidFill>
              <a:srgbClr val="D9D9D9"/>
            </a:solidFill>
            <a:prstDash val="solid"/>
          </a:ln>
        </p:spPr>
        <p:txBody>
          <a:bodyPr vert="horz" lIns="0" tIns="46990" rIns="0" bIns="0" anchor="t"/>
          <a:lstStyle/>
          <a:p>
            <a:pPr marL="137160" marR="137160" indent="0" algn="just">
              <a:lnSpc>
                <a:spcPts val="1200"/>
              </a:lnSpc>
              <a:spcAft>
                <a:spcPts val="1555"/>
              </a:spcAft>
            </a:pPr>
            <a:r>
              <a:rPr lang="de-DE" sz="1000" spc="-10" dirty="0">
                <a:solidFill>
                  <a:srgbClr val="000000"/>
                </a:solidFill>
                <a:latin typeface="Calibri" panose="02020603050405020304" pitchFamily="2"/>
              </a:rPr>
              <a:t>Mit Rang 63 erlangt Wuppertal noch einen Platz in der Spitzengruppe der besten 66 Kommunen. Die Zahl der Arztpraxen je 1.000 Einwohner entspricht dem Mittel der kreisfreien Städte in NRW und liegt damit deutlich über dem Mittel aller NRW-Kommunen. </a:t>
            </a:r>
          </a:p>
        </p:txBody>
      </p:sp>
      <p:sp>
        <p:nvSpPr>
          <p:cNvPr id="13" name="Textplatzhalter 12"/>
          <p:cNvSpPr>
            <a:spLocks noGrp="1"/>
          </p:cNvSpPr>
          <p:nvPr>
            <p:ph type="body" idx="10"/>
          </p:nvPr>
        </p:nvSpPr>
        <p:spPr>
          <a:xfrm>
            <a:off x="9543415" y="1771015"/>
            <a:ext cx="859155" cy="1990090"/>
          </a:xfrm>
          <a:prstGeom prst="rect">
            <a:avLst/>
          </a:prstGeom>
          <a:noFill/>
          <a:ln w="0" cmpd="sng">
            <a:noFill/>
            <a:prstDash val="solid"/>
          </a:ln>
        </p:spPr>
        <p:txBody>
          <a:bodyPr vert="horz" lIns="0" tIns="0" rIns="0" bIns="0" anchor="t"/>
          <a:lstStyle/>
          <a:p>
            <a:pPr marL="0" marR="0" indent="0" algn="l">
              <a:lnSpc>
                <a:spcPts val="3900"/>
              </a:lnSpc>
              <a:spcAft>
                <a:spcPts val="0"/>
              </a:spcAft>
            </a:pPr>
            <a:r>
              <a:rPr lang="de-DE" sz="1250" spc="-25" dirty="0">
                <a:solidFill>
                  <a:srgbClr val="2D4863"/>
                </a:solidFill>
                <a:latin typeface="Calibri" panose="02020603050405020304" pitchFamily="2"/>
              </a:rPr>
              <a:t>Rang 1-66 Rang 67-132 Rang 133-198 Rang 199-264 </a:t>
            </a:r>
          </a:p>
        </p:txBody>
      </p:sp>
      <p:sp>
        <p:nvSpPr>
          <p:cNvPr id="14" name="Textplatzhalter 13"/>
          <p:cNvSpPr>
            <a:spLocks noGrp="1"/>
          </p:cNvSpPr>
          <p:nvPr>
            <p:ph type="body" idx="10"/>
          </p:nvPr>
        </p:nvSpPr>
        <p:spPr>
          <a:xfrm>
            <a:off x="9543415" y="4245610"/>
            <a:ext cx="859155" cy="134620"/>
          </a:xfrm>
          <a:prstGeom prst="rect">
            <a:avLst/>
          </a:prstGeom>
          <a:noFill/>
          <a:ln w="0" cmpd="sng">
            <a:noFill/>
            <a:prstDash val="solid"/>
          </a:ln>
        </p:spPr>
        <p:txBody>
          <a:bodyPr vert="horz" lIns="0" tIns="0" rIns="0" bIns="0" anchor="t"/>
          <a:lstStyle/>
          <a:p>
            <a:pPr marL="0" marR="0" indent="0" algn="l">
              <a:lnSpc>
                <a:spcPts val="1000"/>
              </a:lnSpc>
              <a:spcAft>
                <a:spcPts val="20"/>
              </a:spcAft>
            </a:pPr>
            <a:r>
              <a:rPr lang="de-DE" sz="1250" spc="-65">
                <a:solidFill>
                  <a:srgbClr val="2D4863"/>
                </a:solidFill>
                <a:latin typeface="Calibri" panose="02020603050405020304" pitchFamily="2"/>
              </a:rPr>
              <a:t>Rang 265-330 </a:t>
            </a:r>
          </a:p>
        </p:txBody>
      </p:sp>
      <p:sp>
        <p:nvSpPr>
          <p:cNvPr id="15" name="Textplatzhalter 14"/>
          <p:cNvSpPr>
            <a:spLocks noGrp="1"/>
          </p:cNvSpPr>
          <p:nvPr>
            <p:ph type="body" idx="10"/>
          </p:nvPr>
        </p:nvSpPr>
        <p:spPr>
          <a:xfrm>
            <a:off x="9543415" y="4864735"/>
            <a:ext cx="856615" cy="13398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250" spc="-65">
                <a:solidFill>
                  <a:srgbClr val="2D4863"/>
                </a:solidFill>
                <a:latin typeface="Calibri" panose="02020603050405020304" pitchFamily="2"/>
              </a:rPr>
              <a:t>Rang 331-396 </a:t>
            </a:r>
          </a:p>
        </p:txBody>
      </p:sp>
      <p:sp>
        <p:nvSpPr>
          <p:cNvPr id="16" name="Textplatzhalter 15"/>
          <p:cNvSpPr>
            <a:spLocks noGrp="1"/>
          </p:cNvSpPr>
          <p:nvPr>
            <p:ph type="body" idx="10"/>
          </p:nvPr>
        </p:nvSpPr>
        <p:spPr>
          <a:xfrm>
            <a:off x="9925685" y="6473825"/>
            <a:ext cx="226060" cy="7620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850" spc="114">
                <a:solidFill>
                  <a:srgbClr val="748A9D"/>
                </a:solidFill>
                <a:latin typeface="Calibri" panose="02020603050405020304" pitchFamily="2"/>
              </a:rPr>
              <a:t>26 </a:t>
            </a:r>
          </a:p>
        </p:txBody>
      </p:sp>
      <p:cxnSp>
        <p:nvCxnSpPr>
          <p:cNvPr id="17" name="Gerader Verbinder 16"/>
          <p:cNvCxnSpPr/>
          <p:nvPr/>
        </p:nvCxnSpPr>
        <p:spPr>
          <a:xfrm>
            <a:off x="1515110" y="3633470"/>
            <a:ext cx="3590290" cy="0"/>
          </a:xfrm>
          <a:prstGeom prst="line">
            <a:avLst/>
          </a:prstGeom>
          <a:ln w="12065" cmpd="sng">
            <a:solidFill>
              <a:srgbClr val="7F7F7F"/>
            </a:solidFill>
          </a:ln>
        </p:spPr>
      </p:cxnSp>
      <p:cxnSp>
        <p:nvCxnSpPr>
          <p:cNvPr id="18" name="Gerader Verbinder 17"/>
          <p:cNvCxnSpPr/>
          <p:nvPr/>
        </p:nvCxnSpPr>
        <p:spPr>
          <a:xfrm>
            <a:off x="1515110" y="5068570"/>
            <a:ext cx="3590290" cy="0"/>
          </a:xfrm>
          <a:prstGeom prst="line">
            <a:avLst/>
          </a:prstGeom>
          <a:ln w="15240" cmpd="sng">
            <a:solidFill>
              <a:srgbClr val="7F7F7F"/>
            </a:solidFill>
          </a:ln>
        </p:spPr>
      </p:cxnSp>
      <p:pic>
        <p:nvPicPr>
          <p:cNvPr id="2" name="Grafik 1">
            <a:extLst>
              <a:ext uri="{FF2B5EF4-FFF2-40B4-BE49-F238E27FC236}">
                <a16:creationId xmlns:a16="http://schemas.microsoft.com/office/drawing/2014/main" id="{E352621B-07A3-48C8-B69F-EB4E69F8547B}"/>
              </a:ext>
            </a:extLst>
          </p:cNvPr>
          <p:cNvPicPr>
            <a:picLocks noChangeAspect="1"/>
          </p:cNvPicPr>
          <p:nvPr/>
        </p:nvPicPr>
        <p:blipFill>
          <a:blip r:embed="rId4"/>
          <a:stretch>
            <a:fillRect/>
          </a:stretch>
        </p:blipFill>
        <p:spPr>
          <a:xfrm>
            <a:off x="9405918" y="1390015"/>
            <a:ext cx="1203363" cy="37338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Grafik 3"/>
          <p:cNvPicPr/>
          <p:nvPr/>
        </p:nvPicPr>
        <p:blipFill>
          <a:blip r:embed="rId2"/>
          <a:stretch>
            <a:fillRect/>
          </a:stretch>
        </p:blipFill>
        <p:spPr>
          <a:xfrm>
            <a:off x="3181985" y="1207135"/>
            <a:ext cx="1002665" cy="701040"/>
          </a:xfrm>
          <a:prstGeom prst="rect">
            <a:avLst/>
          </a:prstGeom>
        </p:spPr>
      </p:pic>
      <p:pic>
        <p:nvPicPr>
          <p:cNvPr id="7" name="Grafik 6"/>
          <p:cNvPicPr/>
          <p:nvPr/>
        </p:nvPicPr>
        <p:blipFill>
          <a:blip r:embed="rId3"/>
          <a:stretch>
            <a:fillRect/>
          </a:stretch>
        </p:blipFill>
        <p:spPr>
          <a:xfrm>
            <a:off x="1527175" y="4145280"/>
            <a:ext cx="1938655" cy="1974850"/>
          </a:xfrm>
          <a:prstGeom prst="rect">
            <a:avLst/>
          </a:prstGeom>
        </p:spPr>
      </p:pic>
      <p:pic>
        <p:nvPicPr>
          <p:cNvPr id="9" name="Grafik 8"/>
          <p:cNvPicPr/>
          <p:nvPr/>
        </p:nvPicPr>
        <p:blipFill>
          <a:blip r:embed="rId4"/>
          <a:stretch>
            <a:fillRect/>
          </a:stretch>
        </p:blipFill>
        <p:spPr>
          <a:xfrm>
            <a:off x="609600" y="6388735"/>
            <a:ext cx="1828800" cy="267970"/>
          </a:xfrm>
          <a:prstGeom prst="rect">
            <a:avLst/>
          </a:prstGeom>
        </p:spPr>
      </p:pic>
      <p:graphicFrame>
        <p:nvGraphicFramePr>
          <p:cNvPr id="3" name="Tabelle 2"/>
          <p:cNvGraphicFramePr>
            <a:graphicFrameLocks noGrp="1"/>
          </p:cNvGraphicFramePr>
          <p:nvPr/>
        </p:nvGraphicFramePr>
        <p:xfrm>
          <a:off x="1527175" y="1206500"/>
          <a:ext cx="7137400" cy="1041400"/>
        </p:xfrm>
        <a:graphic>
          <a:graphicData uri="http://schemas.openxmlformats.org/drawingml/2006/table">
            <a:tbl>
              <a:tblPr/>
              <a:tblGrid>
                <a:gridCol w="2657475">
                  <a:extLst>
                    <a:ext uri="{9D8B030D-6E8A-4147-A177-3AD203B41FA5}">
                      <a16:colId xmlns:a16="http://schemas.microsoft.com/office/drawing/2014/main" val="20000"/>
                    </a:ext>
                  </a:extLst>
                </a:gridCol>
                <a:gridCol w="4479925">
                  <a:extLst>
                    <a:ext uri="{9D8B030D-6E8A-4147-A177-3AD203B41FA5}">
                      <a16:colId xmlns:a16="http://schemas.microsoft.com/office/drawing/2014/main" val="20001"/>
                    </a:ext>
                  </a:extLst>
                </a:gridCol>
              </a:tblGrid>
              <a:tr h="1041400">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1188720" marR="0" indent="0" algn="l">
                        <a:lnSpc>
                          <a:spcPts val="3100"/>
                        </a:lnSpc>
                        <a:spcBef>
                          <a:spcPts val="2075"/>
                        </a:spcBef>
                        <a:spcAft>
                          <a:spcPts val="0"/>
                        </a:spcAft>
                      </a:pPr>
                      <a:r>
                        <a:rPr lang="de-DE" sz="3050" b="1" spc="0">
                          <a:solidFill>
                            <a:srgbClr val="000000"/>
                          </a:solidFill>
                          <a:latin typeface="Calibri" panose="02020603050405020304" pitchFamily="2"/>
                        </a:rPr>
                        <a:t>Zahlen, Daten und </a:t>
                      </a:r>
                    </a:p>
                    <a:p>
                      <a:pPr marL="1188720" marR="0" indent="0" algn="l">
                        <a:lnSpc>
                          <a:spcPts val="2700"/>
                        </a:lnSpc>
                        <a:spcBef>
                          <a:spcPts val="270"/>
                        </a:spcBef>
                        <a:spcAft>
                          <a:spcPts val="0"/>
                        </a:spcAft>
                      </a:pPr>
                      <a:r>
                        <a:rPr lang="de-DE" sz="3050" b="1" spc="0">
                          <a:solidFill>
                            <a:srgbClr val="000000"/>
                          </a:solidFill>
                          <a:latin typeface="Calibri" panose="02020603050405020304" pitchFamily="2"/>
                        </a:rPr>
                        <a:t>Fakten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3141722896"/>
              </p:ext>
            </p:extLst>
          </p:nvPr>
        </p:nvGraphicFramePr>
        <p:xfrm>
          <a:off x="1527175" y="3939540"/>
          <a:ext cx="7137400" cy="2183130"/>
        </p:xfrm>
        <a:graphic>
          <a:graphicData uri="http://schemas.openxmlformats.org/drawingml/2006/table">
            <a:tbl>
              <a:tblPr/>
              <a:tblGrid>
                <a:gridCol w="1938655">
                  <a:extLst>
                    <a:ext uri="{9D8B030D-6E8A-4147-A177-3AD203B41FA5}">
                      <a16:colId xmlns:a16="http://schemas.microsoft.com/office/drawing/2014/main" val="20000"/>
                    </a:ext>
                  </a:extLst>
                </a:gridCol>
                <a:gridCol w="5198745">
                  <a:extLst>
                    <a:ext uri="{9D8B030D-6E8A-4147-A177-3AD203B41FA5}">
                      <a16:colId xmlns:a16="http://schemas.microsoft.com/office/drawing/2014/main" val="20001"/>
                    </a:ext>
                  </a:extLst>
                </a:gridCol>
              </a:tblGrid>
              <a:tr h="2183130">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1874520" marR="22860" indent="0" algn="l">
                        <a:lnSpc>
                          <a:spcPts val="1700"/>
                        </a:lnSpc>
                        <a:spcBef>
                          <a:spcPts val="0"/>
                        </a:spcBef>
                        <a:spcAft>
                          <a:spcPts val="11880"/>
                        </a:spcAft>
                      </a:pPr>
                      <a:r>
                        <a:rPr lang="de-DE" sz="1500" b="0" spc="0" dirty="0">
                          <a:solidFill>
                            <a:srgbClr val="000000"/>
                          </a:solidFill>
                          <a:latin typeface="Calibri" panose="02020603050405020304" pitchFamily="2"/>
                        </a:rPr>
                        <a:t>Tabellarische Übersicht zu den einzelnen Indikatoren für alle 396 Kommunen in NRW.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10" name="Textplatzhalter 9"/>
          <p:cNvSpPr>
            <a:spLocks noGrp="1"/>
          </p:cNvSpPr>
          <p:nvPr>
            <p:ph type="body" idx="10"/>
          </p:nvPr>
        </p:nvSpPr>
        <p:spPr>
          <a:xfrm>
            <a:off x="8876665" y="6304280"/>
            <a:ext cx="228600" cy="363220"/>
          </a:xfrm>
          <a:prstGeom prst="rect">
            <a:avLst/>
          </a:prstGeom>
          <a:noFill/>
          <a:ln w="0" cmpd="sng">
            <a:noFill/>
            <a:prstDash val="solid"/>
          </a:ln>
        </p:spPr>
        <p:txBody>
          <a:bodyPr vert="horz" lIns="0" tIns="10795" rIns="0" bIns="0" anchor="t"/>
          <a:lstStyle/>
          <a:p>
            <a:pPr marL="0" marR="0" indent="0" algn="l">
              <a:lnSpc>
                <a:spcPts val="1000"/>
              </a:lnSpc>
              <a:spcAft>
                <a:spcPts val="1805"/>
              </a:spcAft>
            </a:pPr>
            <a:r>
              <a:rPr lang="de-DE" sz="850" b="1" spc="125">
                <a:solidFill>
                  <a:srgbClr val="888888"/>
                </a:solidFill>
                <a:latin typeface="Calibri" panose="02020603050405020304" pitchFamily="2"/>
              </a:rPr>
              <a:t>27 </a:t>
            </a:r>
          </a:p>
        </p:txBody>
      </p:sp>
      <p:cxnSp>
        <p:nvCxnSpPr>
          <p:cNvPr id="11" name="Gerader Verbinder 10"/>
          <p:cNvCxnSpPr/>
          <p:nvPr/>
        </p:nvCxnSpPr>
        <p:spPr>
          <a:xfrm>
            <a:off x="609600" y="6245225"/>
            <a:ext cx="9473565" cy="0"/>
          </a:xfrm>
          <a:prstGeom prst="line">
            <a:avLst/>
          </a:prstGeom>
          <a:ln w="15240" cmpd="sng">
            <a:solidFill>
              <a:srgbClr val="92A6BA"/>
            </a:solidFill>
          </a:ln>
        </p:spPr>
      </p:cxnSp>
      <p:cxnSp>
        <p:nvCxnSpPr>
          <p:cNvPr id="12" name="Gerader Verbinder 11"/>
          <p:cNvCxnSpPr/>
          <p:nvPr/>
        </p:nvCxnSpPr>
        <p:spPr>
          <a:xfrm>
            <a:off x="1334770" y="6242050"/>
            <a:ext cx="2350770" cy="0"/>
          </a:xfrm>
          <a:prstGeom prst="line">
            <a:avLst/>
          </a:prstGeom>
          <a:ln w="6350" cmpd="sng">
            <a:solidFill>
              <a:srgbClr val="C9D3DD"/>
            </a:solidFill>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Grafik 3"/>
          <p:cNvPicPr/>
          <p:nvPr/>
        </p:nvPicPr>
        <p:blipFill>
          <a:blip r:embed="rId2"/>
          <a:stretch>
            <a:fillRect/>
          </a:stretch>
        </p:blipFill>
        <p:spPr>
          <a:xfrm>
            <a:off x="1292225" y="999490"/>
            <a:ext cx="2895600" cy="390525"/>
          </a:xfrm>
          <a:prstGeom prst="rect">
            <a:avLst/>
          </a:prstGeom>
        </p:spPr>
      </p:pic>
      <p:pic>
        <p:nvPicPr>
          <p:cNvPr id="5" name="Grafik 4"/>
          <p:cNvPicPr/>
          <p:nvPr/>
        </p:nvPicPr>
        <p:blipFill>
          <a:blip r:embed="rId3"/>
          <a:stretch>
            <a:fillRect/>
          </a:stretch>
        </p:blipFill>
        <p:spPr>
          <a:xfrm>
            <a:off x="5489575" y="755650"/>
            <a:ext cx="5205730" cy="6047740"/>
          </a:xfrm>
          <a:prstGeom prst="rect">
            <a:avLst/>
          </a:prstGeom>
        </p:spPr>
      </p:pic>
      <p:graphicFrame>
        <p:nvGraphicFramePr>
          <p:cNvPr id="3" name="Tabelle 2"/>
          <p:cNvGraphicFramePr>
            <a:graphicFrameLocks noGrp="1"/>
          </p:cNvGraphicFramePr>
          <p:nvPr>
            <p:extLst>
              <p:ext uri="{D42A27DB-BD31-4B8C-83A1-F6EECF244321}">
                <p14:modId xmlns:p14="http://schemas.microsoft.com/office/powerpoint/2010/main" val="2875436208"/>
              </p:ext>
            </p:extLst>
          </p:nvPr>
        </p:nvGraphicFramePr>
        <p:xfrm>
          <a:off x="737870" y="749300"/>
          <a:ext cx="9957435" cy="6054090"/>
        </p:xfrm>
        <a:graphic>
          <a:graphicData uri="http://schemas.openxmlformats.org/drawingml/2006/table">
            <a:tbl>
              <a:tblPr/>
              <a:tblGrid>
                <a:gridCol w="4154170">
                  <a:extLst>
                    <a:ext uri="{9D8B030D-6E8A-4147-A177-3AD203B41FA5}">
                      <a16:colId xmlns:a16="http://schemas.microsoft.com/office/drawing/2014/main" val="20000"/>
                    </a:ext>
                  </a:extLst>
                </a:gridCol>
                <a:gridCol w="5803265">
                  <a:extLst>
                    <a:ext uri="{9D8B030D-6E8A-4147-A177-3AD203B41FA5}">
                      <a16:colId xmlns:a16="http://schemas.microsoft.com/office/drawing/2014/main" val="20001"/>
                    </a:ext>
                  </a:extLst>
                </a:gridCol>
              </a:tblGrid>
              <a:tr h="640715">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rowSpan="2">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5413375">
                <a:tc>
                  <a:txBody>
                    <a:bodyPr/>
                    <a:lstStyle/>
                    <a:p>
                      <a:pPr marL="0" marR="0" indent="0" algn="l">
                        <a:lnSpc>
                          <a:spcPts val="1600"/>
                        </a:lnSpc>
                        <a:spcBef>
                          <a:spcPts val="9860"/>
                        </a:spcBef>
                        <a:spcAft>
                          <a:spcPts val="0"/>
                        </a:spcAft>
                      </a:pPr>
                      <a:endParaRPr lang="de-DE" sz="1450" b="1" spc="0" dirty="0">
                        <a:solidFill>
                          <a:srgbClr val="738A9D"/>
                        </a:solidFill>
                        <a:latin typeface="Calibri" panose="02020603050405020304" pitchFamily="2"/>
                      </a:endParaRPr>
                    </a:p>
                    <a:p>
                      <a:pPr marL="0" marR="0" indent="0" algn="l">
                        <a:lnSpc>
                          <a:spcPts val="1600"/>
                        </a:lnSpc>
                        <a:spcBef>
                          <a:spcPts val="9860"/>
                        </a:spcBef>
                        <a:spcAft>
                          <a:spcPts val="0"/>
                        </a:spcAft>
                      </a:pPr>
                      <a:r>
                        <a:rPr lang="de-DE" sz="1450" b="1" spc="0" dirty="0">
                          <a:solidFill>
                            <a:srgbClr val="738A9D"/>
                          </a:solidFill>
                          <a:latin typeface="Calibri" panose="02020603050405020304" pitchFamily="2"/>
                        </a:rPr>
                        <a:t>Autoren </a:t>
                      </a:r>
                    </a:p>
                    <a:p>
                      <a:pPr marL="0" marR="0" indent="0" algn="l">
                        <a:lnSpc>
                          <a:spcPts val="1500"/>
                        </a:lnSpc>
                        <a:spcBef>
                          <a:spcPts val="1525"/>
                        </a:spcBef>
                        <a:spcAft>
                          <a:spcPts val="0"/>
                        </a:spcAft>
                      </a:pPr>
                      <a:r>
                        <a:rPr lang="de-DE" sz="1450" spc="0" dirty="0">
                          <a:solidFill>
                            <a:srgbClr val="738A9D"/>
                          </a:solidFill>
                          <a:latin typeface="Calibri" panose="02020603050405020304" pitchFamily="2"/>
                        </a:rPr>
                        <a:t>Hanno </a:t>
                      </a:r>
                      <a:r>
                        <a:rPr lang="de-DE" sz="1450" spc="0" dirty="0" err="1">
                          <a:solidFill>
                            <a:srgbClr val="738A9D"/>
                          </a:solidFill>
                          <a:latin typeface="Calibri" panose="02020603050405020304" pitchFamily="2"/>
                        </a:rPr>
                        <a:t>Kempermann</a:t>
                      </a:r>
                      <a:r>
                        <a:rPr lang="de-DE" sz="1450" spc="0" dirty="0">
                          <a:solidFill>
                            <a:srgbClr val="738A9D"/>
                          </a:solidFill>
                          <a:latin typeface="Calibri" panose="02020603050405020304" pitchFamily="2"/>
                        </a:rPr>
                        <a:t> </a:t>
                      </a:r>
                    </a:p>
                    <a:p>
                      <a:pPr marL="0" marR="0" indent="0" algn="l">
                        <a:lnSpc>
                          <a:spcPts val="1500"/>
                        </a:lnSpc>
                        <a:spcBef>
                          <a:spcPts val="1655"/>
                        </a:spcBef>
                        <a:spcAft>
                          <a:spcPts val="0"/>
                        </a:spcAft>
                      </a:pPr>
                      <a:r>
                        <a:rPr lang="de-DE" sz="1450" spc="0" dirty="0">
                          <a:solidFill>
                            <a:srgbClr val="738A9D"/>
                          </a:solidFill>
                          <a:latin typeface="Calibri" panose="02020603050405020304" pitchFamily="2"/>
                        </a:rPr>
                        <a:t>Felix Heyer </a:t>
                      </a:r>
                    </a:p>
                    <a:p>
                      <a:pPr marL="0" marR="0" indent="0" algn="l">
                        <a:lnSpc>
                          <a:spcPts val="1500"/>
                        </a:lnSpc>
                        <a:spcBef>
                          <a:spcPts val="1655"/>
                        </a:spcBef>
                        <a:spcAft>
                          <a:spcPts val="0"/>
                        </a:spcAft>
                      </a:pPr>
                      <a:r>
                        <a:rPr lang="de-DE" sz="1450" spc="0" dirty="0">
                          <a:solidFill>
                            <a:srgbClr val="738A9D"/>
                          </a:solidFill>
                          <a:latin typeface="Calibri" panose="02020603050405020304" pitchFamily="2"/>
                        </a:rPr>
                        <a:t>Dr. Vanessa </a:t>
                      </a:r>
                      <a:r>
                        <a:rPr lang="de-DE" sz="1450" spc="0" dirty="0" err="1">
                          <a:solidFill>
                            <a:srgbClr val="738A9D"/>
                          </a:solidFill>
                          <a:latin typeface="Calibri" panose="02020603050405020304" pitchFamily="2"/>
                        </a:rPr>
                        <a:t>Hünnemeyer</a:t>
                      </a:r>
                      <a:r>
                        <a:rPr lang="de-DE" sz="1450" spc="0" dirty="0">
                          <a:solidFill>
                            <a:srgbClr val="738A9D"/>
                          </a:solidFill>
                          <a:latin typeface="Calibri" panose="02020603050405020304" pitchFamily="2"/>
                        </a:rPr>
                        <a:t> </a:t>
                      </a:r>
                    </a:p>
                    <a:p>
                      <a:pPr marL="0" marR="0" indent="0" algn="l">
                        <a:lnSpc>
                          <a:spcPts val="1500"/>
                        </a:lnSpc>
                        <a:spcBef>
                          <a:spcPts val="2205"/>
                        </a:spcBef>
                        <a:spcAft>
                          <a:spcPts val="0"/>
                        </a:spcAft>
                      </a:pPr>
                      <a:r>
                        <a:rPr lang="de-DE" sz="1450" spc="0" dirty="0">
                          <a:solidFill>
                            <a:srgbClr val="738A9D"/>
                          </a:solidFill>
                          <a:latin typeface="Calibri" panose="02020603050405020304" pitchFamily="2"/>
                        </a:rPr>
                        <a:t>Institut der deutschen Wirtschaft </a:t>
                      </a:r>
                      <a:r>
                        <a:rPr lang="de-DE" sz="1450" spc="0" dirty="0" err="1">
                          <a:solidFill>
                            <a:srgbClr val="738A9D"/>
                          </a:solidFill>
                          <a:latin typeface="Calibri" panose="02020603050405020304" pitchFamily="2"/>
                        </a:rPr>
                        <a:t>Consult</a:t>
                      </a:r>
                      <a:r>
                        <a:rPr lang="de-DE" sz="1450" spc="0" dirty="0">
                          <a:solidFill>
                            <a:srgbClr val="738A9D"/>
                          </a:solidFill>
                          <a:latin typeface="Calibri" panose="02020603050405020304" pitchFamily="2"/>
                        </a:rPr>
                        <a:t> GmbH </a:t>
                      </a:r>
                    </a:p>
                    <a:p>
                      <a:pPr marL="0" marR="0" indent="0" algn="l">
                        <a:lnSpc>
                          <a:spcPts val="1500"/>
                        </a:lnSpc>
                        <a:spcBef>
                          <a:spcPts val="600"/>
                        </a:spcBef>
                        <a:spcAft>
                          <a:spcPts val="0"/>
                        </a:spcAft>
                      </a:pPr>
                      <a:r>
                        <a:rPr lang="de-DE" sz="1450" spc="0" dirty="0">
                          <a:solidFill>
                            <a:srgbClr val="738A9D"/>
                          </a:solidFill>
                          <a:latin typeface="Calibri" panose="02020603050405020304" pitchFamily="2"/>
                        </a:rPr>
                        <a:t>Konrad-Adenauer-Ufer 21 </a:t>
                      </a:r>
                    </a:p>
                    <a:p>
                      <a:pPr marL="0" marR="0" indent="0" algn="l">
                        <a:lnSpc>
                          <a:spcPts val="1500"/>
                        </a:lnSpc>
                        <a:spcBef>
                          <a:spcPts val="620"/>
                        </a:spcBef>
                        <a:spcAft>
                          <a:spcPts val="0"/>
                        </a:spcAft>
                      </a:pPr>
                      <a:r>
                        <a:rPr lang="de-DE" sz="1450" spc="0" dirty="0">
                          <a:solidFill>
                            <a:srgbClr val="738A9D"/>
                          </a:solidFill>
                          <a:latin typeface="Calibri" panose="02020603050405020304" pitchFamily="2"/>
                        </a:rPr>
                        <a:t>50668 Köln </a:t>
                      </a:r>
                    </a:p>
                    <a:p>
                      <a:pPr marL="0" marR="0" indent="0" algn="l">
                        <a:lnSpc>
                          <a:spcPts val="1900"/>
                        </a:lnSpc>
                        <a:spcBef>
                          <a:spcPts val="1115"/>
                        </a:spcBef>
                        <a:spcAft>
                          <a:spcPts val="7390"/>
                        </a:spcAft>
                      </a:pPr>
                      <a:r>
                        <a:rPr lang="de-DE" sz="1450" spc="0" dirty="0">
                          <a:solidFill>
                            <a:srgbClr val="738A9D"/>
                          </a:solidFill>
                          <a:latin typeface="Calibri" panose="02020603050405020304" pitchFamily="2"/>
                        </a:rPr>
                        <a:t>Tel: 0221-4981-758 </a:t>
                      </a:r>
                      <a:br>
                        <a:rPr dirty="0"/>
                      </a:br>
                      <a:r>
                        <a:rPr lang="de-DE" sz="1450" u="sng" spc="0" dirty="0">
                          <a:solidFill>
                            <a:srgbClr val="0000FF"/>
                          </a:solidFill>
                          <a:latin typeface="Calibri" panose="02020603050405020304" pitchFamily="2"/>
                        </a:rPr>
                        <a:t>info@iwconsult.de</a:t>
                      </a:r>
                      <a:r>
                        <a:rPr lang="de-DE" sz="100" spc="0" dirty="0">
                          <a:solidFill>
                            <a:srgbClr val="738A9D"/>
                          </a:solidFill>
                          <a:latin typeface="Calibri" panose="02020603050405020304" pitchFamily="2"/>
                        </a:rPr>
                        <a:t> </a:t>
                      </a:r>
                      <a:br>
                        <a:rPr dirty="0"/>
                      </a:br>
                      <a:r>
                        <a:rPr lang="de-DE" sz="1450" u="sng" spc="0" dirty="0">
                          <a:solidFill>
                            <a:srgbClr val="0000FF"/>
                          </a:solidFill>
                          <a:latin typeface="Calibri" panose="02020603050405020304" pitchFamily="2"/>
                        </a:rPr>
                        <a:t>www.iwconsult.de</a:t>
                      </a:r>
                      <a:r>
                        <a:rPr lang="de-DE" sz="100" spc="0" dirty="0">
                          <a:solidFill>
                            <a:srgbClr val="738A9D"/>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cxnSp>
        <p:nvCxnSpPr>
          <p:cNvPr id="6" name="Gerader Verbinder 5"/>
          <p:cNvCxnSpPr/>
          <p:nvPr/>
        </p:nvCxnSpPr>
        <p:spPr>
          <a:xfrm>
            <a:off x="609600" y="6245225"/>
            <a:ext cx="9473565" cy="0"/>
          </a:xfrm>
          <a:prstGeom prst="line">
            <a:avLst/>
          </a:prstGeom>
          <a:ln w="15240" cmpd="sng">
            <a:solidFill>
              <a:srgbClr val="92A6BA"/>
            </a:solidFill>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6" name="Grafik 5"/>
          <p:cNvPicPr/>
          <p:nvPr/>
        </p:nvPicPr>
        <p:blipFill>
          <a:blip r:embed="rId2"/>
          <a:stretch>
            <a:fillRect/>
          </a:stretch>
        </p:blipFill>
        <p:spPr>
          <a:xfrm>
            <a:off x="2240280" y="2667000"/>
            <a:ext cx="6211570" cy="1414145"/>
          </a:xfrm>
          <a:prstGeom prst="rect">
            <a:avLst/>
          </a:prstGeom>
        </p:spPr>
      </p:pic>
      <p:pic>
        <p:nvPicPr>
          <p:cNvPr id="12" name="Grafik 11"/>
          <p:cNvPicPr/>
          <p:nvPr/>
        </p:nvPicPr>
        <p:blipFill>
          <a:blip r:embed="rId3"/>
          <a:stretch>
            <a:fillRect/>
          </a:stretch>
        </p:blipFill>
        <p:spPr>
          <a:xfrm>
            <a:off x="609600" y="4803775"/>
            <a:ext cx="9485630" cy="1194435"/>
          </a:xfrm>
          <a:prstGeom prst="rect">
            <a:avLst/>
          </a:prstGeom>
        </p:spPr>
      </p:pic>
      <p:pic>
        <p:nvPicPr>
          <p:cNvPr id="17" name="Grafik 16"/>
          <p:cNvPicPr/>
          <p:nvPr/>
        </p:nvPicPr>
        <p:blipFill>
          <a:blip r:embed="rId4"/>
          <a:stretch>
            <a:fillRect/>
          </a:stretch>
        </p:blipFill>
        <p:spPr>
          <a:xfrm>
            <a:off x="609600" y="6388735"/>
            <a:ext cx="1828800" cy="267970"/>
          </a:xfrm>
          <a:prstGeom prst="rect">
            <a:avLst/>
          </a:prstGeom>
        </p:spPr>
      </p:pic>
      <p:sp>
        <p:nvSpPr>
          <p:cNvPr id="2" name="Textplatzhalter 1"/>
          <p:cNvSpPr>
            <a:spLocks noGrp="1"/>
          </p:cNvSpPr>
          <p:nvPr>
            <p:ph type="body" idx="10"/>
          </p:nvPr>
        </p:nvSpPr>
        <p:spPr>
          <a:xfrm>
            <a:off x="602615" y="990600"/>
            <a:ext cx="9499600" cy="813435"/>
          </a:xfrm>
          <a:prstGeom prst="rect">
            <a:avLst/>
          </a:prstGeom>
          <a:noFill/>
          <a:ln w="0" cmpd="sng">
            <a:noFill/>
            <a:prstDash val="solid"/>
          </a:ln>
        </p:spPr>
        <p:txBody>
          <a:bodyPr vert="horz" lIns="0" tIns="43815" rIns="0" bIns="0" anchor="t"/>
          <a:lstStyle/>
          <a:p>
            <a:pPr marL="45720" marR="0" indent="0" algn="ctr">
              <a:lnSpc>
                <a:spcPts val="3500"/>
              </a:lnSpc>
              <a:spcAft>
                <a:spcPts val="2535"/>
              </a:spcAft>
            </a:pPr>
            <a:r>
              <a:rPr lang="de-DE" sz="3150" b="1" spc="-15">
                <a:solidFill>
                  <a:srgbClr val="2D4863"/>
                </a:solidFill>
                <a:latin typeface="Calibri" panose="02020603050405020304" pitchFamily="2"/>
              </a:rPr>
              <a:t>Die Methode </a:t>
            </a:r>
          </a:p>
        </p:txBody>
      </p:sp>
      <p:sp>
        <p:nvSpPr>
          <p:cNvPr id="3" name="Textplatzhalter 2"/>
          <p:cNvSpPr>
            <a:spLocks noGrp="1"/>
          </p:cNvSpPr>
          <p:nvPr>
            <p:ph type="body" idx="10"/>
          </p:nvPr>
        </p:nvSpPr>
        <p:spPr>
          <a:xfrm>
            <a:off x="602615" y="1804035"/>
            <a:ext cx="9499600" cy="862965"/>
          </a:xfrm>
          <a:prstGeom prst="rect">
            <a:avLst/>
          </a:prstGeom>
          <a:noFill/>
          <a:ln w="0" cmpd="sng">
            <a:noFill/>
            <a:prstDash val="solid"/>
          </a:ln>
        </p:spPr>
        <p:txBody>
          <a:bodyPr vert="horz" lIns="0" tIns="62865" rIns="0" bIns="0" anchor="t"/>
          <a:lstStyle/>
          <a:p>
            <a:pPr marL="388620" marR="0" indent="-342900" algn="l">
              <a:lnSpc>
                <a:spcPts val="1900"/>
              </a:lnSpc>
              <a:spcAft>
                <a:spcPts val="0"/>
              </a:spcAft>
              <a:buFont typeface="Wingdings" panose="05000000000000000000" pitchFamily="2" charset="2"/>
              <a:buChar char="v"/>
            </a:pPr>
            <a:r>
              <a:rPr lang="de-DE" sz="1450" spc="-5" dirty="0">
                <a:solidFill>
                  <a:srgbClr val="2D4863"/>
                </a:solidFill>
                <a:latin typeface="Calibri" panose="02020603050405020304" pitchFamily="2"/>
              </a:rPr>
              <a:t>Vergleich der 396 Kommunen in Nordrhein-Westfalen untereinander sowie deutschlandweit mit allen 10.775 Kommunen </a:t>
            </a:r>
          </a:p>
          <a:p>
            <a:pPr marL="388620" marR="0" indent="-342900" algn="l">
              <a:lnSpc>
                <a:spcPts val="1900"/>
              </a:lnSpc>
              <a:spcBef>
                <a:spcPts val="240"/>
              </a:spcBef>
              <a:spcAft>
                <a:spcPts val="0"/>
              </a:spcAft>
              <a:buFont typeface="Wingdings" panose="05000000000000000000" pitchFamily="2" charset="2"/>
              <a:buChar char="v"/>
            </a:pPr>
            <a:r>
              <a:rPr lang="de-DE" sz="1450" u="sng" spc="-10" dirty="0">
                <a:solidFill>
                  <a:srgbClr val="2D4863"/>
                </a:solidFill>
                <a:latin typeface="Calibri" panose="02020603050405020304" pitchFamily="2"/>
              </a:rPr>
              <a:t>Ziel</a:t>
            </a:r>
            <a:r>
              <a:rPr lang="de-DE" sz="1450" spc="-10" dirty="0">
                <a:solidFill>
                  <a:srgbClr val="2D4863"/>
                </a:solidFill>
                <a:latin typeface="Calibri" panose="02020603050405020304" pitchFamily="2"/>
              </a:rPr>
              <a:t>: Bewertung der Standortbedingungen in den Kommunen NRWs </a:t>
            </a:r>
          </a:p>
          <a:p>
            <a:pPr marL="388620" marR="0" indent="-342900" algn="l">
              <a:lnSpc>
                <a:spcPts val="1900"/>
              </a:lnSpc>
              <a:spcBef>
                <a:spcPts val="240"/>
              </a:spcBef>
              <a:spcAft>
                <a:spcPts val="10"/>
              </a:spcAft>
              <a:buFont typeface="Wingdings" panose="05000000000000000000" pitchFamily="2" charset="2"/>
              <a:buChar char="v"/>
            </a:pPr>
            <a:r>
              <a:rPr lang="de-DE" sz="1450" spc="-10" dirty="0">
                <a:solidFill>
                  <a:srgbClr val="2D4863"/>
                </a:solidFill>
                <a:latin typeface="Calibri" panose="02020603050405020304" pitchFamily="2"/>
              </a:rPr>
              <a:t>Vergleich anhand ausgewählter Indikatoren aus vier Themenbereichen </a:t>
            </a:r>
          </a:p>
        </p:txBody>
      </p:sp>
      <p:sp>
        <p:nvSpPr>
          <p:cNvPr id="4" name="Textplatzhalter 3"/>
          <p:cNvSpPr>
            <a:spLocks noGrp="1"/>
          </p:cNvSpPr>
          <p:nvPr>
            <p:ph type="body" idx="10"/>
          </p:nvPr>
        </p:nvSpPr>
        <p:spPr>
          <a:xfrm>
            <a:off x="374015" y="4123575"/>
            <a:ext cx="9499600" cy="708025"/>
          </a:xfrm>
          <a:prstGeom prst="rect">
            <a:avLst/>
          </a:prstGeom>
          <a:noFill/>
          <a:ln w="0" cmpd="sng">
            <a:noFill/>
            <a:prstDash val="solid"/>
          </a:ln>
        </p:spPr>
        <p:txBody>
          <a:bodyPr vert="horz" lIns="0" tIns="55245" rIns="0" bIns="0" anchor="t"/>
          <a:lstStyle/>
          <a:p>
            <a:pPr marL="617220" marR="365760" indent="-342900" algn="l">
              <a:lnSpc>
                <a:spcPts val="1700"/>
              </a:lnSpc>
              <a:spcAft>
                <a:spcPts val="1655"/>
              </a:spcAft>
              <a:buFont typeface="Wingdings" panose="05000000000000000000" pitchFamily="2" charset="2"/>
              <a:buChar char="v"/>
            </a:pPr>
            <a:r>
              <a:rPr lang="de-DE" sz="1450" spc="0" dirty="0">
                <a:solidFill>
                  <a:srgbClr val="2D4863"/>
                </a:solidFill>
                <a:latin typeface="Calibri" panose="02020603050405020304" pitchFamily="2"/>
              </a:rPr>
              <a:t>Zusammenfassung der Indikatoren zu zwei Gesamtrankings – das aktuelle Niveau und der Vergleich zum Datenstand des Vorgängerrankings </a:t>
            </a:r>
          </a:p>
        </p:txBody>
      </p:sp>
      <p:sp>
        <p:nvSpPr>
          <p:cNvPr id="7" name="Textplatzhalter 6"/>
          <p:cNvSpPr>
            <a:spLocks noGrp="1"/>
          </p:cNvSpPr>
          <p:nvPr>
            <p:ph type="body" idx="10"/>
          </p:nvPr>
        </p:nvSpPr>
        <p:spPr>
          <a:xfrm>
            <a:off x="2633345" y="3503930"/>
            <a:ext cx="963295" cy="251460"/>
          </a:xfrm>
          <a:prstGeom prst="rect">
            <a:avLst/>
          </a:prstGeom>
          <a:noFill/>
          <a:ln w="0" cmpd="sng">
            <a:noFill/>
            <a:prstDash val="solid"/>
          </a:ln>
        </p:spPr>
        <p:txBody>
          <a:bodyPr vert="horz" lIns="0" tIns="23495" rIns="0" bIns="0" anchor="t"/>
          <a:lstStyle/>
          <a:p>
            <a:pPr marL="0" marR="0" indent="0" algn="l">
              <a:lnSpc>
                <a:spcPts val="1700"/>
              </a:lnSpc>
              <a:spcAft>
                <a:spcPts val="0"/>
              </a:spcAft>
            </a:pPr>
            <a:r>
              <a:rPr lang="de-DE" sz="1750" b="1" spc="-55">
                <a:solidFill>
                  <a:srgbClr val="FFFFFF"/>
                </a:solidFill>
                <a:latin typeface="Calibri" panose="02020603050405020304" pitchFamily="2"/>
              </a:rPr>
              <a:t>Wirtschaft </a:t>
            </a:r>
          </a:p>
        </p:txBody>
      </p:sp>
      <p:sp>
        <p:nvSpPr>
          <p:cNvPr id="8" name="Textplatzhalter 7"/>
          <p:cNvSpPr>
            <a:spLocks noGrp="1"/>
          </p:cNvSpPr>
          <p:nvPr>
            <p:ph type="body" idx="10"/>
          </p:nvPr>
        </p:nvSpPr>
        <p:spPr>
          <a:xfrm>
            <a:off x="4199890" y="2973705"/>
            <a:ext cx="795655" cy="251460"/>
          </a:xfrm>
          <a:prstGeom prst="rect">
            <a:avLst/>
          </a:prstGeom>
          <a:noFill/>
          <a:ln w="0" cmpd="sng">
            <a:noFill/>
            <a:prstDash val="solid"/>
          </a:ln>
        </p:spPr>
        <p:txBody>
          <a:bodyPr vert="horz" lIns="0" tIns="23495" rIns="0" bIns="0" anchor="t"/>
          <a:lstStyle/>
          <a:p>
            <a:pPr marL="0" marR="0" indent="0" algn="l">
              <a:lnSpc>
                <a:spcPts val="1700"/>
              </a:lnSpc>
              <a:spcAft>
                <a:spcPts val="0"/>
              </a:spcAft>
            </a:pPr>
            <a:r>
              <a:rPr lang="de-DE" sz="1750" b="1" spc="-70">
                <a:solidFill>
                  <a:srgbClr val="FFFFFF"/>
                </a:solidFill>
                <a:latin typeface="Calibri" panose="02020603050405020304" pitchFamily="2"/>
              </a:rPr>
              <a:t>Arbeiten </a:t>
            </a:r>
          </a:p>
        </p:txBody>
      </p:sp>
      <p:sp>
        <p:nvSpPr>
          <p:cNvPr id="9" name="Textplatzhalter 8"/>
          <p:cNvSpPr>
            <a:spLocks noGrp="1"/>
          </p:cNvSpPr>
          <p:nvPr>
            <p:ph type="body" idx="10"/>
          </p:nvPr>
        </p:nvSpPr>
        <p:spPr>
          <a:xfrm>
            <a:off x="5702935" y="3503930"/>
            <a:ext cx="767715" cy="251460"/>
          </a:xfrm>
          <a:prstGeom prst="rect">
            <a:avLst/>
          </a:prstGeom>
          <a:noFill/>
          <a:ln w="0" cmpd="sng">
            <a:noFill/>
            <a:prstDash val="solid"/>
          </a:ln>
        </p:spPr>
        <p:txBody>
          <a:bodyPr vert="horz" lIns="0" tIns="23495" rIns="0" bIns="0" anchor="t"/>
          <a:lstStyle/>
          <a:p>
            <a:pPr marL="0" marR="0" indent="0" algn="l">
              <a:lnSpc>
                <a:spcPts val="1700"/>
              </a:lnSpc>
              <a:spcAft>
                <a:spcPts val="0"/>
              </a:spcAft>
            </a:pPr>
            <a:r>
              <a:rPr lang="de-DE" sz="1750" b="1" spc="-105">
                <a:solidFill>
                  <a:srgbClr val="FFFFFF"/>
                </a:solidFill>
                <a:latin typeface="Calibri" panose="02020603050405020304" pitchFamily="2"/>
              </a:rPr>
              <a:t>Wohnen </a:t>
            </a:r>
          </a:p>
        </p:txBody>
      </p:sp>
      <p:sp>
        <p:nvSpPr>
          <p:cNvPr id="10" name="Textplatzhalter 9"/>
          <p:cNvSpPr>
            <a:spLocks noGrp="1"/>
          </p:cNvSpPr>
          <p:nvPr>
            <p:ph type="body" idx="10"/>
          </p:nvPr>
        </p:nvSpPr>
        <p:spPr>
          <a:xfrm>
            <a:off x="7223760" y="2842895"/>
            <a:ext cx="713105" cy="518795"/>
          </a:xfrm>
          <a:prstGeom prst="rect">
            <a:avLst/>
          </a:prstGeom>
          <a:noFill/>
          <a:ln w="0" cmpd="sng">
            <a:noFill/>
            <a:prstDash val="solid"/>
          </a:ln>
        </p:spPr>
        <p:txBody>
          <a:bodyPr vert="horz" lIns="0" tIns="23495" rIns="0" bIns="0" anchor="t"/>
          <a:lstStyle/>
          <a:p>
            <a:pPr marL="0" marR="0" indent="0" algn="l">
              <a:lnSpc>
                <a:spcPts val="1800"/>
              </a:lnSpc>
              <a:spcAft>
                <a:spcPts val="0"/>
              </a:spcAft>
            </a:pPr>
            <a:r>
              <a:rPr lang="de-DE" sz="1750" b="1" spc="-90">
                <a:solidFill>
                  <a:srgbClr val="FFFFFF"/>
                </a:solidFill>
                <a:latin typeface="Calibri" panose="02020603050405020304" pitchFamily="2"/>
              </a:rPr>
              <a:t>Lebens-</a:t>
            </a:r>
            <a:r>
              <a:rPr lang="de-DE" sz="100">
                <a:solidFill>
                  <a:srgbClr val="000000"/>
                </a:solidFill>
                <a:latin typeface="Calibri" panose="02020603050405020304" pitchFamily="2"/>
              </a:rPr>
              <a:t> </a:t>
            </a:r>
          </a:p>
          <a:p>
            <a:pPr marL="0" marR="0" indent="0" algn="l">
              <a:lnSpc>
                <a:spcPts val="1800"/>
              </a:lnSpc>
              <a:spcBef>
                <a:spcPts val="290"/>
              </a:spcBef>
              <a:spcAft>
                <a:spcPts val="0"/>
              </a:spcAft>
            </a:pPr>
            <a:r>
              <a:rPr lang="de-DE" sz="1750" b="1" spc="-70">
                <a:solidFill>
                  <a:srgbClr val="FFFFFF"/>
                </a:solidFill>
                <a:latin typeface="Calibri" panose="02020603050405020304" pitchFamily="2"/>
              </a:rPr>
              <a:t>qualität </a:t>
            </a:r>
          </a:p>
        </p:txBody>
      </p:sp>
      <p:sp>
        <p:nvSpPr>
          <p:cNvPr id="13" name="Textplatzhalter 12"/>
          <p:cNvSpPr>
            <a:spLocks noGrp="1"/>
          </p:cNvSpPr>
          <p:nvPr>
            <p:ph type="body" idx="10"/>
          </p:nvPr>
        </p:nvSpPr>
        <p:spPr>
          <a:xfrm>
            <a:off x="935990" y="4857750"/>
            <a:ext cx="4081145" cy="895985"/>
          </a:xfrm>
          <a:prstGeom prst="rect">
            <a:avLst/>
          </a:prstGeom>
          <a:noFill/>
          <a:ln w="0" cmpd="sng">
            <a:noFill/>
            <a:prstDash val="solid"/>
          </a:ln>
        </p:spPr>
        <p:txBody>
          <a:bodyPr vert="horz" lIns="0" tIns="34925" rIns="0" bIns="0" anchor="t">
            <a:normAutofit fontScale="95000"/>
          </a:bodyPr>
          <a:lstStyle/>
          <a:p>
            <a:pPr marL="0" marR="0" indent="0" algn="ctr">
              <a:lnSpc>
                <a:spcPts val="2500"/>
              </a:lnSpc>
              <a:spcAft>
                <a:spcPts val="0"/>
              </a:spcAft>
            </a:pPr>
            <a:r>
              <a:rPr lang="de-DE" sz="2450" b="1" spc="40">
                <a:solidFill>
                  <a:srgbClr val="FFFFFF"/>
                </a:solidFill>
                <a:latin typeface="Calibri" panose="02020603050405020304" pitchFamily="2"/>
              </a:rPr>
              <a:t>Niveau-Ranking </a:t>
            </a:r>
          </a:p>
          <a:p>
            <a:pPr marL="0" marR="0" indent="0" algn="l">
              <a:lnSpc>
                <a:spcPts val="1800"/>
              </a:lnSpc>
              <a:spcBef>
                <a:spcPts val="345"/>
              </a:spcBef>
              <a:spcAft>
                <a:spcPts val="0"/>
              </a:spcAft>
            </a:pPr>
            <a:r>
              <a:rPr lang="de-DE" sz="1750" spc="-35">
                <a:solidFill>
                  <a:srgbClr val="FFFFFF"/>
                </a:solidFill>
                <a:latin typeface="Calibri" panose="02020603050405020304" pitchFamily="2"/>
              </a:rPr>
              <a:t>Abbildung der (nach Verfügbarkeit) </a:t>
            </a:r>
            <a:r>
              <a:rPr lang="de-DE" sz="1750" b="1" spc="-45">
                <a:solidFill>
                  <a:srgbClr val="FFFFFF"/>
                </a:solidFill>
                <a:latin typeface="Calibri" panose="02020603050405020304" pitchFamily="2"/>
              </a:rPr>
              <a:t>aktuellen </a:t>
            </a:r>
          </a:p>
          <a:p>
            <a:pPr marL="0" marR="0" indent="0" algn="ctr">
              <a:lnSpc>
                <a:spcPts val="1800"/>
              </a:lnSpc>
              <a:spcBef>
                <a:spcPts val="295"/>
              </a:spcBef>
              <a:spcAft>
                <a:spcPts val="0"/>
              </a:spcAft>
            </a:pPr>
            <a:r>
              <a:rPr lang="de-DE" sz="1750" spc="-25">
                <a:solidFill>
                  <a:srgbClr val="FFFFFF"/>
                </a:solidFill>
                <a:latin typeface="Calibri" panose="02020603050405020304" pitchFamily="2"/>
              </a:rPr>
              <a:t>Situation anhand von 17 Indikatoren </a:t>
            </a:r>
          </a:p>
        </p:txBody>
      </p:sp>
      <p:sp>
        <p:nvSpPr>
          <p:cNvPr id="14" name="Textplatzhalter 13"/>
          <p:cNvSpPr>
            <a:spLocks noGrp="1"/>
          </p:cNvSpPr>
          <p:nvPr>
            <p:ph type="body" idx="10"/>
          </p:nvPr>
        </p:nvSpPr>
        <p:spPr>
          <a:xfrm>
            <a:off x="6132830" y="4933950"/>
            <a:ext cx="3684905" cy="895985"/>
          </a:xfrm>
          <a:prstGeom prst="rect">
            <a:avLst/>
          </a:prstGeom>
          <a:noFill/>
          <a:ln w="0" cmpd="sng">
            <a:noFill/>
            <a:prstDash val="solid"/>
          </a:ln>
        </p:spPr>
        <p:txBody>
          <a:bodyPr vert="horz" lIns="0" tIns="34925" rIns="0" bIns="0" anchor="t">
            <a:normAutofit fontScale="95000"/>
          </a:bodyPr>
          <a:lstStyle/>
          <a:p>
            <a:pPr marL="0" marR="0" indent="0" algn="ctr">
              <a:lnSpc>
                <a:spcPts val="2500"/>
              </a:lnSpc>
              <a:spcAft>
                <a:spcPts val="0"/>
              </a:spcAft>
            </a:pPr>
            <a:r>
              <a:rPr lang="de-DE" sz="2450" b="1" spc="45">
                <a:solidFill>
                  <a:srgbClr val="FFFFFF"/>
                </a:solidFill>
                <a:latin typeface="Calibri" panose="02020603050405020304" pitchFamily="2"/>
              </a:rPr>
              <a:t>Dynamik-Ranking </a:t>
            </a:r>
          </a:p>
          <a:p>
            <a:pPr marL="0" marR="0" indent="0" algn="l">
              <a:lnSpc>
                <a:spcPts val="1800"/>
              </a:lnSpc>
              <a:spcBef>
                <a:spcPts val="345"/>
              </a:spcBef>
              <a:spcAft>
                <a:spcPts val="0"/>
              </a:spcAft>
            </a:pPr>
            <a:r>
              <a:rPr lang="de-DE" sz="1750" spc="-35">
                <a:solidFill>
                  <a:srgbClr val="FFFFFF"/>
                </a:solidFill>
                <a:latin typeface="Calibri" panose="02020603050405020304" pitchFamily="2"/>
              </a:rPr>
              <a:t>Abbildung der Entwicklungen </a:t>
            </a:r>
            <a:r>
              <a:rPr lang="de-DE" sz="1750" b="1" spc="-45">
                <a:solidFill>
                  <a:srgbClr val="FFFFFF"/>
                </a:solidFill>
                <a:latin typeface="Calibri" panose="02020603050405020304" pitchFamily="2"/>
              </a:rPr>
              <a:t>der letzten </a:t>
            </a:r>
          </a:p>
          <a:p>
            <a:pPr marL="0" marR="0" indent="0" algn="ctr">
              <a:lnSpc>
                <a:spcPts val="1800"/>
              </a:lnSpc>
              <a:spcBef>
                <a:spcPts val="295"/>
              </a:spcBef>
              <a:spcAft>
                <a:spcPts val="0"/>
              </a:spcAft>
            </a:pPr>
            <a:r>
              <a:rPr lang="de-DE" sz="1750" b="1" spc="-30">
                <a:solidFill>
                  <a:srgbClr val="FFFFFF"/>
                </a:solidFill>
                <a:latin typeface="Calibri" panose="02020603050405020304" pitchFamily="2"/>
              </a:rPr>
              <a:t>Jahre </a:t>
            </a:r>
            <a:r>
              <a:rPr lang="de-DE" sz="1750" spc="-25">
                <a:solidFill>
                  <a:srgbClr val="FFFFFF"/>
                </a:solidFill>
                <a:latin typeface="Calibri" panose="02020603050405020304" pitchFamily="2"/>
              </a:rPr>
              <a:t>anhand von 12 Indikatoren </a:t>
            </a:r>
          </a:p>
        </p:txBody>
      </p:sp>
      <p:graphicFrame>
        <p:nvGraphicFramePr>
          <p:cNvPr id="16" name="Tabelle 15"/>
          <p:cNvGraphicFramePr>
            <a:graphicFrameLocks noGrp="1"/>
          </p:cNvGraphicFramePr>
          <p:nvPr/>
        </p:nvGraphicFramePr>
        <p:xfrm>
          <a:off x="609600" y="6388735"/>
          <a:ext cx="9479280" cy="274320"/>
        </p:xfrm>
        <a:graphic>
          <a:graphicData uri="http://schemas.openxmlformats.org/drawingml/2006/table">
            <a:tbl>
              <a:tblPr/>
              <a:tblGrid>
                <a:gridCol w="1828800">
                  <a:extLst>
                    <a:ext uri="{9D8B030D-6E8A-4147-A177-3AD203B41FA5}">
                      <a16:colId xmlns:a16="http://schemas.microsoft.com/office/drawing/2014/main" val="20000"/>
                    </a:ext>
                  </a:extLst>
                </a:gridCol>
                <a:gridCol w="7650480">
                  <a:extLst>
                    <a:ext uri="{9D8B030D-6E8A-4147-A177-3AD203B41FA5}">
                      <a16:colId xmlns:a16="http://schemas.microsoft.com/office/drawing/2014/main" val="20001"/>
                    </a:ext>
                  </a:extLst>
                </a:gridCol>
              </a:tblGrid>
              <a:tr h="267970">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r">
                        <a:lnSpc>
                          <a:spcPts val="900"/>
                        </a:lnSpc>
                        <a:spcBef>
                          <a:spcPts val="525"/>
                        </a:spcBef>
                        <a:spcAft>
                          <a:spcPts val="580"/>
                        </a:spcAft>
                      </a:pPr>
                      <a:r>
                        <a:rPr lang="de-DE" sz="850" spc="0">
                          <a:solidFill>
                            <a:srgbClr val="738A9D"/>
                          </a:solidFill>
                          <a:latin typeface="Calibri" panose="02020603050405020304" pitchFamily="2"/>
                        </a:rPr>
                        <a:t>3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Grafik 4"/>
          <p:cNvPicPr/>
          <p:nvPr/>
        </p:nvPicPr>
        <p:blipFill>
          <a:blip r:embed="rId2"/>
          <a:stretch>
            <a:fillRect/>
          </a:stretch>
        </p:blipFill>
        <p:spPr>
          <a:xfrm>
            <a:off x="603250" y="1974850"/>
            <a:ext cx="9485630" cy="3947160"/>
          </a:xfrm>
          <a:prstGeom prst="rect">
            <a:avLst/>
          </a:prstGeom>
        </p:spPr>
      </p:pic>
      <p:pic>
        <p:nvPicPr>
          <p:cNvPr id="13" name="Grafik 12"/>
          <p:cNvPicPr/>
          <p:nvPr/>
        </p:nvPicPr>
        <p:blipFill>
          <a:blip r:embed="rId3"/>
          <a:stretch>
            <a:fillRect/>
          </a:stretch>
        </p:blipFill>
        <p:spPr>
          <a:xfrm>
            <a:off x="609600" y="6388735"/>
            <a:ext cx="1831975" cy="267970"/>
          </a:xfrm>
          <a:prstGeom prst="rect">
            <a:avLst/>
          </a:prstGeom>
        </p:spPr>
      </p:pic>
      <p:sp>
        <p:nvSpPr>
          <p:cNvPr id="2" name="Textplatzhalter 1"/>
          <p:cNvSpPr>
            <a:spLocks noGrp="1"/>
          </p:cNvSpPr>
          <p:nvPr>
            <p:ph type="body" idx="10"/>
          </p:nvPr>
        </p:nvSpPr>
        <p:spPr>
          <a:xfrm>
            <a:off x="596265" y="1231900"/>
            <a:ext cx="9499600" cy="742950"/>
          </a:xfrm>
          <a:prstGeom prst="rect">
            <a:avLst/>
          </a:prstGeom>
          <a:noFill/>
          <a:ln w="0" cmpd="sng">
            <a:noFill/>
            <a:prstDash val="solid"/>
          </a:ln>
        </p:spPr>
        <p:txBody>
          <a:bodyPr vert="horz" lIns="0" tIns="52705" rIns="0" bIns="0" anchor="t"/>
          <a:lstStyle/>
          <a:p>
            <a:pPr marL="0" marR="0" indent="0" algn="ctr">
              <a:lnSpc>
                <a:spcPts val="3500"/>
              </a:lnSpc>
              <a:spcAft>
                <a:spcPts val="1865"/>
              </a:spcAft>
            </a:pPr>
            <a:r>
              <a:rPr lang="de-DE" sz="3150" b="1" spc="0">
                <a:solidFill>
                  <a:srgbClr val="2D4863"/>
                </a:solidFill>
                <a:latin typeface="Calibri" panose="02020603050405020304" pitchFamily="2"/>
              </a:rPr>
              <a:t>Themenbereiche und Indikatoren </a:t>
            </a:r>
          </a:p>
        </p:txBody>
      </p:sp>
      <p:sp>
        <p:nvSpPr>
          <p:cNvPr id="3" name="Textplatzhalter 2"/>
          <p:cNvSpPr>
            <a:spLocks noGrp="1"/>
          </p:cNvSpPr>
          <p:nvPr>
            <p:ph type="body" idx="10"/>
          </p:nvPr>
        </p:nvSpPr>
        <p:spPr>
          <a:xfrm>
            <a:off x="596265" y="5925820"/>
            <a:ext cx="9499600" cy="462915"/>
          </a:xfrm>
          <a:prstGeom prst="rect">
            <a:avLst/>
          </a:prstGeom>
          <a:noFill/>
          <a:ln w="0" cmpd="sng">
            <a:noFill/>
            <a:prstDash val="solid"/>
          </a:ln>
        </p:spPr>
        <p:txBody>
          <a:bodyPr vert="horz" lIns="0" tIns="22860" rIns="0" bIns="0" anchor="t"/>
          <a:lstStyle/>
          <a:p>
            <a:pPr marL="457200" marR="0" indent="0" algn="l">
              <a:lnSpc>
                <a:spcPts val="1100"/>
              </a:lnSpc>
              <a:spcAft>
                <a:spcPts val="0"/>
              </a:spcAft>
              <a:tabLst>
                <a:tab pos="5440680" algn="l"/>
              </a:tabLst>
            </a:pPr>
            <a:r>
              <a:rPr lang="de-DE" sz="750" spc="0" dirty="0">
                <a:solidFill>
                  <a:srgbClr val="000000"/>
                </a:solidFill>
                <a:latin typeface="Calibri" panose="02020603050405020304" pitchFamily="2"/>
              </a:rPr>
              <a:t>a </a:t>
            </a:r>
            <a:r>
              <a:rPr lang="de-DE" sz="1050" spc="0" dirty="0">
                <a:solidFill>
                  <a:srgbClr val="000000"/>
                </a:solidFill>
                <a:latin typeface="Calibri" panose="02020603050405020304" pitchFamily="2"/>
              </a:rPr>
              <a:t>Unternehmensanforderungen an die digitale Infrastruktur sind höher als	 *Nicht Bestandteil des Dynamik-Rankings, da keine Vergangenheitswerte </a:t>
            </a:r>
          </a:p>
          <a:p>
            <a:pPr marL="457200" marR="0" indent="0" algn="l">
              <a:lnSpc>
                <a:spcPts val="1100"/>
              </a:lnSpc>
              <a:spcBef>
                <a:spcPts val="185"/>
              </a:spcBef>
              <a:spcAft>
                <a:spcPts val="1105"/>
              </a:spcAft>
              <a:tabLst>
                <a:tab pos="5440680" algn="l"/>
              </a:tabLst>
            </a:pPr>
            <a:r>
              <a:rPr lang="de-DE" sz="1050" spc="-5" dirty="0">
                <a:solidFill>
                  <a:srgbClr val="000000"/>
                </a:solidFill>
                <a:latin typeface="Calibri" panose="02020603050405020304" pitchFamily="2"/>
              </a:rPr>
              <a:t>Anforderungen im privaten Bereich. 		vorliegen.</a:t>
            </a:r>
            <a:r>
              <a:rPr lang="de-DE" sz="100" spc="-5" dirty="0">
                <a:solidFill>
                  <a:srgbClr val="000000"/>
                </a:solidFill>
                <a:latin typeface="Calibri" panose="02020603050405020304" pitchFamily="2"/>
              </a:rPr>
              <a:t> </a:t>
            </a:r>
          </a:p>
        </p:txBody>
      </p:sp>
      <p:sp>
        <p:nvSpPr>
          <p:cNvPr id="6" name="Textplatzhalter 5"/>
          <p:cNvSpPr>
            <a:spLocks noGrp="1"/>
          </p:cNvSpPr>
          <p:nvPr>
            <p:ph type="body" idx="10"/>
          </p:nvPr>
        </p:nvSpPr>
        <p:spPr>
          <a:xfrm>
            <a:off x="1496695" y="1983740"/>
            <a:ext cx="3504796" cy="1840230"/>
          </a:xfrm>
          <a:prstGeom prst="rect">
            <a:avLst/>
          </a:prstGeom>
          <a:noFill/>
          <a:ln w="0" cmpd="sng">
            <a:noFill/>
            <a:prstDash val="solid"/>
          </a:ln>
        </p:spPr>
        <p:txBody>
          <a:bodyPr vert="horz" lIns="0" tIns="36830" rIns="0" bIns="0" anchor="t">
            <a:noAutofit/>
          </a:bodyPr>
          <a:lstStyle/>
          <a:p>
            <a:pPr marL="0" marR="0" indent="0" algn="l">
              <a:lnSpc>
                <a:spcPts val="2300"/>
              </a:lnSpc>
              <a:spcAft>
                <a:spcPts val="0"/>
              </a:spcAft>
            </a:pPr>
            <a:r>
              <a:rPr lang="de-DE" sz="2050" b="1" spc="15" dirty="0">
                <a:solidFill>
                  <a:srgbClr val="FFFFFF"/>
                </a:solidFill>
                <a:latin typeface="Calibri" panose="02020603050405020304" pitchFamily="2"/>
              </a:rPr>
              <a:t> Wirtschaft </a:t>
            </a:r>
            <a:r>
              <a:rPr lang="de-DE" sz="100" b="1" spc="15" dirty="0">
                <a:solidFill>
                  <a:srgbClr val="FFFFFF"/>
                </a:solidFill>
                <a:latin typeface="Calibri" panose="02020603050405020304" pitchFamily="2"/>
              </a:rPr>
              <a:t> </a:t>
            </a:r>
            <a:endParaRPr lang="de-DE" sz="1400" spc="-5" dirty="0">
              <a:solidFill>
                <a:srgbClr val="FFFFFF"/>
              </a:solidFill>
              <a:latin typeface="Calibri" panose="02020603050405020304" pitchFamily="2"/>
            </a:endParaRPr>
          </a:p>
          <a:p>
            <a:pPr marL="342900" marR="594360" indent="-342900" algn="l">
              <a:lnSpc>
                <a:spcPts val="1800"/>
              </a:lnSpc>
              <a:spcBef>
                <a:spcPts val="260"/>
              </a:spcBef>
              <a:spcAft>
                <a:spcPts val="225"/>
              </a:spcAft>
              <a:buFont typeface="Wingdings" panose="05000000000000000000" pitchFamily="2" charset="2"/>
              <a:buChar char="v"/>
            </a:pPr>
            <a:r>
              <a:rPr lang="de-DE" sz="1400" spc="-20" dirty="0">
                <a:solidFill>
                  <a:srgbClr val="FFFFFF"/>
                </a:solidFill>
                <a:latin typeface="Calibri" panose="02020603050405020304" pitchFamily="2"/>
              </a:rPr>
              <a:t>Gewerbliche Breitbandversorgung (200 Mbit/s)*</a:t>
            </a:r>
            <a:r>
              <a:rPr lang="de-DE" sz="1400" spc="-20" baseline="30000" dirty="0">
                <a:solidFill>
                  <a:srgbClr val="FFFFFF"/>
                </a:solidFill>
                <a:latin typeface="Calibri" panose="02020603050405020304" pitchFamily="2"/>
              </a:rPr>
              <a:t>a</a:t>
            </a:r>
            <a:r>
              <a:rPr lang="de-DE" sz="100" spc="-20" dirty="0">
                <a:solidFill>
                  <a:srgbClr val="FFFFFF"/>
                </a:solidFill>
                <a:latin typeface="Calibri" panose="02020603050405020304" pitchFamily="2"/>
              </a:rPr>
              <a:t> </a:t>
            </a:r>
          </a:p>
          <a:p>
            <a:pPr marL="342900" marR="594360" indent="-342900" algn="l">
              <a:lnSpc>
                <a:spcPts val="1800"/>
              </a:lnSpc>
              <a:spcBef>
                <a:spcPts val="260"/>
              </a:spcBef>
              <a:spcAft>
                <a:spcPts val="225"/>
              </a:spcAft>
              <a:buFont typeface="Wingdings" panose="05000000000000000000" pitchFamily="2" charset="2"/>
              <a:buChar char="v"/>
            </a:pPr>
            <a:r>
              <a:rPr lang="de-DE" sz="1400" spc="-5" dirty="0">
                <a:solidFill>
                  <a:srgbClr val="FFFFFF"/>
                </a:solidFill>
                <a:latin typeface="Calibri" panose="02020603050405020304" pitchFamily="2"/>
              </a:rPr>
              <a:t>Gewerbesteuerhebesätze</a:t>
            </a:r>
          </a:p>
          <a:p>
            <a:pPr marL="342900" marR="594360" indent="-342900" algn="l">
              <a:lnSpc>
                <a:spcPts val="1800"/>
              </a:lnSpc>
              <a:spcBef>
                <a:spcPts val="260"/>
              </a:spcBef>
              <a:spcAft>
                <a:spcPts val="225"/>
              </a:spcAft>
              <a:buFont typeface="Wingdings" panose="05000000000000000000" pitchFamily="2" charset="2"/>
              <a:buChar char="v"/>
            </a:pPr>
            <a:r>
              <a:rPr lang="de-DE" sz="1400" spc="-5" dirty="0">
                <a:solidFill>
                  <a:srgbClr val="FFFFFF"/>
                </a:solidFill>
                <a:latin typeface="Calibri" panose="02020603050405020304" pitchFamily="2"/>
              </a:rPr>
              <a:t>Gemeindliche Steuerkraft </a:t>
            </a:r>
          </a:p>
          <a:p>
            <a:pPr marL="342900" marR="594360" indent="-342900" algn="l">
              <a:lnSpc>
                <a:spcPts val="1800"/>
              </a:lnSpc>
              <a:spcBef>
                <a:spcPts val="260"/>
              </a:spcBef>
              <a:spcAft>
                <a:spcPts val="225"/>
              </a:spcAft>
              <a:buFont typeface="Wingdings" panose="05000000000000000000" pitchFamily="2" charset="2"/>
              <a:buChar char="v"/>
            </a:pPr>
            <a:r>
              <a:rPr lang="de-DE" sz="1400" spc="-5" dirty="0">
                <a:solidFill>
                  <a:srgbClr val="FFFFFF"/>
                </a:solidFill>
                <a:latin typeface="Calibri" panose="02020603050405020304" pitchFamily="2"/>
              </a:rPr>
              <a:t>Patentanmeldungen* </a:t>
            </a:r>
          </a:p>
        </p:txBody>
      </p:sp>
      <p:sp>
        <p:nvSpPr>
          <p:cNvPr id="7" name="Textplatzhalter 6"/>
          <p:cNvSpPr>
            <a:spLocks noGrp="1"/>
          </p:cNvSpPr>
          <p:nvPr>
            <p:ph type="body" idx="10"/>
          </p:nvPr>
        </p:nvSpPr>
        <p:spPr>
          <a:xfrm>
            <a:off x="1496694" y="4091940"/>
            <a:ext cx="3574069" cy="1518285"/>
          </a:xfrm>
          <a:prstGeom prst="rect">
            <a:avLst/>
          </a:prstGeom>
          <a:noFill/>
          <a:ln w="0" cmpd="sng">
            <a:noFill/>
            <a:prstDash val="solid"/>
          </a:ln>
        </p:spPr>
        <p:txBody>
          <a:bodyPr vert="horz" lIns="0" tIns="37465" rIns="0" bIns="0" anchor="t"/>
          <a:lstStyle/>
          <a:p>
            <a:pPr marL="0" marR="0" indent="0" algn="l">
              <a:lnSpc>
                <a:spcPts val="2300"/>
              </a:lnSpc>
              <a:spcAft>
                <a:spcPts val="0"/>
              </a:spcAft>
            </a:pPr>
            <a:r>
              <a:rPr lang="de-DE" sz="2050" b="1" spc="10" dirty="0">
                <a:solidFill>
                  <a:srgbClr val="FFFFFF"/>
                </a:solidFill>
                <a:latin typeface="Calibri" panose="02020603050405020304" pitchFamily="2"/>
              </a:rPr>
              <a:t> Wohnen </a:t>
            </a:r>
            <a:r>
              <a:rPr lang="de-DE" sz="100" b="1" spc="10" dirty="0">
                <a:solidFill>
                  <a:srgbClr val="FFFFFF"/>
                </a:solidFill>
                <a:latin typeface="Calibri" panose="02020603050405020304" pitchFamily="2"/>
              </a:rPr>
              <a:t> </a:t>
            </a:r>
          </a:p>
          <a:p>
            <a:pPr marL="342900" marR="0" indent="-342900" algn="l">
              <a:lnSpc>
                <a:spcPts val="1800"/>
              </a:lnSpc>
              <a:spcBef>
                <a:spcPts val="805"/>
              </a:spcBef>
              <a:spcAft>
                <a:spcPts val="0"/>
              </a:spcAft>
              <a:buFont typeface="Wingdings" panose="05000000000000000000" pitchFamily="2" charset="2"/>
              <a:buChar char="v"/>
            </a:pPr>
            <a:r>
              <a:rPr lang="de-DE" sz="1400" spc="0" dirty="0">
                <a:solidFill>
                  <a:srgbClr val="FFFFFF"/>
                </a:solidFill>
                <a:latin typeface="Calibri" panose="02020603050405020304" pitchFamily="2"/>
              </a:rPr>
              <a:t>Baugenehmigungen</a:t>
            </a:r>
          </a:p>
          <a:p>
            <a:pPr marL="342900" marR="0" indent="-342900" algn="l">
              <a:lnSpc>
                <a:spcPts val="1800"/>
              </a:lnSpc>
              <a:spcBef>
                <a:spcPts val="805"/>
              </a:spcBef>
              <a:spcAft>
                <a:spcPts val="0"/>
              </a:spcAft>
              <a:buFont typeface="Wingdings" panose="05000000000000000000" pitchFamily="2" charset="2"/>
              <a:buChar char="v"/>
            </a:pPr>
            <a:r>
              <a:rPr lang="de-DE" sz="1400" spc="0" dirty="0">
                <a:solidFill>
                  <a:srgbClr val="FFFFFF"/>
                </a:solidFill>
                <a:latin typeface="Calibri" panose="02020603050405020304" pitchFamily="2"/>
              </a:rPr>
              <a:t>Wohnungsneubau</a:t>
            </a:r>
          </a:p>
          <a:p>
            <a:pPr marL="342900" marR="0" indent="-342900" algn="l">
              <a:lnSpc>
                <a:spcPts val="1800"/>
              </a:lnSpc>
              <a:spcBef>
                <a:spcPts val="805"/>
              </a:spcBef>
              <a:spcAft>
                <a:spcPts val="0"/>
              </a:spcAft>
              <a:buFont typeface="Wingdings" panose="05000000000000000000" pitchFamily="2" charset="2"/>
              <a:buChar char="v"/>
            </a:pPr>
            <a:r>
              <a:rPr lang="de-DE" sz="1400" spc="0" dirty="0">
                <a:solidFill>
                  <a:srgbClr val="FFFFFF"/>
                </a:solidFill>
                <a:latin typeface="Calibri" panose="02020603050405020304" pitchFamily="2"/>
              </a:rPr>
              <a:t>Wohnfläche </a:t>
            </a:r>
            <a:endParaRPr lang="de-DE" sz="1400" dirty="0">
              <a:solidFill>
                <a:srgbClr val="FFFFFF"/>
              </a:solidFill>
              <a:latin typeface="Calibri" panose="02020603050405020304" pitchFamily="2"/>
            </a:endParaRPr>
          </a:p>
          <a:p>
            <a:pPr marL="342900" marR="0" indent="-342900" algn="l">
              <a:lnSpc>
                <a:spcPts val="1800"/>
              </a:lnSpc>
              <a:spcBef>
                <a:spcPts val="805"/>
              </a:spcBef>
              <a:spcAft>
                <a:spcPts val="0"/>
              </a:spcAft>
              <a:buFont typeface="Wingdings" panose="05000000000000000000" pitchFamily="2" charset="2"/>
              <a:buChar char="v"/>
            </a:pPr>
            <a:r>
              <a:rPr lang="de-DE" sz="1400" spc="-20" dirty="0">
                <a:solidFill>
                  <a:srgbClr val="FFFFFF"/>
                </a:solidFill>
                <a:latin typeface="Calibri" panose="02020603050405020304" pitchFamily="2"/>
              </a:rPr>
              <a:t>Private Breitbandversorgung (50 Mbit/s)*</a:t>
            </a:r>
            <a:r>
              <a:rPr lang="de-DE" sz="1400" spc="-20" baseline="30000" dirty="0">
                <a:solidFill>
                  <a:srgbClr val="FFFFFF"/>
                </a:solidFill>
                <a:latin typeface="Calibri" panose="02020603050405020304" pitchFamily="2"/>
              </a:rPr>
              <a:t>a</a:t>
            </a:r>
            <a:r>
              <a:rPr lang="de-DE" sz="100" spc="-20" dirty="0">
                <a:solidFill>
                  <a:srgbClr val="FFFFFF"/>
                </a:solidFill>
                <a:latin typeface="Calibri" panose="02020603050405020304" pitchFamily="2"/>
              </a:rPr>
              <a:t> </a:t>
            </a:r>
          </a:p>
        </p:txBody>
      </p:sp>
      <p:sp>
        <p:nvSpPr>
          <p:cNvPr id="8" name="Textplatzhalter 7"/>
          <p:cNvSpPr>
            <a:spLocks noGrp="1"/>
          </p:cNvSpPr>
          <p:nvPr>
            <p:ph type="body" idx="10"/>
          </p:nvPr>
        </p:nvSpPr>
        <p:spPr>
          <a:xfrm>
            <a:off x="6455410" y="1995805"/>
            <a:ext cx="3279775" cy="1123950"/>
          </a:xfrm>
          <a:prstGeom prst="rect">
            <a:avLst/>
          </a:prstGeom>
          <a:noFill/>
          <a:ln w="0" cmpd="sng">
            <a:noFill/>
            <a:prstDash val="solid"/>
          </a:ln>
        </p:spPr>
        <p:txBody>
          <a:bodyPr vert="horz" lIns="0" tIns="24765" rIns="0" bIns="0" anchor="t"/>
          <a:lstStyle/>
          <a:p>
            <a:pPr marL="91440" marR="0" indent="0" algn="l">
              <a:lnSpc>
                <a:spcPts val="2300"/>
              </a:lnSpc>
              <a:spcAft>
                <a:spcPts val="0"/>
              </a:spcAft>
            </a:pPr>
            <a:r>
              <a:rPr lang="de-DE" sz="2050" b="1" u="sng" spc="5" dirty="0">
                <a:solidFill>
                  <a:srgbClr val="FFFFFF"/>
                </a:solidFill>
                <a:latin typeface="Calibri" panose="02020603050405020304" pitchFamily="2"/>
              </a:rPr>
              <a:t>Arbeiten  </a:t>
            </a:r>
          </a:p>
          <a:p>
            <a:pPr marL="342900" marR="0" indent="-342900" algn="l">
              <a:lnSpc>
                <a:spcPts val="1500"/>
              </a:lnSpc>
              <a:spcBef>
                <a:spcPts val="1005"/>
              </a:spcBef>
              <a:spcAft>
                <a:spcPts val="0"/>
              </a:spcAft>
              <a:buFont typeface="Wingdings" panose="05000000000000000000" pitchFamily="2" charset="2"/>
              <a:buChar char="v"/>
            </a:pPr>
            <a:r>
              <a:rPr lang="de-DE" sz="1400" spc="0" dirty="0">
                <a:solidFill>
                  <a:srgbClr val="FFFFFF"/>
                </a:solidFill>
                <a:latin typeface="Calibri" panose="02020603050405020304" pitchFamily="2"/>
              </a:rPr>
              <a:t>Arbeitsplatzversorgung </a:t>
            </a:r>
          </a:p>
          <a:p>
            <a:pPr marL="342900" marR="0" indent="-342900" algn="l">
              <a:lnSpc>
                <a:spcPts val="1500"/>
              </a:lnSpc>
              <a:spcBef>
                <a:spcPts val="255"/>
              </a:spcBef>
              <a:spcAft>
                <a:spcPts val="0"/>
              </a:spcAft>
              <a:buFont typeface="Wingdings" panose="05000000000000000000" pitchFamily="2" charset="2"/>
              <a:buChar char="v"/>
            </a:pPr>
            <a:r>
              <a:rPr lang="de-DE" sz="1400" spc="0" dirty="0">
                <a:solidFill>
                  <a:srgbClr val="FFFFFF"/>
                </a:solidFill>
                <a:latin typeface="Calibri" panose="02020603050405020304" pitchFamily="2"/>
              </a:rPr>
              <a:t>Beschäftigungsrate Frauen </a:t>
            </a:r>
          </a:p>
          <a:p>
            <a:pPr marL="342900" marR="0" indent="-342900" algn="l">
              <a:lnSpc>
                <a:spcPts val="1500"/>
              </a:lnSpc>
              <a:spcBef>
                <a:spcPts val="250"/>
              </a:spcBef>
              <a:spcAft>
                <a:spcPts val="250"/>
              </a:spcAft>
              <a:buFont typeface="Wingdings" panose="05000000000000000000" pitchFamily="2" charset="2"/>
              <a:buChar char="v"/>
            </a:pPr>
            <a:r>
              <a:rPr lang="de-DE" sz="1400" spc="-20" dirty="0">
                <a:solidFill>
                  <a:srgbClr val="FFFFFF"/>
                </a:solidFill>
                <a:latin typeface="Calibri" panose="02020603050405020304" pitchFamily="2"/>
              </a:rPr>
              <a:t>Beschäftigungsrate Älterer (über 55 Jahre) </a:t>
            </a:r>
          </a:p>
        </p:txBody>
      </p:sp>
      <p:sp>
        <p:nvSpPr>
          <p:cNvPr id="9" name="Textplatzhalter 8"/>
          <p:cNvSpPr>
            <a:spLocks noGrp="1"/>
          </p:cNvSpPr>
          <p:nvPr>
            <p:ph type="body" idx="10"/>
          </p:nvPr>
        </p:nvSpPr>
        <p:spPr>
          <a:xfrm>
            <a:off x="6455410" y="4440555"/>
            <a:ext cx="3574068" cy="1461770"/>
          </a:xfrm>
          <a:prstGeom prst="rect">
            <a:avLst/>
          </a:prstGeom>
          <a:noFill/>
          <a:ln w="0" cmpd="sng">
            <a:noFill/>
            <a:prstDash val="solid"/>
          </a:ln>
        </p:spPr>
        <p:txBody>
          <a:bodyPr vert="horz" lIns="0" tIns="113030" rIns="0" bIns="0" anchor="t"/>
          <a:lstStyle/>
          <a:p>
            <a:pPr marL="342900" marR="0" indent="-342900" algn="l">
              <a:lnSpc>
                <a:spcPts val="1500"/>
              </a:lnSpc>
              <a:spcAft>
                <a:spcPts val="0"/>
              </a:spcAft>
              <a:buFont typeface="Wingdings" panose="05000000000000000000" pitchFamily="2" charset="2"/>
              <a:buChar char="v"/>
            </a:pPr>
            <a:r>
              <a:rPr lang="de-DE" sz="1400" spc="-5" dirty="0">
                <a:solidFill>
                  <a:srgbClr val="FFFFFF"/>
                </a:solidFill>
                <a:latin typeface="Calibri" panose="02020603050405020304" pitchFamily="2"/>
              </a:rPr>
              <a:t>Kaufkraft </a:t>
            </a:r>
          </a:p>
          <a:p>
            <a:pPr marL="342900" marR="0" indent="-342900" algn="l">
              <a:lnSpc>
                <a:spcPts val="1500"/>
              </a:lnSpc>
              <a:spcBef>
                <a:spcPts val="250"/>
              </a:spcBef>
              <a:spcAft>
                <a:spcPts val="0"/>
              </a:spcAft>
              <a:buFont typeface="Wingdings" panose="05000000000000000000" pitchFamily="2" charset="2"/>
              <a:buChar char="v"/>
            </a:pPr>
            <a:r>
              <a:rPr lang="de-DE" sz="1400" spc="-10" dirty="0">
                <a:solidFill>
                  <a:srgbClr val="FFFFFF"/>
                </a:solidFill>
                <a:latin typeface="Calibri" panose="02020603050405020304" pitchFamily="2"/>
              </a:rPr>
              <a:t>Wanderungen </a:t>
            </a:r>
          </a:p>
          <a:p>
            <a:pPr marL="342900" marR="0" indent="-342900" algn="l">
              <a:lnSpc>
                <a:spcPts val="1500"/>
              </a:lnSpc>
              <a:spcBef>
                <a:spcPts val="225"/>
              </a:spcBef>
              <a:spcAft>
                <a:spcPts val="0"/>
              </a:spcAft>
              <a:buFont typeface="Wingdings" panose="05000000000000000000" pitchFamily="2" charset="2"/>
              <a:buChar char="v"/>
            </a:pPr>
            <a:r>
              <a:rPr lang="de-DE" sz="1400" spc="-5" dirty="0">
                <a:solidFill>
                  <a:srgbClr val="FFFFFF"/>
                </a:solidFill>
                <a:latin typeface="Calibri" panose="02020603050405020304" pitchFamily="2"/>
              </a:rPr>
              <a:t>Altersquotient </a:t>
            </a:r>
          </a:p>
          <a:p>
            <a:pPr marL="342900" marR="0" indent="-342900" algn="l">
              <a:lnSpc>
                <a:spcPts val="1500"/>
              </a:lnSpc>
              <a:spcBef>
                <a:spcPts val="255"/>
              </a:spcBef>
              <a:spcAft>
                <a:spcPts val="0"/>
              </a:spcAft>
              <a:buFont typeface="Wingdings" panose="05000000000000000000" pitchFamily="2" charset="2"/>
              <a:buChar char="v"/>
            </a:pPr>
            <a:r>
              <a:rPr lang="de-DE" sz="1400" spc="-25" dirty="0">
                <a:solidFill>
                  <a:srgbClr val="FFFFFF"/>
                </a:solidFill>
                <a:latin typeface="Calibri" panose="02020603050405020304" pitchFamily="2"/>
              </a:rPr>
              <a:t>PKW-Fahrzeit zur nächsten Autobahn* </a:t>
            </a:r>
          </a:p>
          <a:p>
            <a:pPr marL="342900" marR="0" indent="-342900" algn="l">
              <a:lnSpc>
                <a:spcPts val="1500"/>
              </a:lnSpc>
              <a:spcBef>
                <a:spcPts val="250"/>
              </a:spcBef>
              <a:spcAft>
                <a:spcPts val="0"/>
              </a:spcAft>
              <a:buFont typeface="Wingdings" panose="05000000000000000000" pitchFamily="2" charset="2"/>
              <a:buChar char="v"/>
            </a:pPr>
            <a:r>
              <a:rPr lang="de-DE" sz="1400" spc="0" dirty="0">
                <a:solidFill>
                  <a:srgbClr val="FFFFFF"/>
                </a:solidFill>
                <a:latin typeface="Calibri" panose="02020603050405020304" pitchFamily="2"/>
              </a:rPr>
              <a:t>Anteil der naturnahen Flächen </a:t>
            </a:r>
          </a:p>
          <a:p>
            <a:pPr marL="342900" marR="0" indent="-342900" algn="l">
              <a:lnSpc>
                <a:spcPts val="1500"/>
              </a:lnSpc>
              <a:spcBef>
                <a:spcPts val="225"/>
              </a:spcBef>
              <a:spcAft>
                <a:spcPts val="230"/>
              </a:spcAft>
              <a:buFont typeface="Wingdings" panose="05000000000000000000" pitchFamily="2" charset="2"/>
              <a:buChar char="v"/>
            </a:pPr>
            <a:r>
              <a:rPr lang="de-DE" sz="1400" spc="-5" dirty="0">
                <a:solidFill>
                  <a:srgbClr val="FFFFFF"/>
                </a:solidFill>
                <a:latin typeface="Calibri" panose="02020603050405020304" pitchFamily="2"/>
              </a:rPr>
              <a:t>Arztpraxen-Dichte* </a:t>
            </a:r>
          </a:p>
        </p:txBody>
      </p:sp>
      <p:sp>
        <p:nvSpPr>
          <p:cNvPr id="10" name="Textplatzhalter 9"/>
          <p:cNvSpPr>
            <a:spLocks noGrp="1"/>
          </p:cNvSpPr>
          <p:nvPr>
            <p:ph type="body" idx="10"/>
          </p:nvPr>
        </p:nvSpPr>
        <p:spPr>
          <a:xfrm>
            <a:off x="6553200" y="4104640"/>
            <a:ext cx="1609090" cy="281305"/>
          </a:xfrm>
          <a:prstGeom prst="rect">
            <a:avLst/>
          </a:prstGeom>
          <a:noFill/>
          <a:ln w="0" cmpd="sng">
            <a:noFill/>
            <a:prstDash val="solid"/>
          </a:ln>
        </p:spPr>
        <p:txBody>
          <a:bodyPr vert="horz" lIns="0" tIns="24765" rIns="0" bIns="0" anchor="t"/>
          <a:lstStyle/>
          <a:p>
            <a:pPr marL="0" marR="0" indent="0" algn="l">
              <a:lnSpc>
                <a:spcPts val="2000"/>
              </a:lnSpc>
              <a:spcAft>
                <a:spcPts val="0"/>
              </a:spcAft>
            </a:pPr>
            <a:r>
              <a:rPr lang="de-DE" sz="2050" b="1" spc="-65">
                <a:solidFill>
                  <a:srgbClr val="FFFFFF"/>
                </a:solidFill>
                <a:latin typeface="Calibri" panose="02020603050405020304" pitchFamily="2"/>
              </a:rPr>
              <a:t>Lebensqualität </a:t>
            </a:r>
          </a:p>
        </p:txBody>
      </p:sp>
      <p:graphicFrame>
        <p:nvGraphicFramePr>
          <p:cNvPr id="12" name="Tabelle 11"/>
          <p:cNvGraphicFramePr>
            <a:graphicFrameLocks noGrp="1"/>
          </p:cNvGraphicFramePr>
          <p:nvPr/>
        </p:nvGraphicFramePr>
        <p:xfrm>
          <a:off x="601345" y="6388735"/>
          <a:ext cx="9499600" cy="278765"/>
        </p:xfrm>
        <a:graphic>
          <a:graphicData uri="http://schemas.openxmlformats.org/drawingml/2006/table">
            <a:tbl>
              <a:tblPr/>
              <a:tblGrid>
                <a:gridCol w="1840230">
                  <a:extLst>
                    <a:ext uri="{9D8B030D-6E8A-4147-A177-3AD203B41FA5}">
                      <a16:colId xmlns:a16="http://schemas.microsoft.com/office/drawing/2014/main" val="20000"/>
                    </a:ext>
                  </a:extLst>
                </a:gridCol>
                <a:gridCol w="7659370">
                  <a:extLst>
                    <a:ext uri="{9D8B030D-6E8A-4147-A177-3AD203B41FA5}">
                      <a16:colId xmlns:a16="http://schemas.microsoft.com/office/drawing/2014/main" val="20001"/>
                    </a:ext>
                  </a:extLst>
                </a:gridCol>
              </a:tblGrid>
              <a:tr h="278765">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r">
                        <a:lnSpc>
                          <a:spcPts val="900"/>
                        </a:lnSpc>
                        <a:spcBef>
                          <a:spcPts val="525"/>
                        </a:spcBef>
                        <a:spcAft>
                          <a:spcPts val="725"/>
                        </a:spcAft>
                      </a:pPr>
                      <a:r>
                        <a:rPr lang="de-DE" sz="850" spc="0">
                          <a:solidFill>
                            <a:srgbClr val="738A9D"/>
                          </a:solidFill>
                          <a:latin typeface="Calibri" panose="02020603050405020304" pitchFamily="2"/>
                        </a:rPr>
                        <a:t>4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591185" y="972185"/>
            <a:ext cx="9836150" cy="5684520"/>
          </a:xfrm>
          <a:prstGeom prst="rect">
            <a:avLst/>
          </a:prstGeom>
        </p:spPr>
      </p:pic>
      <p:sp>
        <p:nvSpPr>
          <p:cNvPr id="4" name="Textplatzhalter 3"/>
          <p:cNvSpPr>
            <a:spLocks noGrp="1"/>
          </p:cNvSpPr>
          <p:nvPr>
            <p:ph type="body" idx="10"/>
          </p:nvPr>
        </p:nvSpPr>
        <p:spPr>
          <a:xfrm>
            <a:off x="591185" y="993140"/>
            <a:ext cx="7211695" cy="415290"/>
          </a:xfrm>
          <a:prstGeom prst="rect">
            <a:avLst/>
          </a:prstGeom>
          <a:noFill/>
          <a:ln w="0" cmpd="sng">
            <a:noFill/>
            <a:prstDash val="solid"/>
          </a:ln>
        </p:spPr>
        <p:txBody>
          <a:bodyPr vert="horz" lIns="0" tIns="40005" rIns="0" bIns="0" anchor="t"/>
          <a:lstStyle/>
          <a:p>
            <a:pPr marL="0" marR="0" indent="0" algn="l">
              <a:lnSpc>
                <a:spcPts val="2900"/>
              </a:lnSpc>
              <a:spcAft>
                <a:spcPts val="20"/>
              </a:spcAft>
            </a:pPr>
            <a:r>
              <a:rPr lang="de-DE" sz="2850" b="1" spc="-20">
                <a:solidFill>
                  <a:srgbClr val="2D4863"/>
                </a:solidFill>
                <a:latin typeface="Calibri" panose="02020603050405020304" pitchFamily="2"/>
              </a:rPr>
              <a:t>Die Stadt Wuppertal im Kommunalranking NRW </a:t>
            </a:r>
          </a:p>
        </p:txBody>
      </p:sp>
      <p:sp>
        <p:nvSpPr>
          <p:cNvPr id="5" name="Textplatzhalter 4"/>
          <p:cNvSpPr>
            <a:spLocks noGrp="1"/>
          </p:cNvSpPr>
          <p:nvPr>
            <p:ph type="body" idx="10"/>
          </p:nvPr>
        </p:nvSpPr>
        <p:spPr>
          <a:xfrm>
            <a:off x="5721350" y="3659505"/>
            <a:ext cx="734060" cy="290830"/>
          </a:xfrm>
          <a:prstGeom prst="rect">
            <a:avLst/>
          </a:prstGeom>
          <a:noFill/>
          <a:ln w="0" cmpd="sng">
            <a:noFill/>
            <a:prstDash val="solid"/>
          </a:ln>
        </p:spPr>
        <p:txBody>
          <a:bodyPr vert="horz" lIns="0" tIns="38100" rIns="0" bIns="0" anchor="t"/>
          <a:lstStyle/>
          <a:p>
            <a:pPr marL="0" marR="0" indent="0" algn="l">
              <a:lnSpc>
                <a:spcPts val="2000"/>
              </a:lnSpc>
              <a:spcAft>
                <a:spcPts val="20"/>
              </a:spcAft>
            </a:pPr>
            <a:r>
              <a:rPr lang="de-DE" sz="1900" spc="-75" dirty="0">
                <a:solidFill>
                  <a:srgbClr val="2D4863"/>
                </a:solidFill>
                <a:latin typeface="Calibri" panose="02020603050405020304" pitchFamily="2"/>
              </a:rPr>
              <a:t>Stärken</a:t>
            </a:r>
            <a:r>
              <a:rPr lang="de-DE" sz="1900" spc="-75" dirty="0">
                <a:solidFill>
                  <a:srgbClr val="1A405F"/>
                </a:solidFill>
                <a:latin typeface="Calibri" panose="02020603050405020304" pitchFamily="2"/>
              </a:rPr>
              <a:t>  </a:t>
            </a:r>
          </a:p>
        </p:txBody>
      </p:sp>
      <p:sp>
        <p:nvSpPr>
          <p:cNvPr id="6" name="Textplatzhalter 5"/>
          <p:cNvSpPr>
            <a:spLocks noGrp="1"/>
          </p:cNvSpPr>
          <p:nvPr>
            <p:ph type="body" idx="10"/>
          </p:nvPr>
        </p:nvSpPr>
        <p:spPr>
          <a:xfrm>
            <a:off x="5718175" y="4065905"/>
            <a:ext cx="3785235" cy="719455"/>
          </a:xfrm>
          <a:prstGeom prst="rect">
            <a:avLst/>
          </a:prstGeom>
          <a:noFill/>
          <a:ln w="0" cmpd="sng">
            <a:noFill/>
            <a:prstDash val="solid"/>
          </a:ln>
        </p:spPr>
        <p:txBody>
          <a:bodyPr vert="horz" lIns="0" tIns="36830" rIns="0" bIns="0" anchor="t"/>
          <a:lstStyle/>
          <a:p>
            <a:pPr marL="0" marR="0" indent="0" algn="l">
              <a:lnSpc>
                <a:spcPts val="1300"/>
              </a:lnSpc>
              <a:spcAft>
                <a:spcPts val="0"/>
              </a:spcAft>
            </a:pPr>
            <a:r>
              <a:rPr lang="de-DE" sz="1300" b="1" u="sng" spc="-5">
                <a:solidFill>
                  <a:srgbClr val="1A405F"/>
                </a:solidFill>
                <a:latin typeface="Calibri" panose="02020603050405020304" pitchFamily="2"/>
              </a:rPr>
              <a:t>Wirtschaft </a:t>
            </a:r>
            <a:r>
              <a:rPr lang="de-DE" sz="100" b="1" spc="-5">
                <a:solidFill>
                  <a:srgbClr val="1A405F"/>
                </a:solidFill>
                <a:latin typeface="Calibri" panose="02020603050405020304" pitchFamily="2"/>
              </a:rPr>
              <a:t> </a:t>
            </a:r>
          </a:p>
          <a:p>
            <a:pPr marL="0" marR="0" indent="0" algn="l">
              <a:lnSpc>
                <a:spcPts val="1300"/>
              </a:lnSpc>
              <a:spcBef>
                <a:spcPts val="220"/>
              </a:spcBef>
              <a:spcAft>
                <a:spcPts val="0"/>
              </a:spcAft>
            </a:pPr>
            <a:r>
              <a:rPr lang="de-DE" sz="1300" b="1" spc="0">
                <a:solidFill>
                  <a:srgbClr val="1A405F"/>
                </a:solidFill>
                <a:latin typeface="Calibri" panose="02020603050405020304" pitchFamily="2"/>
              </a:rPr>
              <a:t>Innovativ. </a:t>
            </a:r>
            <a:r>
              <a:rPr lang="de-DE" sz="1050" spc="0">
                <a:solidFill>
                  <a:srgbClr val="1A405F"/>
                </a:solidFill>
                <a:latin typeface="Calibri" panose="02020603050405020304" pitchFamily="2"/>
              </a:rPr>
              <a:t>Wuppertal verzeichnet deutliche Innovationsaktivitäten. Innovationsbasierte Wettbewerbsvorteile ziehen viele weitere positive Wirkungen nach sich. </a:t>
            </a:r>
          </a:p>
        </p:txBody>
      </p:sp>
      <p:sp>
        <p:nvSpPr>
          <p:cNvPr id="7" name="Textplatzhalter 6"/>
          <p:cNvSpPr>
            <a:spLocks noGrp="1"/>
          </p:cNvSpPr>
          <p:nvPr>
            <p:ph type="body" idx="10"/>
          </p:nvPr>
        </p:nvSpPr>
        <p:spPr>
          <a:xfrm>
            <a:off x="5718175" y="4819015"/>
            <a:ext cx="3721735" cy="560705"/>
          </a:xfrm>
          <a:prstGeom prst="rect">
            <a:avLst/>
          </a:prstGeom>
          <a:noFill/>
          <a:ln w="0" cmpd="sng">
            <a:noFill/>
            <a:prstDash val="solid"/>
          </a:ln>
        </p:spPr>
        <p:txBody>
          <a:bodyPr vert="horz" lIns="0" tIns="36195" rIns="0" bIns="0" anchor="t"/>
          <a:lstStyle/>
          <a:p>
            <a:pPr marL="0" marR="0" indent="0" algn="l">
              <a:lnSpc>
                <a:spcPts val="1300"/>
              </a:lnSpc>
              <a:spcAft>
                <a:spcPts val="0"/>
              </a:spcAft>
            </a:pPr>
            <a:r>
              <a:rPr lang="de-DE" sz="1300" b="1" u="sng" spc="-10">
                <a:solidFill>
                  <a:srgbClr val="059F76"/>
                </a:solidFill>
                <a:latin typeface="Calibri" panose="02020603050405020304" pitchFamily="2"/>
              </a:rPr>
              <a:t>Lebensqualität </a:t>
            </a:r>
            <a:r>
              <a:rPr lang="de-DE" sz="100" b="1" spc="-10">
                <a:solidFill>
                  <a:srgbClr val="059F76"/>
                </a:solidFill>
                <a:latin typeface="Calibri" panose="02020603050405020304" pitchFamily="2"/>
              </a:rPr>
              <a:t> </a:t>
            </a:r>
          </a:p>
          <a:p>
            <a:pPr marL="0" marR="0" indent="0" algn="just">
              <a:lnSpc>
                <a:spcPts val="1300"/>
              </a:lnSpc>
              <a:spcBef>
                <a:spcPts val="195"/>
              </a:spcBef>
              <a:spcAft>
                <a:spcPts val="0"/>
              </a:spcAft>
            </a:pPr>
            <a:r>
              <a:rPr lang="de-DE" sz="1300" b="1" spc="0">
                <a:solidFill>
                  <a:srgbClr val="059F76"/>
                </a:solidFill>
                <a:latin typeface="Calibri" panose="02020603050405020304" pitchFamily="2"/>
              </a:rPr>
              <a:t>Gute Anbindung</a:t>
            </a:r>
            <a:r>
              <a:rPr lang="de-DE" sz="1050" spc="0">
                <a:solidFill>
                  <a:srgbClr val="059F76"/>
                </a:solidFill>
                <a:latin typeface="Calibri" panose="02020603050405020304" pitchFamily="2"/>
              </a:rPr>
              <a:t>. Das Wuppertaler Stadtgebiet ist effizient an den Straßenfernverkehr angebunden. </a:t>
            </a:r>
          </a:p>
        </p:txBody>
      </p:sp>
      <p:sp>
        <p:nvSpPr>
          <p:cNvPr id="8" name="Textplatzhalter 7"/>
          <p:cNvSpPr>
            <a:spLocks noGrp="1"/>
          </p:cNvSpPr>
          <p:nvPr>
            <p:ph type="body" idx="10"/>
          </p:nvPr>
        </p:nvSpPr>
        <p:spPr>
          <a:xfrm>
            <a:off x="5718175" y="5525770"/>
            <a:ext cx="3874135" cy="561340"/>
          </a:xfrm>
          <a:prstGeom prst="rect">
            <a:avLst/>
          </a:prstGeom>
          <a:noFill/>
          <a:ln w="0" cmpd="sng">
            <a:noFill/>
            <a:prstDash val="solid"/>
          </a:ln>
        </p:spPr>
        <p:txBody>
          <a:bodyPr vert="horz" lIns="0" tIns="36830" rIns="0" bIns="0" anchor="t"/>
          <a:lstStyle/>
          <a:p>
            <a:pPr marL="0" marR="0" indent="0" algn="l">
              <a:lnSpc>
                <a:spcPts val="1300"/>
              </a:lnSpc>
              <a:spcAft>
                <a:spcPts val="0"/>
              </a:spcAft>
            </a:pPr>
            <a:r>
              <a:rPr lang="de-DE" sz="1300" b="1" u="sng" spc="-10">
                <a:solidFill>
                  <a:srgbClr val="059F76"/>
                </a:solidFill>
                <a:latin typeface="Calibri" panose="02020603050405020304" pitchFamily="2"/>
              </a:rPr>
              <a:t>Lebensqualität </a:t>
            </a:r>
            <a:r>
              <a:rPr lang="de-DE" sz="100" b="1" spc="-10">
                <a:solidFill>
                  <a:srgbClr val="059F76"/>
                </a:solidFill>
                <a:latin typeface="Calibri" panose="02020603050405020304" pitchFamily="2"/>
              </a:rPr>
              <a:t> </a:t>
            </a:r>
          </a:p>
          <a:p>
            <a:pPr marL="0" marR="0" indent="0" algn="just">
              <a:lnSpc>
                <a:spcPts val="1300"/>
              </a:lnSpc>
              <a:spcBef>
                <a:spcPts val="195"/>
              </a:spcBef>
              <a:spcAft>
                <a:spcPts val="0"/>
              </a:spcAft>
            </a:pPr>
            <a:r>
              <a:rPr lang="de-DE" sz="1300" b="1" spc="0">
                <a:solidFill>
                  <a:srgbClr val="059F76"/>
                </a:solidFill>
                <a:latin typeface="Calibri" panose="02020603050405020304" pitchFamily="2"/>
              </a:rPr>
              <a:t>Günstige demographische Strukturen. </a:t>
            </a:r>
            <a:r>
              <a:rPr lang="de-DE" sz="1050" spc="0">
                <a:solidFill>
                  <a:srgbClr val="059F76"/>
                </a:solidFill>
                <a:latin typeface="Calibri" panose="02020603050405020304" pitchFamily="2"/>
              </a:rPr>
              <a:t>Wuppertal profitiert von einem günstigen Verhältnis der jüngeren zur älteren Bevölkerung. </a:t>
            </a:r>
          </a:p>
        </p:txBody>
      </p:sp>
      <p:sp>
        <p:nvSpPr>
          <p:cNvPr id="9" name="Textplatzhalter 8"/>
          <p:cNvSpPr>
            <a:spLocks noGrp="1"/>
          </p:cNvSpPr>
          <p:nvPr>
            <p:ph type="body" idx="10"/>
          </p:nvPr>
        </p:nvSpPr>
        <p:spPr>
          <a:xfrm>
            <a:off x="10003790" y="6441440"/>
            <a:ext cx="118110" cy="132080"/>
          </a:xfrm>
          <a:prstGeom prst="rect">
            <a:avLst/>
          </a:prstGeom>
          <a:noFill/>
          <a:ln w="0" cmpd="sng">
            <a:noFill/>
            <a:prstDash val="solid"/>
          </a:ln>
        </p:spPr>
        <p:txBody>
          <a:bodyPr vert="horz" lIns="0" tIns="13970" rIns="0" bIns="0" anchor="t"/>
          <a:lstStyle/>
          <a:p>
            <a:pPr marL="0" marR="0" indent="0" algn="l">
              <a:lnSpc>
                <a:spcPts val="900"/>
              </a:lnSpc>
              <a:spcAft>
                <a:spcPts val="0"/>
              </a:spcAft>
            </a:pPr>
            <a:r>
              <a:rPr lang="de-DE" sz="850" spc="0">
                <a:solidFill>
                  <a:srgbClr val="738A9D"/>
                </a:solidFill>
                <a:latin typeface="Calibri" panose="02020603050405020304" pitchFamily="2"/>
              </a:rPr>
              <a:t>5 </a:t>
            </a:r>
          </a:p>
        </p:txBody>
      </p:sp>
      <p:sp>
        <p:nvSpPr>
          <p:cNvPr id="10" name="Textplatzhalter 9"/>
          <p:cNvSpPr>
            <a:spLocks noGrp="1"/>
          </p:cNvSpPr>
          <p:nvPr>
            <p:ph type="body" idx="10"/>
          </p:nvPr>
        </p:nvSpPr>
        <p:spPr>
          <a:xfrm>
            <a:off x="707390" y="2921000"/>
            <a:ext cx="4574540" cy="1193800"/>
          </a:xfrm>
          <a:prstGeom prst="rect">
            <a:avLst/>
          </a:prstGeom>
          <a:noFill/>
          <a:ln w="0" cmpd="sng">
            <a:noFill/>
            <a:prstDash val="solid"/>
          </a:ln>
        </p:spPr>
        <p:txBody>
          <a:bodyPr vert="horz" lIns="0" tIns="24130" rIns="0" bIns="0" anchor="t"/>
          <a:lstStyle/>
          <a:p>
            <a:pPr marL="0" marR="0" indent="0" algn="just">
              <a:lnSpc>
                <a:spcPts val="1200"/>
              </a:lnSpc>
              <a:spcAft>
                <a:spcPts val="0"/>
              </a:spcAft>
              <a:tabLst>
                <a:tab pos="4572000" algn="r"/>
              </a:tabLst>
            </a:pPr>
            <a:r>
              <a:rPr lang="de-DE" sz="1150" b="1" spc="0" dirty="0">
                <a:solidFill>
                  <a:srgbClr val="2D4863"/>
                </a:solidFill>
                <a:latin typeface="Calibri" panose="02020603050405020304" pitchFamily="2"/>
              </a:rPr>
              <a:t>Einwohner 	</a:t>
            </a:r>
            <a:r>
              <a:rPr lang="de-DE" sz="1150" spc="0" dirty="0">
                <a:solidFill>
                  <a:srgbClr val="2D4863"/>
                </a:solidFill>
                <a:latin typeface="Calibri" panose="02020603050405020304" pitchFamily="2"/>
              </a:rPr>
              <a:t>358.592 </a:t>
            </a:r>
          </a:p>
          <a:p>
            <a:pPr marL="0" marR="0" indent="0" algn="just">
              <a:lnSpc>
                <a:spcPts val="1200"/>
              </a:lnSpc>
              <a:spcBef>
                <a:spcPts val="845"/>
              </a:spcBef>
              <a:spcAft>
                <a:spcPts val="0"/>
              </a:spcAft>
              <a:tabLst>
                <a:tab pos="4572000" algn="r"/>
              </a:tabLst>
            </a:pPr>
            <a:r>
              <a:rPr lang="de-DE" sz="1150" b="1" spc="0" dirty="0">
                <a:solidFill>
                  <a:srgbClr val="2D4863"/>
                </a:solidFill>
                <a:latin typeface="Calibri" panose="02020603050405020304" pitchFamily="2"/>
              </a:rPr>
              <a:t>Fläche 	</a:t>
            </a:r>
            <a:r>
              <a:rPr lang="de-DE" sz="1150" spc="0" dirty="0">
                <a:solidFill>
                  <a:srgbClr val="2D4863"/>
                </a:solidFill>
                <a:latin typeface="Calibri" panose="02020603050405020304" pitchFamily="2"/>
              </a:rPr>
              <a:t>168,4 km</a:t>
            </a:r>
            <a:r>
              <a:rPr lang="de-DE" sz="1150" spc="0" baseline="30000" dirty="0">
                <a:solidFill>
                  <a:srgbClr val="2D4863"/>
                </a:solidFill>
                <a:latin typeface="Calibri" panose="02020603050405020304" pitchFamily="2"/>
              </a:rPr>
              <a:t>2</a:t>
            </a:r>
            <a:r>
              <a:rPr lang="de-DE" sz="100" spc="0" dirty="0">
                <a:solidFill>
                  <a:srgbClr val="2D4863"/>
                </a:solidFill>
                <a:latin typeface="Calibri" panose="02020603050405020304" pitchFamily="2"/>
              </a:rPr>
              <a:t> </a:t>
            </a:r>
          </a:p>
          <a:p>
            <a:pPr marL="0" marR="0" indent="0" algn="just">
              <a:lnSpc>
                <a:spcPts val="1200"/>
              </a:lnSpc>
              <a:spcBef>
                <a:spcPts val="845"/>
              </a:spcBef>
              <a:spcAft>
                <a:spcPts val="0"/>
              </a:spcAft>
              <a:tabLst>
                <a:tab pos="4572000" algn="r"/>
              </a:tabLst>
            </a:pPr>
            <a:r>
              <a:rPr lang="de-DE" sz="1150" b="1" spc="0" dirty="0">
                <a:solidFill>
                  <a:srgbClr val="2D4863"/>
                </a:solidFill>
                <a:latin typeface="Calibri" panose="02020603050405020304" pitchFamily="2"/>
              </a:rPr>
              <a:t>Einwohnerdichte 	</a:t>
            </a:r>
            <a:r>
              <a:rPr lang="de-DE" sz="1150" spc="0" dirty="0">
                <a:solidFill>
                  <a:srgbClr val="2D4863"/>
                </a:solidFill>
                <a:latin typeface="Calibri" panose="02020603050405020304" pitchFamily="2"/>
              </a:rPr>
              <a:t>2.129 Einwohner/km</a:t>
            </a:r>
            <a:r>
              <a:rPr lang="de-DE" sz="1150" spc="0" baseline="30000" dirty="0">
                <a:solidFill>
                  <a:srgbClr val="2D4863"/>
                </a:solidFill>
                <a:latin typeface="Calibri" panose="02020603050405020304" pitchFamily="2"/>
              </a:rPr>
              <a:t>2</a:t>
            </a:r>
            <a:r>
              <a:rPr lang="de-DE" sz="100" spc="0" dirty="0">
                <a:solidFill>
                  <a:srgbClr val="2D4863"/>
                </a:solidFill>
                <a:latin typeface="Calibri" panose="02020603050405020304" pitchFamily="2"/>
              </a:rPr>
              <a:t> </a:t>
            </a:r>
          </a:p>
          <a:p>
            <a:pPr marL="0" marR="0" indent="0" algn="just">
              <a:lnSpc>
                <a:spcPts val="1200"/>
              </a:lnSpc>
              <a:spcBef>
                <a:spcPts val="825"/>
              </a:spcBef>
              <a:spcAft>
                <a:spcPts val="0"/>
              </a:spcAft>
              <a:tabLst>
                <a:tab pos="4572000" algn="r"/>
              </a:tabLst>
            </a:pPr>
            <a:r>
              <a:rPr lang="de-DE" sz="1150" b="1" spc="0" dirty="0">
                <a:solidFill>
                  <a:srgbClr val="2D4863"/>
                </a:solidFill>
                <a:latin typeface="Calibri" panose="02020603050405020304" pitchFamily="2"/>
              </a:rPr>
              <a:t>Regierungsbezirk 	</a:t>
            </a:r>
            <a:r>
              <a:rPr lang="de-DE" sz="1150" spc="0" dirty="0">
                <a:solidFill>
                  <a:srgbClr val="2D4863"/>
                </a:solidFill>
                <a:latin typeface="Calibri" panose="02020603050405020304" pitchFamily="2"/>
              </a:rPr>
              <a:t>Düsseldorf </a:t>
            </a:r>
          </a:p>
          <a:p>
            <a:pPr marL="0" marR="0" indent="0" algn="just">
              <a:lnSpc>
                <a:spcPts val="1200"/>
              </a:lnSpc>
              <a:spcBef>
                <a:spcPts val="845"/>
              </a:spcBef>
              <a:spcAft>
                <a:spcPts val="0"/>
              </a:spcAft>
              <a:tabLst>
                <a:tab pos="4572000" algn="r"/>
              </a:tabLst>
            </a:pPr>
            <a:r>
              <a:rPr lang="de-DE" sz="1150" b="1" spc="0" dirty="0">
                <a:solidFill>
                  <a:srgbClr val="2D4863"/>
                </a:solidFill>
                <a:latin typeface="Calibri" panose="02020603050405020304" pitchFamily="2"/>
              </a:rPr>
              <a:t>Anzahl Kommunen 	</a:t>
            </a:r>
            <a:r>
              <a:rPr lang="de-DE" sz="1150" spc="0" dirty="0">
                <a:solidFill>
                  <a:srgbClr val="2D4863"/>
                </a:solidFill>
                <a:latin typeface="Calibri" panose="02020603050405020304" pitchFamily="2"/>
              </a:rPr>
              <a:t>1 </a:t>
            </a:r>
          </a:p>
        </p:txBody>
      </p:sp>
      <p:sp>
        <p:nvSpPr>
          <p:cNvPr id="11" name="Textplatzhalter 10"/>
          <p:cNvSpPr>
            <a:spLocks noGrp="1"/>
          </p:cNvSpPr>
          <p:nvPr>
            <p:ph type="body" idx="10"/>
          </p:nvPr>
        </p:nvSpPr>
        <p:spPr>
          <a:xfrm>
            <a:off x="768350" y="2491740"/>
            <a:ext cx="770890" cy="248285"/>
          </a:xfrm>
          <a:prstGeom prst="rect">
            <a:avLst/>
          </a:prstGeom>
          <a:noFill/>
          <a:ln w="0" cmpd="sng">
            <a:noFill/>
            <a:prstDash val="solid"/>
          </a:ln>
        </p:spPr>
        <p:txBody>
          <a:bodyPr vert="horz" lIns="0" tIns="24765" rIns="0" bIns="0" anchor="t"/>
          <a:lstStyle/>
          <a:p>
            <a:pPr marL="0" marR="0" indent="0" algn="l">
              <a:lnSpc>
                <a:spcPts val="1700"/>
              </a:lnSpc>
              <a:spcAft>
                <a:spcPts val="0"/>
              </a:spcAft>
            </a:pPr>
            <a:r>
              <a:rPr lang="de-DE" sz="1600" spc="-80" dirty="0">
                <a:solidFill>
                  <a:srgbClr val="2D4863"/>
                </a:solidFill>
                <a:latin typeface="Calibri" panose="02020603050405020304" pitchFamily="2"/>
              </a:rPr>
              <a:t>Überblick </a:t>
            </a:r>
          </a:p>
        </p:txBody>
      </p:sp>
      <p:sp>
        <p:nvSpPr>
          <p:cNvPr id="12" name="Textplatzhalter 11"/>
          <p:cNvSpPr>
            <a:spLocks noGrp="1"/>
          </p:cNvSpPr>
          <p:nvPr>
            <p:ph type="body" idx="10"/>
          </p:nvPr>
        </p:nvSpPr>
        <p:spPr>
          <a:xfrm>
            <a:off x="875030" y="4299585"/>
            <a:ext cx="1898650" cy="333375"/>
          </a:xfrm>
          <a:prstGeom prst="rect">
            <a:avLst/>
          </a:prstGeom>
          <a:noFill/>
          <a:ln w="0" cmpd="sng">
            <a:noFill/>
            <a:prstDash val="solid"/>
          </a:ln>
        </p:spPr>
        <p:txBody>
          <a:bodyPr vert="horz" lIns="0" tIns="38100" rIns="0" bIns="0" anchor="t"/>
          <a:lstStyle/>
          <a:p>
            <a:pPr marL="0" marR="0" indent="0" algn="l">
              <a:lnSpc>
                <a:spcPts val="2000"/>
              </a:lnSpc>
              <a:spcAft>
                <a:spcPts val="310"/>
              </a:spcAft>
            </a:pPr>
            <a:r>
              <a:rPr lang="de-DE" sz="1900" spc="-45" dirty="0">
                <a:solidFill>
                  <a:srgbClr val="2D4863"/>
                </a:solidFill>
                <a:latin typeface="Calibri" panose="02020603050405020304" pitchFamily="2"/>
              </a:rPr>
              <a:t>Herausforderungen</a:t>
            </a:r>
            <a:r>
              <a:rPr lang="de-DE" sz="1900" u="sng" spc="-45" dirty="0">
                <a:solidFill>
                  <a:srgbClr val="1A405F"/>
                </a:solidFill>
                <a:latin typeface="Calibri" panose="02020603050405020304" pitchFamily="2"/>
              </a:rPr>
              <a:t>  </a:t>
            </a:r>
          </a:p>
        </p:txBody>
      </p:sp>
      <p:sp>
        <p:nvSpPr>
          <p:cNvPr id="13" name="Textplatzhalter 12"/>
          <p:cNvSpPr>
            <a:spLocks noGrp="1"/>
          </p:cNvSpPr>
          <p:nvPr>
            <p:ph type="body" idx="10"/>
          </p:nvPr>
        </p:nvSpPr>
        <p:spPr>
          <a:xfrm>
            <a:off x="844550" y="4632960"/>
            <a:ext cx="4260850" cy="1310640"/>
          </a:xfrm>
          <a:prstGeom prst="rect">
            <a:avLst/>
          </a:prstGeom>
          <a:noFill/>
          <a:ln w="0" cmpd="sng">
            <a:noFill/>
            <a:prstDash val="solid"/>
          </a:ln>
        </p:spPr>
        <p:txBody>
          <a:bodyPr vert="horz" lIns="0" tIns="33655" rIns="0" bIns="0" anchor="t"/>
          <a:lstStyle/>
          <a:p>
            <a:pPr marL="0" marR="0" indent="0" algn="l">
              <a:lnSpc>
                <a:spcPts val="1300"/>
              </a:lnSpc>
              <a:spcAft>
                <a:spcPts val="0"/>
              </a:spcAft>
            </a:pPr>
            <a:r>
              <a:rPr lang="de-DE" sz="1300" b="1" u="sng" spc="-5">
                <a:solidFill>
                  <a:srgbClr val="1A405F"/>
                </a:solidFill>
                <a:latin typeface="Calibri" panose="02020603050405020304" pitchFamily="2"/>
              </a:rPr>
              <a:t>Wirtschaft </a:t>
            </a:r>
            <a:r>
              <a:rPr lang="de-DE" sz="100" b="1" spc="-5">
                <a:solidFill>
                  <a:srgbClr val="1A405F"/>
                </a:solidFill>
                <a:latin typeface="Calibri" panose="02020603050405020304" pitchFamily="2"/>
              </a:rPr>
              <a:t> </a:t>
            </a:r>
          </a:p>
          <a:p>
            <a:pPr marL="0" marR="0" indent="0" algn="l">
              <a:lnSpc>
                <a:spcPts val="1300"/>
              </a:lnSpc>
              <a:spcBef>
                <a:spcPts val="220"/>
              </a:spcBef>
              <a:spcAft>
                <a:spcPts val="0"/>
              </a:spcAft>
            </a:pPr>
            <a:r>
              <a:rPr lang="de-DE" sz="1300" b="1" spc="0">
                <a:solidFill>
                  <a:srgbClr val="1A405F"/>
                </a:solidFill>
                <a:latin typeface="Calibri" panose="02020603050405020304" pitchFamily="2"/>
              </a:rPr>
              <a:t>Hohe Abgabelast. </a:t>
            </a:r>
            <a:r>
              <a:rPr lang="de-DE" sz="1050" spc="0">
                <a:solidFill>
                  <a:srgbClr val="1A405F"/>
                </a:solidFill>
                <a:latin typeface="Calibri" panose="02020603050405020304" pitchFamily="2"/>
              </a:rPr>
              <a:t>Mit 490 % fällt die Abgabelast für die Unternehmen hoch aus. Dies kann bei den Unternehmen finanzielle Spielräume für notwendige Innovationen und Investitionen verringern. </a:t>
            </a:r>
          </a:p>
          <a:p>
            <a:pPr marL="0" marR="0" indent="0" algn="l">
              <a:lnSpc>
                <a:spcPts val="1300"/>
              </a:lnSpc>
              <a:spcBef>
                <a:spcPts val="575"/>
              </a:spcBef>
              <a:spcAft>
                <a:spcPts val="0"/>
              </a:spcAft>
            </a:pPr>
            <a:r>
              <a:rPr lang="de-DE" sz="1300" b="1" u="sng" spc="-15">
                <a:solidFill>
                  <a:srgbClr val="605297"/>
                </a:solidFill>
                <a:latin typeface="Calibri" panose="02020603050405020304" pitchFamily="2"/>
              </a:rPr>
              <a:t>Wohnen </a:t>
            </a:r>
            <a:r>
              <a:rPr lang="de-DE" sz="100" b="1" spc="-15">
                <a:solidFill>
                  <a:srgbClr val="605297"/>
                </a:solidFill>
                <a:latin typeface="Calibri" panose="02020603050405020304" pitchFamily="2"/>
              </a:rPr>
              <a:t> </a:t>
            </a:r>
          </a:p>
          <a:p>
            <a:pPr marL="0" marR="502920" indent="0" algn="l">
              <a:lnSpc>
                <a:spcPts val="1300"/>
              </a:lnSpc>
              <a:spcBef>
                <a:spcPts val="195"/>
              </a:spcBef>
              <a:spcAft>
                <a:spcPts val="25"/>
              </a:spcAft>
            </a:pPr>
            <a:r>
              <a:rPr lang="de-DE" sz="1300" b="1" spc="0">
                <a:solidFill>
                  <a:srgbClr val="605297"/>
                </a:solidFill>
                <a:latin typeface="Calibri" panose="02020603050405020304" pitchFamily="2"/>
              </a:rPr>
              <a:t>Wohnungsangebot. </a:t>
            </a:r>
            <a:r>
              <a:rPr lang="de-DE" sz="1050" spc="0">
                <a:solidFill>
                  <a:srgbClr val="605297"/>
                </a:solidFill>
                <a:latin typeface="Calibri" panose="02020603050405020304" pitchFamily="2"/>
              </a:rPr>
              <a:t>Die geringe Zahl der Baugenehmigungen und Baufertigstellungen kann weiteren Zuzug verlangsamen.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8" name="Grafik 7"/>
          <p:cNvPicPr/>
          <p:nvPr/>
        </p:nvPicPr>
        <p:blipFill>
          <a:blip r:embed="rId2"/>
          <a:stretch>
            <a:fillRect/>
          </a:stretch>
        </p:blipFill>
        <p:spPr>
          <a:xfrm>
            <a:off x="628015" y="6388735"/>
            <a:ext cx="1810385" cy="267970"/>
          </a:xfrm>
          <a:prstGeom prst="rect">
            <a:avLst/>
          </a:prstGeom>
        </p:spPr>
      </p:pic>
      <p:sp>
        <p:nvSpPr>
          <p:cNvPr id="2" name="Textplatzhalter 1"/>
          <p:cNvSpPr>
            <a:spLocks noGrp="1"/>
          </p:cNvSpPr>
          <p:nvPr>
            <p:ph type="body" idx="10"/>
          </p:nvPr>
        </p:nvSpPr>
        <p:spPr>
          <a:xfrm>
            <a:off x="596265" y="749300"/>
            <a:ext cx="9499600" cy="539750"/>
          </a:xfrm>
          <a:prstGeom prst="rect">
            <a:avLst/>
          </a:prstGeom>
          <a:noFill/>
          <a:ln w="0" cmpd="sng">
            <a:noFill/>
            <a:prstDash val="solid"/>
          </a:ln>
        </p:spPr>
        <p:txBody>
          <a:bodyPr vert="horz" lIns="0" tIns="29845" rIns="0" bIns="0" anchor="t"/>
          <a:lstStyle/>
          <a:p>
            <a:pPr marL="7269480" marR="0" indent="0" algn="l">
              <a:lnSpc>
                <a:spcPts val="1700"/>
              </a:lnSpc>
              <a:spcAft>
                <a:spcPts val="0"/>
              </a:spcAft>
            </a:pPr>
            <a:r>
              <a:rPr lang="de-DE" sz="1600" spc="-15">
                <a:solidFill>
                  <a:srgbClr val="7F7F7F"/>
                </a:solidFill>
                <a:latin typeface="Calibri" panose="02020603050405020304" pitchFamily="2"/>
              </a:rPr>
              <a:t>Kreisfreie Stadt </a:t>
            </a:r>
          </a:p>
          <a:p>
            <a:pPr marL="7269480" marR="0" indent="0" algn="l">
              <a:lnSpc>
                <a:spcPts val="2200"/>
              </a:lnSpc>
              <a:spcBef>
                <a:spcPts val="0"/>
              </a:spcBef>
              <a:spcAft>
                <a:spcPts val="0"/>
              </a:spcAft>
            </a:pPr>
            <a:r>
              <a:rPr lang="de-DE" sz="2200" spc="-10">
                <a:solidFill>
                  <a:srgbClr val="2D4863"/>
                </a:solidFill>
                <a:latin typeface="Calibri" panose="02020603050405020304" pitchFamily="2"/>
              </a:rPr>
              <a:t>Wuppertal </a:t>
            </a:r>
          </a:p>
        </p:txBody>
      </p:sp>
      <p:sp>
        <p:nvSpPr>
          <p:cNvPr id="5" name="Textplatzhalter 4"/>
          <p:cNvSpPr>
            <a:spLocks noGrp="1"/>
          </p:cNvSpPr>
          <p:nvPr>
            <p:ph type="body" idx="10"/>
          </p:nvPr>
        </p:nvSpPr>
        <p:spPr>
          <a:xfrm>
            <a:off x="596265" y="6059170"/>
            <a:ext cx="9499600" cy="329565"/>
          </a:xfrm>
          <a:prstGeom prst="rect">
            <a:avLst/>
          </a:prstGeom>
          <a:noFill/>
          <a:ln w="0" cmpd="sng">
            <a:noFill/>
            <a:prstDash val="solid"/>
          </a:ln>
        </p:spPr>
        <p:txBody>
          <a:bodyPr vert="horz" lIns="0" tIns="0" rIns="0" bIns="0" anchor="t"/>
          <a:lstStyle/>
          <a:p>
            <a:pPr marL="1143000" marR="0" indent="0" algn="l">
              <a:lnSpc>
                <a:spcPts val="700"/>
              </a:lnSpc>
              <a:spcAft>
                <a:spcPts val="1825"/>
              </a:spcAft>
            </a:pPr>
            <a:r>
              <a:rPr lang="de-DE" sz="800" spc="0">
                <a:solidFill>
                  <a:srgbClr val="7F7F7F"/>
                </a:solidFill>
                <a:latin typeface="Calibri" panose="02020603050405020304" pitchFamily="2"/>
              </a:rPr>
              <a:t>Quelle (Wappen): </a:t>
            </a:r>
            <a:r>
              <a:rPr lang="de-DE" sz="800" u="sng" spc="0">
                <a:solidFill>
                  <a:srgbClr val="0000FF"/>
                </a:solidFill>
                <a:latin typeface="Calibri" panose="02020603050405020304" pitchFamily="2"/>
              </a:rPr>
              <a:t>https://upload.wikimedia.org/wikipedia/commons/thumb/d/df/DEU_Wuppertal_COA.svg/250px-DEU_Wuppertal_COA.svg.png</a:t>
            </a:r>
            <a:r>
              <a:rPr lang="de-DE" sz="100" spc="0">
                <a:solidFill>
                  <a:srgbClr val="7F7F7F"/>
                </a:solidFill>
                <a:latin typeface="Calibri" panose="02020603050405020304" pitchFamily="2"/>
              </a:rPr>
              <a:t> </a:t>
            </a:r>
          </a:p>
        </p:txBody>
      </p:sp>
      <p:graphicFrame>
        <p:nvGraphicFramePr>
          <p:cNvPr id="7" name="Tabelle 6"/>
          <p:cNvGraphicFramePr>
            <a:graphicFrameLocks noGrp="1"/>
          </p:cNvGraphicFramePr>
          <p:nvPr/>
        </p:nvGraphicFramePr>
        <p:xfrm>
          <a:off x="610235" y="6388735"/>
          <a:ext cx="9499600" cy="278765"/>
        </p:xfrm>
        <a:graphic>
          <a:graphicData uri="http://schemas.openxmlformats.org/drawingml/2006/table">
            <a:tbl>
              <a:tblPr/>
              <a:tblGrid>
                <a:gridCol w="1828165">
                  <a:extLst>
                    <a:ext uri="{9D8B030D-6E8A-4147-A177-3AD203B41FA5}">
                      <a16:colId xmlns:a16="http://schemas.microsoft.com/office/drawing/2014/main" val="20000"/>
                    </a:ext>
                  </a:extLst>
                </a:gridCol>
                <a:gridCol w="7671435">
                  <a:extLst>
                    <a:ext uri="{9D8B030D-6E8A-4147-A177-3AD203B41FA5}">
                      <a16:colId xmlns:a16="http://schemas.microsoft.com/office/drawing/2014/main" val="20001"/>
                    </a:ext>
                  </a:extLst>
                </a:gridCol>
              </a:tblGrid>
              <a:tr h="278765">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r">
                        <a:lnSpc>
                          <a:spcPts val="900"/>
                        </a:lnSpc>
                        <a:spcBef>
                          <a:spcPts val="525"/>
                        </a:spcBef>
                        <a:spcAft>
                          <a:spcPts val="725"/>
                        </a:spcAft>
                      </a:pPr>
                      <a:r>
                        <a:rPr lang="de-DE" sz="850" spc="0">
                          <a:solidFill>
                            <a:srgbClr val="738A9A"/>
                          </a:solidFill>
                          <a:latin typeface="Calibri" panose="02020603050405020304" pitchFamily="2"/>
                        </a:rPr>
                        <a:t>6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cxnSp>
        <p:nvCxnSpPr>
          <p:cNvPr id="9" name="Gerader Verbinder 8"/>
          <p:cNvCxnSpPr/>
          <p:nvPr/>
        </p:nvCxnSpPr>
        <p:spPr>
          <a:xfrm>
            <a:off x="596265" y="6245225"/>
            <a:ext cx="9500235" cy="0"/>
          </a:xfrm>
          <a:prstGeom prst="line">
            <a:avLst/>
          </a:prstGeom>
          <a:ln w="15240" cmpd="sng">
            <a:solidFill>
              <a:srgbClr val="92A6BA"/>
            </a:solidFill>
          </a:ln>
        </p:spPr>
      </p:cxnSp>
      <p:cxnSp>
        <p:nvCxnSpPr>
          <p:cNvPr id="10" name="Gerader Verbinder 9"/>
          <p:cNvCxnSpPr/>
          <p:nvPr/>
        </p:nvCxnSpPr>
        <p:spPr>
          <a:xfrm>
            <a:off x="589915" y="6245225"/>
            <a:ext cx="9512935" cy="0"/>
          </a:xfrm>
          <a:prstGeom prst="line">
            <a:avLst/>
          </a:prstGeom>
          <a:ln w="15240" cmpd="sng">
            <a:solidFill>
              <a:srgbClr val="92A6BA"/>
            </a:solidFill>
          </a:ln>
        </p:spPr>
      </p:cxnSp>
      <p:pic>
        <p:nvPicPr>
          <p:cNvPr id="6" name="Grafik 5">
            <a:extLst>
              <a:ext uri="{FF2B5EF4-FFF2-40B4-BE49-F238E27FC236}">
                <a16:creationId xmlns:a16="http://schemas.microsoft.com/office/drawing/2014/main" id="{D439631A-71F7-3E87-707D-91B3C549CC96}"/>
              </a:ext>
            </a:extLst>
          </p:cNvPr>
          <p:cNvPicPr>
            <a:picLocks noChangeAspect="1"/>
          </p:cNvPicPr>
          <p:nvPr/>
        </p:nvPicPr>
        <p:blipFill>
          <a:blip r:embed="rId3"/>
          <a:stretch>
            <a:fillRect/>
          </a:stretch>
        </p:blipFill>
        <p:spPr>
          <a:xfrm>
            <a:off x="1122218" y="1289050"/>
            <a:ext cx="8077200" cy="47593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207010" y="807720"/>
            <a:ext cx="9885045" cy="5848985"/>
          </a:xfrm>
          <a:prstGeom prst="rect">
            <a:avLst/>
          </a:prstGeom>
        </p:spPr>
      </p:pic>
      <p:sp>
        <p:nvSpPr>
          <p:cNvPr id="4" name="Textplatzhalter 3"/>
          <p:cNvSpPr>
            <a:spLocks noGrp="1"/>
          </p:cNvSpPr>
          <p:nvPr>
            <p:ph type="body" idx="10"/>
          </p:nvPr>
        </p:nvSpPr>
        <p:spPr>
          <a:xfrm>
            <a:off x="10001885" y="6473825"/>
            <a:ext cx="125095" cy="76200"/>
          </a:xfrm>
          <a:prstGeom prst="rect">
            <a:avLst/>
          </a:prstGeom>
          <a:noFill/>
          <a:ln w="0" cmpd="sng">
            <a:noFill/>
            <a:prstDash val="solid"/>
          </a:ln>
        </p:spPr>
        <p:txBody>
          <a:bodyPr vert="horz" lIns="0" tIns="0" rIns="0" bIns="0" anchor="t"/>
          <a:lstStyle/>
          <a:p>
            <a:pPr marL="0" marR="0" indent="0" algn="l">
              <a:lnSpc>
                <a:spcPts val="600"/>
              </a:lnSpc>
              <a:spcAft>
                <a:spcPts val="0"/>
              </a:spcAft>
            </a:pPr>
            <a:r>
              <a:rPr lang="de-DE" sz="900" spc="0">
                <a:solidFill>
                  <a:srgbClr val="6E869F"/>
                </a:solidFill>
                <a:latin typeface="Calibri" panose="02020603050405020304" pitchFamily="2"/>
              </a:rPr>
              <a:t>7 </a:t>
            </a:r>
          </a:p>
        </p:txBody>
      </p:sp>
      <p:sp>
        <p:nvSpPr>
          <p:cNvPr id="5" name="Textplatzhalter 4"/>
          <p:cNvSpPr>
            <a:spLocks noGrp="1"/>
          </p:cNvSpPr>
          <p:nvPr>
            <p:ph type="body" idx="10"/>
          </p:nvPr>
        </p:nvSpPr>
        <p:spPr>
          <a:xfrm>
            <a:off x="1645919" y="859790"/>
            <a:ext cx="4498572" cy="365760"/>
          </a:xfrm>
          <a:prstGeom prst="rect">
            <a:avLst/>
          </a:prstGeom>
          <a:noFill/>
          <a:ln w="0" cmpd="sng">
            <a:noFill/>
            <a:prstDash val="solid"/>
          </a:ln>
        </p:spPr>
        <p:txBody>
          <a:bodyPr vert="horz" lIns="0" tIns="0" rIns="0" bIns="0" anchor="t">
            <a:noAutofit/>
          </a:bodyPr>
          <a:lstStyle/>
          <a:p>
            <a:pPr marL="342900" marR="0" indent="-342900" algn="l">
              <a:lnSpc>
                <a:spcPts val="2900"/>
              </a:lnSpc>
              <a:spcAft>
                <a:spcPts val="0"/>
              </a:spcAft>
              <a:buFont typeface="Wingdings" panose="05000000000000000000" pitchFamily="2" charset="2"/>
              <a:buChar char="v"/>
            </a:pPr>
            <a:r>
              <a:rPr lang="de-DE" sz="3000" spc="25" dirty="0">
                <a:solidFill>
                  <a:srgbClr val="2D4863"/>
                </a:solidFill>
                <a:latin typeface="Calibri" panose="02020603050405020304" pitchFamily="2"/>
              </a:rPr>
              <a:t> </a:t>
            </a:r>
            <a:r>
              <a:rPr lang="de-DE" sz="3100" spc="25" dirty="0">
                <a:solidFill>
                  <a:srgbClr val="2D4863"/>
                </a:solidFill>
                <a:latin typeface="Calibri" panose="02020603050405020304" pitchFamily="2"/>
              </a:rPr>
              <a:t>Das Kommunalranking </a:t>
            </a:r>
          </a:p>
        </p:txBody>
      </p:sp>
      <p:sp>
        <p:nvSpPr>
          <p:cNvPr id="6" name="Textplatzhalter 5"/>
          <p:cNvSpPr>
            <a:spLocks noGrp="1"/>
          </p:cNvSpPr>
          <p:nvPr>
            <p:ph type="body" idx="10"/>
          </p:nvPr>
        </p:nvSpPr>
        <p:spPr>
          <a:xfrm>
            <a:off x="7428230" y="5870575"/>
            <a:ext cx="1837690" cy="255905"/>
          </a:xfrm>
          <a:prstGeom prst="rect">
            <a:avLst/>
          </a:prstGeom>
          <a:noFill/>
          <a:ln w="0" cmpd="sng">
            <a:noFill/>
            <a:prstDash val="solid"/>
          </a:ln>
        </p:spPr>
        <p:txBody>
          <a:bodyPr vert="horz" lIns="0" tIns="0" rIns="0" bIns="0" anchor="t"/>
          <a:lstStyle/>
          <a:p>
            <a:pPr marL="0" marR="0" indent="0" algn="l">
              <a:lnSpc>
                <a:spcPts val="1000"/>
              </a:lnSpc>
              <a:spcAft>
                <a:spcPts val="0"/>
              </a:spcAft>
            </a:pPr>
            <a:r>
              <a:rPr lang="de-DE" sz="1050" spc="-15">
                <a:solidFill>
                  <a:srgbClr val="000000"/>
                </a:solidFill>
                <a:latin typeface="Calibri" panose="02020603050405020304" pitchFamily="2"/>
              </a:rPr>
              <a:t>*von 396 Kommunen in NRW bzw. 10.648 Kommunen in Deutschland </a:t>
            </a:r>
          </a:p>
        </p:txBody>
      </p:sp>
      <p:sp>
        <p:nvSpPr>
          <p:cNvPr id="7" name="Textplatzhalter 6"/>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de-DE" sz="1600" spc="-55">
                <a:solidFill>
                  <a:srgbClr val="7E7E7D"/>
                </a:solidFill>
                <a:latin typeface="Calibri" panose="02020603050405020304" pitchFamily="2"/>
              </a:rPr>
              <a:t>Kreisfreie Stadt </a:t>
            </a:r>
          </a:p>
          <a:p>
            <a:pPr marL="0" marR="0" indent="0" algn="l">
              <a:lnSpc>
                <a:spcPts val="2200"/>
              </a:lnSpc>
              <a:spcBef>
                <a:spcPts val="105"/>
              </a:spcBef>
              <a:spcAft>
                <a:spcPts val="0"/>
              </a:spcAft>
            </a:pPr>
            <a:r>
              <a:rPr lang="de-DE" sz="2200" spc="-50">
                <a:solidFill>
                  <a:srgbClr val="2D4863"/>
                </a:solidFill>
                <a:latin typeface="Calibri" panose="02020603050405020304" pitchFamily="2"/>
              </a:rPr>
              <a:t>Wuppertal </a:t>
            </a:r>
          </a:p>
        </p:txBody>
      </p:sp>
      <p:sp>
        <p:nvSpPr>
          <p:cNvPr id="8" name="Textplatzhalter 7"/>
          <p:cNvSpPr>
            <a:spLocks noGrp="1"/>
          </p:cNvSpPr>
          <p:nvPr>
            <p:ph type="body" idx="10"/>
          </p:nvPr>
        </p:nvSpPr>
        <p:spPr>
          <a:xfrm>
            <a:off x="1694815" y="1469390"/>
            <a:ext cx="1862455" cy="179705"/>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de-DE" sz="1600" spc="-40">
                <a:solidFill>
                  <a:srgbClr val="2D4863"/>
                </a:solidFill>
                <a:latin typeface="Calibri" panose="02020603050405020304" pitchFamily="2"/>
              </a:rPr>
              <a:t>Gesamtranking </a:t>
            </a:r>
            <a:r>
              <a:rPr lang="de-DE" sz="1600" b="1" spc="-40">
                <a:solidFill>
                  <a:srgbClr val="2D4863"/>
                </a:solidFill>
                <a:latin typeface="Calibri" panose="02020603050405020304" pitchFamily="2"/>
              </a:rPr>
              <a:t>Niveau </a:t>
            </a:r>
          </a:p>
        </p:txBody>
      </p:sp>
      <p:sp>
        <p:nvSpPr>
          <p:cNvPr id="9" name="Textplatzhalter 8"/>
          <p:cNvSpPr>
            <a:spLocks noGrp="1"/>
          </p:cNvSpPr>
          <p:nvPr>
            <p:ph type="body" idx="10"/>
          </p:nvPr>
        </p:nvSpPr>
        <p:spPr>
          <a:xfrm>
            <a:off x="1688465" y="1816735"/>
            <a:ext cx="2746375" cy="121920"/>
          </a:xfrm>
          <a:prstGeom prst="rect">
            <a:avLst/>
          </a:prstGeom>
          <a:noFill/>
          <a:ln w="0" cmpd="sng">
            <a:noFill/>
            <a:prstDash val="solid"/>
          </a:ln>
        </p:spPr>
        <p:txBody>
          <a:bodyPr vert="horz" lIns="0" tIns="0" rIns="0" bIns="0" anchor="t"/>
          <a:lstStyle/>
          <a:p>
            <a:pPr marL="0" marR="0" indent="0" algn="l">
              <a:lnSpc>
                <a:spcPts val="900"/>
              </a:lnSpc>
              <a:spcAft>
                <a:spcPts val="20"/>
              </a:spcAft>
              <a:tabLst>
                <a:tab pos="2743200" algn="r"/>
              </a:tabLst>
            </a:pPr>
            <a:r>
              <a:rPr lang="de-DE" sz="1050" b="1" spc="0">
                <a:solidFill>
                  <a:srgbClr val="2D4863"/>
                </a:solidFill>
                <a:latin typeface="Calibri" panose="02020603050405020304" pitchFamily="2"/>
              </a:rPr>
              <a:t>Rang* Kommune Rang DE* </a:t>
            </a:r>
          </a:p>
        </p:txBody>
      </p:sp>
      <p:sp>
        <p:nvSpPr>
          <p:cNvPr id="10" name="Textplatzhalter 9"/>
          <p:cNvSpPr>
            <a:spLocks noGrp="1"/>
          </p:cNvSpPr>
          <p:nvPr>
            <p:ph type="body" idx="10"/>
          </p:nvPr>
        </p:nvSpPr>
        <p:spPr>
          <a:xfrm>
            <a:off x="1688465" y="2209800"/>
            <a:ext cx="2749550" cy="97790"/>
          </a:xfrm>
          <a:prstGeom prst="rect">
            <a:avLst/>
          </a:prstGeom>
          <a:noFill/>
          <a:ln w="0" cmpd="sng">
            <a:noFill/>
            <a:prstDash val="solid"/>
          </a:ln>
        </p:spPr>
        <p:txBody>
          <a:bodyPr vert="horz" lIns="0" tIns="0" rIns="0" bIns="0" anchor="t"/>
          <a:lstStyle/>
          <a:p>
            <a:pPr marL="0" marR="0" indent="0" algn="l">
              <a:lnSpc>
                <a:spcPts val="700"/>
              </a:lnSpc>
              <a:spcAft>
                <a:spcPts val="0"/>
              </a:spcAft>
              <a:tabLst>
                <a:tab pos="548640" algn="l"/>
                <a:tab pos="2743200" algn="r"/>
              </a:tabLst>
            </a:pPr>
            <a:r>
              <a:rPr lang="de-DE" sz="1100" spc="0">
                <a:solidFill>
                  <a:srgbClr val="2D4863"/>
                </a:solidFill>
                <a:latin typeface="Calibri" panose="02020603050405020304" pitchFamily="2"/>
              </a:rPr>
              <a:t>1 Monheim am Rhein 129 </a:t>
            </a:r>
          </a:p>
        </p:txBody>
      </p:sp>
      <p:sp>
        <p:nvSpPr>
          <p:cNvPr id="11" name="Textplatzhalter 10"/>
          <p:cNvSpPr>
            <a:spLocks noGrp="1"/>
          </p:cNvSpPr>
          <p:nvPr>
            <p:ph type="body" idx="10"/>
          </p:nvPr>
        </p:nvSpPr>
        <p:spPr>
          <a:xfrm>
            <a:off x="1685290" y="2526665"/>
            <a:ext cx="2752725" cy="118745"/>
          </a:xfrm>
          <a:prstGeom prst="rect">
            <a:avLst/>
          </a:prstGeom>
          <a:noFill/>
          <a:ln w="0" cmpd="sng">
            <a:noFill/>
            <a:prstDash val="solid"/>
          </a:ln>
        </p:spPr>
        <p:txBody>
          <a:bodyPr vert="horz" lIns="0" tIns="0" rIns="0" bIns="0" anchor="t"/>
          <a:lstStyle/>
          <a:p>
            <a:pPr marL="0" marR="0" indent="0" algn="l">
              <a:lnSpc>
                <a:spcPts val="900"/>
              </a:lnSpc>
              <a:spcAft>
                <a:spcPts val="0"/>
              </a:spcAft>
              <a:tabLst>
                <a:tab pos="548640" algn="l"/>
                <a:tab pos="2743200" algn="r"/>
              </a:tabLst>
            </a:pPr>
            <a:r>
              <a:rPr lang="de-DE" sz="1100" spc="0">
                <a:solidFill>
                  <a:srgbClr val="2D4863"/>
                </a:solidFill>
                <a:latin typeface="Calibri" panose="02020603050405020304" pitchFamily="2"/>
              </a:rPr>
              <a:t>2 Blomberg 446 </a:t>
            </a:r>
          </a:p>
        </p:txBody>
      </p:sp>
      <p:sp>
        <p:nvSpPr>
          <p:cNvPr id="12" name="Textplatzhalter 11"/>
          <p:cNvSpPr>
            <a:spLocks noGrp="1"/>
          </p:cNvSpPr>
          <p:nvPr>
            <p:ph type="body" idx="10"/>
          </p:nvPr>
        </p:nvSpPr>
        <p:spPr>
          <a:xfrm>
            <a:off x="1685290" y="2840990"/>
            <a:ext cx="2749550" cy="97155"/>
          </a:xfrm>
          <a:prstGeom prst="rect">
            <a:avLst/>
          </a:prstGeom>
          <a:noFill/>
          <a:ln w="0" cmpd="sng">
            <a:noFill/>
            <a:prstDash val="solid"/>
          </a:ln>
        </p:spPr>
        <p:txBody>
          <a:bodyPr vert="horz" lIns="0" tIns="0" rIns="0" bIns="0" anchor="t"/>
          <a:lstStyle/>
          <a:p>
            <a:pPr marL="0" marR="0" indent="0" algn="l">
              <a:lnSpc>
                <a:spcPts val="700"/>
              </a:lnSpc>
              <a:spcAft>
                <a:spcPts val="0"/>
              </a:spcAft>
              <a:tabLst>
                <a:tab pos="548640" algn="l"/>
                <a:tab pos="2743200" algn="r"/>
              </a:tabLst>
            </a:pPr>
            <a:r>
              <a:rPr lang="de-DE" sz="1100" spc="0">
                <a:solidFill>
                  <a:srgbClr val="2D4863"/>
                </a:solidFill>
                <a:latin typeface="Calibri" panose="02020603050405020304" pitchFamily="2"/>
              </a:rPr>
              <a:t>3 Verl 453 </a:t>
            </a:r>
          </a:p>
        </p:txBody>
      </p:sp>
      <p:sp>
        <p:nvSpPr>
          <p:cNvPr id="13" name="Textplatzhalter 12"/>
          <p:cNvSpPr>
            <a:spLocks noGrp="1"/>
          </p:cNvSpPr>
          <p:nvPr>
            <p:ph type="body" idx="10"/>
          </p:nvPr>
        </p:nvSpPr>
        <p:spPr>
          <a:xfrm>
            <a:off x="1682750" y="3154680"/>
            <a:ext cx="2755265" cy="97790"/>
          </a:xfrm>
          <a:prstGeom prst="rect">
            <a:avLst/>
          </a:prstGeom>
          <a:noFill/>
          <a:ln w="0" cmpd="sng">
            <a:noFill/>
            <a:prstDash val="solid"/>
          </a:ln>
        </p:spPr>
        <p:txBody>
          <a:bodyPr vert="horz" lIns="0" tIns="0" rIns="0" bIns="0" anchor="t"/>
          <a:lstStyle/>
          <a:p>
            <a:pPr marL="0" marR="0" indent="0" algn="l">
              <a:lnSpc>
                <a:spcPts val="700"/>
              </a:lnSpc>
              <a:spcAft>
                <a:spcPts val="0"/>
              </a:spcAft>
              <a:tabLst>
                <a:tab pos="548640" algn="l"/>
                <a:tab pos="2743200" algn="r"/>
              </a:tabLst>
            </a:pPr>
            <a:r>
              <a:rPr lang="de-DE" sz="1100" spc="0">
                <a:solidFill>
                  <a:srgbClr val="2D4863"/>
                </a:solidFill>
                <a:latin typeface="Calibri" panose="02020603050405020304" pitchFamily="2"/>
              </a:rPr>
              <a:t>4 Harsewinkel 750 </a:t>
            </a:r>
          </a:p>
        </p:txBody>
      </p:sp>
      <p:sp>
        <p:nvSpPr>
          <p:cNvPr id="14" name="Textplatzhalter 13"/>
          <p:cNvSpPr>
            <a:spLocks noGrp="1"/>
          </p:cNvSpPr>
          <p:nvPr>
            <p:ph type="body" idx="10"/>
          </p:nvPr>
        </p:nvSpPr>
        <p:spPr>
          <a:xfrm>
            <a:off x="1685290" y="3471545"/>
            <a:ext cx="2752725" cy="97790"/>
          </a:xfrm>
          <a:prstGeom prst="rect">
            <a:avLst/>
          </a:prstGeom>
          <a:noFill/>
          <a:ln w="0" cmpd="sng">
            <a:noFill/>
            <a:prstDash val="solid"/>
          </a:ln>
        </p:spPr>
        <p:txBody>
          <a:bodyPr vert="horz" lIns="0" tIns="0" rIns="0" bIns="0" anchor="t"/>
          <a:lstStyle/>
          <a:p>
            <a:pPr marL="0" marR="0" indent="0" algn="l">
              <a:lnSpc>
                <a:spcPts val="700"/>
              </a:lnSpc>
              <a:spcAft>
                <a:spcPts val="0"/>
              </a:spcAft>
              <a:tabLst>
                <a:tab pos="548640" algn="l"/>
                <a:tab pos="2743200" algn="r"/>
              </a:tabLst>
            </a:pPr>
            <a:r>
              <a:rPr lang="de-DE" sz="1100" spc="0">
                <a:solidFill>
                  <a:srgbClr val="2D4863"/>
                </a:solidFill>
                <a:latin typeface="Calibri" panose="02020603050405020304" pitchFamily="2"/>
              </a:rPr>
              <a:t>5 Leverkusen 988 </a:t>
            </a:r>
          </a:p>
        </p:txBody>
      </p:sp>
      <p:sp>
        <p:nvSpPr>
          <p:cNvPr id="15" name="Textplatzhalter 14"/>
          <p:cNvSpPr>
            <a:spLocks noGrp="1"/>
          </p:cNvSpPr>
          <p:nvPr>
            <p:ph type="body" idx="10"/>
          </p:nvPr>
        </p:nvSpPr>
        <p:spPr>
          <a:xfrm>
            <a:off x="1629410" y="3862070"/>
            <a:ext cx="194310" cy="24130"/>
          </a:xfrm>
          <a:prstGeom prst="rect">
            <a:avLst/>
          </a:prstGeom>
          <a:noFill/>
          <a:ln w="0" cmpd="sng">
            <a:noFill/>
            <a:prstDash val="solid"/>
          </a:ln>
        </p:spPr>
        <p:txBody>
          <a:bodyPr vert="horz" lIns="0" tIns="0" rIns="0" bIns="0" anchor="t"/>
          <a:lstStyle/>
          <a:p>
            <a:pPr marL="0" marR="0" indent="0" algn="l">
              <a:lnSpc>
                <a:spcPts val="200"/>
              </a:lnSpc>
              <a:spcAft>
                <a:spcPts val="0"/>
              </a:spcAft>
            </a:pPr>
            <a:r>
              <a:rPr lang="de-DE" sz="1100" spc="25">
                <a:solidFill>
                  <a:srgbClr val="2D4863"/>
                </a:solidFill>
                <a:latin typeface="Calibri" panose="02020603050405020304" pitchFamily="2"/>
              </a:rPr>
              <a:t>... </a:t>
            </a:r>
          </a:p>
        </p:txBody>
      </p:sp>
      <p:sp>
        <p:nvSpPr>
          <p:cNvPr id="16" name="Textplatzhalter 15"/>
          <p:cNvSpPr>
            <a:spLocks noGrp="1"/>
          </p:cNvSpPr>
          <p:nvPr>
            <p:ph type="body" idx="10"/>
          </p:nvPr>
        </p:nvSpPr>
        <p:spPr>
          <a:xfrm>
            <a:off x="1685290" y="4105910"/>
            <a:ext cx="2752725" cy="118745"/>
          </a:xfrm>
          <a:prstGeom prst="rect">
            <a:avLst/>
          </a:prstGeom>
          <a:noFill/>
          <a:ln w="0" cmpd="sng">
            <a:noFill/>
            <a:prstDash val="solid"/>
          </a:ln>
        </p:spPr>
        <p:txBody>
          <a:bodyPr vert="horz" lIns="0" tIns="0" rIns="0" bIns="0" anchor="t"/>
          <a:lstStyle/>
          <a:p>
            <a:pPr marL="0" marR="0" indent="0" algn="l">
              <a:lnSpc>
                <a:spcPts val="900"/>
              </a:lnSpc>
              <a:spcAft>
                <a:spcPts val="20"/>
              </a:spcAft>
              <a:tabLst>
                <a:tab pos="548640" algn="l"/>
                <a:tab pos="2743200" algn="r"/>
              </a:tabLst>
            </a:pPr>
            <a:r>
              <a:rPr lang="de-DE" sz="1100" spc="0">
                <a:solidFill>
                  <a:srgbClr val="2D4863"/>
                </a:solidFill>
                <a:latin typeface="Calibri" panose="02020603050405020304" pitchFamily="2"/>
              </a:rPr>
              <a:t>345 Wuppertal 8.678 </a:t>
            </a:r>
          </a:p>
        </p:txBody>
      </p:sp>
      <p:sp>
        <p:nvSpPr>
          <p:cNvPr id="17" name="Textplatzhalter 16"/>
          <p:cNvSpPr>
            <a:spLocks noGrp="1"/>
          </p:cNvSpPr>
          <p:nvPr>
            <p:ph type="body" idx="10"/>
          </p:nvPr>
        </p:nvSpPr>
        <p:spPr>
          <a:xfrm>
            <a:off x="1629410" y="4492625"/>
            <a:ext cx="194310" cy="24765"/>
          </a:xfrm>
          <a:prstGeom prst="rect">
            <a:avLst/>
          </a:prstGeom>
          <a:noFill/>
          <a:ln w="0" cmpd="sng">
            <a:noFill/>
            <a:prstDash val="solid"/>
          </a:ln>
        </p:spPr>
        <p:txBody>
          <a:bodyPr vert="horz" lIns="0" tIns="0" rIns="0" bIns="0" anchor="t"/>
          <a:lstStyle/>
          <a:p>
            <a:pPr marL="0" marR="0" indent="0" algn="l">
              <a:lnSpc>
                <a:spcPts val="200"/>
              </a:lnSpc>
              <a:spcAft>
                <a:spcPts val="0"/>
              </a:spcAft>
            </a:pPr>
            <a:r>
              <a:rPr lang="de-DE" sz="1100" spc="25">
                <a:solidFill>
                  <a:srgbClr val="2D4863"/>
                </a:solidFill>
                <a:latin typeface="Calibri" panose="02020603050405020304" pitchFamily="2"/>
              </a:rPr>
              <a:t>... </a:t>
            </a:r>
          </a:p>
        </p:txBody>
      </p:sp>
      <p:sp>
        <p:nvSpPr>
          <p:cNvPr id="18" name="Textplatzhalter 17"/>
          <p:cNvSpPr>
            <a:spLocks noGrp="1"/>
          </p:cNvSpPr>
          <p:nvPr>
            <p:ph type="body" idx="10"/>
          </p:nvPr>
        </p:nvSpPr>
        <p:spPr>
          <a:xfrm>
            <a:off x="1685290" y="4736465"/>
            <a:ext cx="2752725" cy="97790"/>
          </a:xfrm>
          <a:prstGeom prst="rect">
            <a:avLst/>
          </a:prstGeom>
          <a:noFill/>
          <a:ln w="0" cmpd="sng">
            <a:noFill/>
            <a:prstDash val="solid"/>
          </a:ln>
        </p:spPr>
        <p:txBody>
          <a:bodyPr vert="horz" lIns="0" tIns="0" rIns="0" bIns="0" anchor="t"/>
          <a:lstStyle/>
          <a:p>
            <a:pPr marL="0" marR="0" indent="0" algn="l">
              <a:lnSpc>
                <a:spcPts val="700"/>
              </a:lnSpc>
              <a:spcAft>
                <a:spcPts val="0"/>
              </a:spcAft>
              <a:tabLst>
                <a:tab pos="548640" algn="l"/>
                <a:tab pos="2743200" algn="r"/>
              </a:tabLst>
            </a:pPr>
            <a:r>
              <a:rPr lang="de-DE" sz="1100" spc="0">
                <a:solidFill>
                  <a:srgbClr val="2D4863"/>
                </a:solidFill>
                <a:latin typeface="Calibri" panose="02020603050405020304" pitchFamily="2"/>
              </a:rPr>
              <a:t>392 Inden 10.139 </a:t>
            </a:r>
          </a:p>
        </p:txBody>
      </p:sp>
      <p:sp>
        <p:nvSpPr>
          <p:cNvPr id="19" name="Textplatzhalter 18"/>
          <p:cNvSpPr>
            <a:spLocks noGrp="1"/>
          </p:cNvSpPr>
          <p:nvPr>
            <p:ph type="body" idx="10"/>
          </p:nvPr>
        </p:nvSpPr>
        <p:spPr>
          <a:xfrm>
            <a:off x="1685290" y="5053330"/>
            <a:ext cx="2749550" cy="94615"/>
          </a:xfrm>
          <a:prstGeom prst="rect">
            <a:avLst/>
          </a:prstGeom>
          <a:noFill/>
          <a:ln w="0" cmpd="sng">
            <a:noFill/>
            <a:prstDash val="solid"/>
          </a:ln>
        </p:spPr>
        <p:txBody>
          <a:bodyPr vert="horz" lIns="0" tIns="0" rIns="0" bIns="0" anchor="t"/>
          <a:lstStyle/>
          <a:p>
            <a:pPr marL="0" marR="0" indent="0" algn="l">
              <a:lnSpc>
                <a:spcPts val="700"/>
              </a:lnSpc>
              <a:spcAft>
                <a:spcPts val="0"/>
              </a:spcAft>
              <a:tabLst>
                <a:tab pos="548640" algn="l"/>
                <a:tab pos="2743200" algn="r"/>
              </a:tabLst>
            </a:pPr>
            <a:r>
              <a:rPr lang="de-DE" sz="1100" spc="0">
                <a:solidFill>
                  <a:srgbClr val="2D4863"/>
                </a:solidFill>
                <a:latin typeface="Calibri" panose="02020603050405020304" pitchFamily="2"/>
              </a:rPr>
              <a:t>393 Bönen 10.161 </a:t>
            </a:r>
          </a:p>
        </p:txBody>
      </p:sp>
      <p:sp>
        <p:nvSpPr>
          <p:cNvPr id="20" name="Textplatzhalter 19"/>
          <p:cNvSpPr>
            <a:spLocks noGrp="1"/>
          </p:cNvSpPr>
          <p:nvPr>
            <p:ph type="body" idx="10"/>
          </p:nvPr>
        </p:nvSpPr>
        <p:spPr>
          <a:xfrm>
            <a:off x="1685290" y="5367655"/>
            <a:ext cx="2752725" cy="97155"/>
          </a:xfrm>
          <a:prstGeom prst="rect">
            <a:avLst/>
          </a:prstGeom>
          <a:noFill/>
          <a:ln w="0" cmpd="sng">
            <a:noFill/>
            <a:prstDash val="solid"/>
          </a:ln>
        </p:spPr>
        <p:txBody>
          <a:bodyPr vert="horz" lIns="0" tIns="0" rIns="0" bIns="0" anchor="t"/>
          <a:lstStyle/>
          <a:p>
            <a:pPr marL="0" marR="0" indent="0" algn="l">
              <a:lnSpc>
                <a:spcPts val="700"/>
              </a:lnSpc>
              <a:spcAft>
                <a:spcPts val="0"/>
              </a:spcAft>
              <a:tabLst>
                <a:tab pos="548640" algn="l"/>
                <a:tab pos="2743200" algn="r"/>
              </a:tabLst>
            </a:pPr>
            <a:r>
              <a:rPr lang="de-DE" sz="1100" spc="0">
                <a:solidFill>
                  <a:srgbClr val="2D4863"/>
                </a:solidFill>
                <a:latin typeface="Calibri" panose="02020603050405020304" pitchFamily="2"/>
              </a:rPr>
              <a:t>394 Gelsenkirchen 10.200 </a:t>
            </a:r>
          </a:p>
        </p:txBody>
      </p:sp>
      <p:sp>
        <p:nvSpPr>
          <p:cNvPr id="21" name="Textplatzhalter 20"/>
          <p:cNvSpPr>
            <a:spLocks noGrp="1"/>
          </p:cNvSpPr>
          <p:nvPr>
            <p:ph type="body" idx="10"/>
          </p:nvPr>
        </p:nvSpPr>
        <p:spPr>
          <a:xfrm>
            <a:off x="1685290" y="5684520"/>
            <a:ext cx="2749550" cy="97790"/>
          </a:xfrm>
          <a:prstGeom prst="rect">
            <a:avLst/>
          </a:prstGeom>
          <a:noFill/>
          <a:ln w="0" cmpd="sng">
            <a:noFill/>
            <a:prstDash val="solid"/>
          </a:ln>
        </p:spPr>
        <p:txBody>
          <a:bodyPr vert="horz" lIns="0" tIns="0" rIns="0" bIns="0" anchor="t"/>
          <a:lstStyle/>
          <a:p>
            <a:pPr marL="0" marR="0" indent="0" algn="l">
              <a:lnSpc>
                <a:spcPts val="700"/>
              </a:lnSpc>
              <a:spcAft>
                <a:spcPts val="0"/>
              </a:spcAft>
              <a:tabLst>
                <a:tab pos="548640" algn="l"/>
                <a:tab pos="2743200" algn="r"/>
              </a:tabLst>
            </a:pPr>
            <a:r>
              <a:rPr lang="de-DE" sz="1100" spc="0">
                <a:solidFill>
                  <a:srgbClr val="2D4863"/>
                </a:solidFill>
                <a:latin typeface="Calibri" panose="02020603050405020304" pitchFamily="2"/>
              </a:rPr>
              <a:t>395 Oberhausen 10.203 </a:t>
            </a:r>
          </a:p>
        </p:txBody>
      </p:sp>
      <p:sp>
        <p:nvSpPr>
          <p:cNvPr id="22" name="Textplatzhalter 21"/>
          <p:cNvSpPr>
            <a:spLocks noGrp="1"/>
          </p:cNvSpPr>
          <p:nvPr>
            <p:ph type="body" idx="10"/>
          </p:nvPr>
        </p:nvSpPr>
        <p:spPr>
          <a:xfrm>
            <a:off x="1685290" y="5998210"/>
            <a:ext cx="2749550" cy="119380"/>
          </a:xfrm>
          <a:prstGeom prst="rect">
            <a:avLst/>
          </a:prstGeom>
          <a:noFill/>
          <a:ln w="0" cmpd="sng">
            <a:noFill/>
            <a:prstDash val="solid"/>
          </a:ln>
        </p:spPr>
        <p:txBody>
          <a:bodyPr vert="horz" lIns="0" tIns="0" rIns="0" bIns="0" anchor="t"/>
          <a:lstStyle/>
          <a:p>
            <a:pPr marL="0" marR="0" indent="0" algn="l">
              <a:lnSpc>
                <a:spcPts val="900"/>
              </a:lnSpc>
              <a:spcAft>
                <a:spcPts val="20"/>
              </a:spcAft>
              <a:tabLst>
                <a:tab pos="548640" algn="l"/>
                <a:tab pos="2743200" algn="r"/>
              </a:tabLst>
            </a:pPr>
            <a:r>
              <a:rPr lang="de-DE" sz="1100" spc="0">
                <a:solidFill>
                  <a:srgbClr val="2D4863"/>
                </a:solidFill>
                <a:latin typeface="Calibri" panose="02020603050405020304" pitchFamily="2"/>
              </a:rPr>
              <a:t>396 Kranenburg 10.371 </a:t>
            </a:r>
          </a:p>
        </p:txBody>
      </p:sp>
      <p:sp>
        <p:nvSpPr>
          <p:cNvPr id="26" name="Textplatzhalter 25">
            <a:extLst>
              <a:ext uri="{FF2B5EF4-FFF2-40B4-BE49-F238E27FC236}">
                <a16:creationId xmlns:a16="http://schemas.microsoft.com/office/drawing/2014/main" id="{98233E13-C743-5121-4B94-26CA24EFD7C3}"/>
              </a:ext>
            </a:extLst>
          </p:cNvPr>
          <p:cNvSpPr>
            <a:spLocks noGrp="1"/>
          </p:cNvSpPr>
          <p:nvPr>
            <p:ph type="body" idx="10"/>
          </p:nvPr>
        </p:nvSpPr>
        <p:spPr/>
        <p:txBody>
          <a:bodyPr/>
          <a:lstStyle/>
          <a:p>
            <a:endParaRPr lang="de-DE"/>
          </a:p>
        </p:txBody>
      </p:sp>
      <p:sp>
        <p:nvSpPr>
          <p:cNvPr id="28" name="Textplatzhalter 27">
            <a:extLst>
              <a:ext uri="{FF2B5EF4-FFF2-40B4-BE49-F238E27FC236}">
                <a16:creationId xmlns:a16="http://schemas.microsoft.com/office/drawing/2014/main" id="{36B397D6-9532-C225-83D9-03817A20C182}"/>
              </a:ext>
            </a:extLst>
          </p:cNvPr>
          <p:cNvSpPr>
            <a:spLocks noGrp="1"/>
          </p:cNvSpPr>
          <p:nvPr>
            <p:ph type="body" idx="10"/>
          </p:nvPr>
        </p:nvSpPr>
        <p:spPr/>
        <p:txBody>
          <a:bodyPr/>
          <a:lstStyle/>
          <a:p>
            <a:endParaRPr lang="de-DE"/>
          </a:p>
        </p:txBody>
      </p:sp>
      <p:sp>
        <p:nvSpPr>
          <p:cNvPr id="30" name="Textplatzhalter 29">
            <a:extLst>
              <a:ext uri="{FF2B5EF4-FFF2-40B4-BE49-F238E27FC236}">
                <a16:creationId xmlns:a16="http://schemas.microsoft.com/office/drawing/2014/main" id="{73635AB2-B979-ACE3-F9CE-91F8BC8B3803}"/>
              </a:ext>
            </a:extLst>
          </p:cNvPr>
          <p:cNvSpPr>
            <a:spLocks noGrp="1"/>
          </p:cNvSpPr>
          <p:nvPr>
            <p:ph type="body" idx="10"/>
          </p:nvPr>
        </p:nvSpPr>
        <p:spPr/>
        <p:txBody>
          <a:bodyPr/>
          <a:lstStyle/>
          <a:p>
            <a:endParaRPr lang="de-DE" dirty="0"/>
          </a:p>
        </p:txBody>
      </p:sp>
      <p:pic>
        <p:nvPicPr>
          <p:cNvPr id="32" name="Grafik 31">
            <a:extLst>
              <a:ext uri="{FF2B5EF4-FFF2-40B4-BE49-F238E27FC236}">
                <a16:creationId xmlns:a16="http://schemas.microsoft.com/office/drawing/2014/main" id="{065DA3A2-7274-802C-38C1-5CC8D7457BF6}"/>
              </a:ext>
            </a:extLst>
          </p:cNvPr>
          <p:cNvPicPr>
            <a:picLocks noChangeAspect="1"/>
          </p:cNvPicPr>
          <p:nvPr/>
        </p:nvPicPr>
        <p:blipFill>
          <a:blip r:embed="rId3"/>
          <a:stretch>
            <a:fillRect/>
          </a:stretch>
        </p:blipFill>
        <p:spPr>
          <a:xfrm>
            <a:off x="139978" y="1795145"/>
            <a:ext cx="1326593" cy="4082756"/>
          </a:xfrm>
          <a:prstGeom prst="rect">
            <a:avLst/>
          </a:prstGeom>
        </p:spPr>
      </p:pic>
      <p:pic>
        <p:nvPicPr>
          <p:cNvPr id="34" name="Grafik 33">
            <a:extLst>
              <a:ext uri="{FF2B5EF4-FFF2-40B4-BE49-F238E27FC236}">
                <a16:creationId xmlns:a16="http://schemas.microsoft.com/office/drawing/2014/main" id="{10F15A15-4FE7-AAC5-9D19-386CBCE647E8}"/>
              </a:ext>
            </a:extLst>
          </p:cNvPr>
          <p:cNvPicPr>
            <a:picLocks noChangeAspect="1"/>
          </p:cNvPicPr>
          <p:nvPr/>
        </p:nvPicPr>
        <p:blipFill>
          <a:blip r:embed="rId4"/>
          <a:stretch>
            <a:fillRect/>
          </a:stretch>
        </p:blipFill>
        <p:spPr>
          <a:xfrm>
            <a:off x="1542002" y="1289050"/>
            <a:ext cx="3047340" cy="49454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Grafik 2"/>
          <p:cNvPicPr/>
          <p:nvPr/>
        </p:nvPicPr>
        <p:blipFill>
          <a:blip r:embed="rId2"/>
          <a:stretch>
            <a:fillRect/>
          </a:stretch>
        </p:blipFill>
        <p:spPr>
          <a:xfrm>
            <a:off x="207010" y="807720"/>
            <a:ext cx="9885045" cy="5848985"/>
          </a:xfrm>
          <a:prstGeom prst="rect">
            <a:avLst/>
          </a:prstGeom>
        </p:spPr>
      </p:pic>
      <p:sp>
        <p:nvSpPr>
          <p:cNvPr id="4" name="Textplatzhalter 3"/>
          <p:cNvSpPr>
            <a:spLocks noGrp="1"/>
          </p:cNvSpPr>
          <p:nvPr>
            <p:ph type="body" idx="10"/>
          </p:nvPr>
        </p:nvSpPr>
        <p:spPr>
          <a:xfrm>
            <a:off x="1645920" y="859790"/>
            <a:ext cx="4093210" cy="365760"/>
          </a:xfrm>
          <a:prstGeom prst="rect">
            <a:avLst/>
          </a:prstGeom>
          <a:noFill/>
          <a:ln w="0" cmpd="sng">
            <a:noFill/>
            <a:prstDash val="solid"/>
          </a:ln>
        </p:spPr>
        <p:txBody>
          <a:bodyPr vert="horz" lIns="0" tIns="0" rIns="0" bIns="0" anchor="t">
            <a:noAutofit/>
          </a:bodyPr>
          <a:lstStyle/>
          <a:p>
            <a:pPr marL="342900" marR="0" indent="-342900" algn="l">
              <a:lnSpc>
                <a:spcPts val="2900"/>
              </a:lnSpc>
              <a:spcAft>
                <a:spcPts val="0"/>
              </a:spcAft>
              <a:buFont typeface="Wingdings" panose="05000000000000000000" pitchFamily="2" charset="2"/>
              <a:buChar char="v"/>
            </a:pPr>
            <a:r>
              <a:rPr lang="de-DE" sz="3100" spc="25" dirty="0">
                <a:solidFill>
                  <a:srgbClr val="2D4863"/>
                </a:solidFill>
                <a:latin typeface="Calibri" panose="02020603050405020304" pitchFamily="2"/>
              </a:rPr>
              <a:t>Das Kommunalranking </a:t>
            </a:r>
          </a:p>
        </p:txBody>
      </p:sp>
      <p:graphicFrame>
        <p:nvGraphicFramePr>
          <p:cNvPr id="6" name="Tabelle 5"/>
          <p:cNvGraphicFramePr>
            <a:graphicFrameLocks noGrp="1"/>
          </p:cNvGraphicFramePr>
          <p:nvPr/>
        </p:nvGraphicFramePr>
        <p:xfrm>
          <a:off x="207010" y="1347470"/>
          <a:ext cx="4296410" cy="4846320"/>
        </p:xfrm>
        <a:graphic>
          <a:graphicData uri="http://schemas.openxmlformats.org/drawingml/2006/table">
            <a:tbl>
              <a:tblPr/>
              <a:tblGrid>
                <a:gridCol w="121031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558165">
                  <a:extLst>
                    <a:ext uri="{9D8B030D-6E8A-4147-A177-3AD203B41FA5}">
                      <a16:colId xmlns:a16="http://schemas.microsoft.com/office/drawing/2014/main" val="20002"/>
                    </a:ext>
                  </a:extLst>
                </a:gridCol>
                <a:gridCol w="1691640">
                  <a:extLst>
                    <a:ext uri="{9D8B030D-6E8A-4147-A177-3AD203B41FA5}">
                      <a16:colId xmlns:a16="http://schemas.microsoft.com/office/drawing/2014/main" val="20003"/>
                    </a:ext>
                  </a:extLst>
                </a:gridCol>
                <a:gridCol w="628015">
                  <a:extLst>
                    <a:ext uri="{9D8B030D-6E8A-4147-A177-3AD203B41FA5}">
                      <a16:colId xmlns:a16="http://schemas.microsoft.com/office/drawing/2014/main" val="20004"/>
                    </a:ext>
                  </a:extLst>
                </a:gridCol>
              </a:tblGrid>
              <a:tr h="356870">
                <a:tc rowSpan="2" gridSpan="2">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rowSpan="2" hMerge="1">
                  <a:txBody>
                    <a:bodyPr/>
                    <a:lstStyle/>
                    <a:p>
                      <a:endParaRPr/>
                    </a:p>
                  </a:txBody>
                  <a:tcPr/>
                </a:tc>
                <a:tc gridSpan="2">
                  <a:txBody>
                    <a:bodyPr/>
                    <a:lstStyle/>
                    <a:p>
                      <a:pPr marL="110490" marR="0" indent="0" algn="l">
                        <a:lnSpc>
                          <a:spcPts val="1600"/>
                        </a:lnSpc>
                        <a:spcBef>
                          <a:spcPts val="730"/>
                        </a:spcBef>
                        <a:spcAft>
                          <a:spcPts val="430"/>
                        </a:spcAft>
                      </a:pPr>
                      <a:r>
                        <a:rPr lang="de-DE" sz="1600" spc="0" dirty="0">
                          <a:solidFill>
                            <a:srgbClr val="2D4863"/>
                          </a:solidFill>
                          <a:latin typeface="Calibri" panose="02020603050405020304" pitchFamily="2"/>
                        </a:rPr>
                        <a:t>Gesamtranking </a:t>
                      </a:r>
                      <a:r>
                        <a:rPr lang="de-DE" sz="1600" b="1" spc="0" dirty="0">
                          <a:solidFill>
                            <a:srgbClr val="2D4863"/>
                          </a:solidFill>
                          <a:latin typeface="Calibri" panose="02020603050405020304" pitchFamily="2"/>
                        </a:rPr>
                        <a:t>Dynamik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tc hMerge="1">
                  <a:txBody>
                    <a:bodyPr/>
                    <a:lstStyle/>
                    <a:p>
                      <a:endParaRPr/>
                    </a:p>
                  </a:txBody>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00"/>
                  </a:ext>
                </a:extLst>
              </a:tr>
              <a:tr h="222250">
                <a:tc gridSpan="2"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hMerge="1" vMerge="1">
                  <a:txBody>
                    <a:bodyPr/>
                    <a:lstStyle/>
                    <a:p>
                      <a:endParaRPr/>
                    </a:p>
                  </a:txBody>
                  <a:tcPr/>
                </a:tc>
                <a:tc>
                  <a:txBody>
                    <a:bodyPr/>
                    <a:lstStyle/>
                    <a:p>
                      <a:pPr marL="110490" marR="0" indent="0" algn="l">
                        <a:lnSpc>
                          <a:spcPts val="1000"/>
                        </a:lnSpc>
                        <a:spcBef>
                          <a:spcPts val="745"/>
                        </a:spcBef>
                        <a:spcAft>
                          <a:spcPts val="0"/>
                        </a:spcAft>
                      </a:pPr>
                      <a:r>
                        <a:rPr lang="de-DE" sz="1050" b="1" spc="0">
                          <a:solidFill>
                            <a:srgbClr val="2D4863"/>
                          </a:solidFill>
                          <a:latin typeface="Calibri" panose="02020603050405020304" pitchFamily="2"/>
                        </a:rPr>
                        <a:t>Rang*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solidFill>
                      <a:srgbClr val="D9D9D9"/>
                    </a:solidFill>
                  </a:tcPr>
                </a:tc>
                <a:tc>
                  <a:txBody>
                    <a:bodyPr/>
                    <a:lstStyle/>
                    <a:p>
                      <a:pPr marL="116205" marR="0" indent="0" algn="l">
                        <a:lnSpc>
                          <a:spcPts val="1000"/>
                        </a:lnSpc>
                        <a:spcBef>
                          <a:spcPts val="745"/>
                        </a:spcBef>
                        <a:spcAft>
                          <a:spcPts val="0"/>
                        </a:spcAft>
                      </a:pPr>
                      <a:r>
                        <a:rPr lang="de-DE" sz="1050" b="1" spc="0">
                          <a:solidFill>
                            <a:srgbClr val="2D4863"/>
                          </a:solidFill>
                          <a:latin typeface="Calibri" panose="02020603050405020304" pitchFamily="2"/>
                        </a:rPr>
                        <a:t>Kommune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solidFill>
                      <a:srgbClr val="D9D9D9"/>
                    </a:solidFill>
                  </a:tcPr>
                </a:tc>
                <a:tc>
                  <a:txBody>
                    <a:bodyPr/>
                    <a:lstStyle/>
                    <a:p>
                      <a:pPr marL="0" marR="12065" indent="0" algn="r">
                        <a:lnSpc>
                          <a:spcPts val="1000"/>
                        </a:lnSpc>
                        <a:spcBef>
                          <a:spcPts val="745"/>
                        </a:spcBef>
                        <a:spcAft>
                          <a:spcPts val="0"/>
                        </a:spcAft>
                      </a:pPr>
                      <a:r>
                        <a:rPr lang="de-DE" sz="1050" b="1" spc="0">
                          <a:solidFill>
                            <a:srgbClr val="2D4863"/>
                          </a:solidFill>
                          <a:latin typeface="Calibri" panose="02020603050405020304" pitchFamily="2"/>
                        </a:rPr>
                        <a:t>Rang DE*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solidFill>
                      <a:srgbClr val="D9D9D9"/>
                    </a:solidFill>
                  </a:tcPr>
                </a:tc>
                <a:extLst>
                  <a:ext uri="{0D108BD9-81ED-4DB2-BD59-A6C34878D82A}">
                    <a16:rowId xmlns:a16="http://schemas.microsoft.com/office/drawing/2014/main" val="10001"/>
                  </a:ext>
                </a:extLst>
              </a:tr>
              <a:tr h="97790">
                <a:tc rowSpan="2">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D9D9D9"/>
                    </a:solidFill>
                  </a:tcPr>
                </a:tc>
                <a:tc rowSpan="2">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02"/>
                  </a:ext>
                </a:extLst>
              </a:tr>
              <a:tr h="283210">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solidFill>
                      <a:srgbClr val="D9D9D9"/>
                    </a:solidFill>
                  </a:tcPr>
                </a:tc>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rowSpan="2">
                  <a:txBody>
                    <a:bodyPr/>
                    <a:lstStyle/>
                    <a:p>
                      <a:pPr marL="110490" marR="0" indent="0" algn="l">
                        <a:lnSpc>
                          <a:spcPts val="1100"/>
                        </a:lnSpc>
                        <a:spcBef>
                          <a:spcPts val="1315"/>
                        </a:spcBef>
                        <a:spcAft>
                          <a:spcPts val="50"/>
                        </a:spcAft>
                      </a:pPr>
                      <a:r>
                        <a:rPr lang="de-DE" sz="1100" spc="0">
                          <a:solidFill>
                            <a:srgbClr val="2D4863"/>
                          </a:solidFill>
                          <a:latin typeface="Calibri" panose="02020603050405020304" pitchFamily="2"/>
                        </a:rPr>
                        <a:t>1 </a:t>
                      </a:r>
                    </a:p>
                  </a:txBody>
                  <a:tcPr marL="0" marR="0" marT="0" marB="0" anchor="b">
                    <a:lnL w="0" cmpd="sng">
                      <a:noFill/>
                      <a:prstDash val="solid"/>
                    </a:lnL>
                    <a:lnR w="0" cmpd="sng">
                      <a:noFill/>
                      <a:prstDash val="solid"/>
                    </a:lnR>
                    <a:lnT w="12065" cmpd="sng">
                      <a:solidFill>
                        <a:srgbClr val="000000"/>
                      </a:solidFill>
                      <a:prstDash val="solid"/>
                    </a:lnT>
                    <a:lnB w="0" cmpd="sng">
                      <a:noFill/>
                      <a:prstDash val="solid"/>
                    </a:lnB>
                    <a:solidFill>
                      <a:srgbClr val="D9D9D9"/>
                    </a:solidFill>
                  </a:tcPr>
                </a:tc>
                <a:tc rowSpan="2">
                  <a:txBody>
                    <a:bodyPr/>
                    <a:lstStyle/>
                    <a:p>
                      <a:pPr marL="116205" marR="0" indent="0" algn="l">
                        <a:lnSpc>
                          <a:spcPts val="1100"/>
                        </a:lnSpc>
                        <a:spcBef>
                          <a:spcPts val="1315"/>
                        </a:spcBef>
                        <a:spcAft>
                          <a:spcPts val="50"/>
                        </a:spcAft>
                      </a:pPr>
                      <a:r>
                        <a:rPr lang="de-DE" sz="1100" spc="0">
                          <a:solidFill>
                            <a:srgbClr val="2D4863"/>
                          </a:solidFill>
                          <a:latin typeface="Calibri" panose="02020603050405020304" pitchFamily="2"/>
                        </a:rPr>
                        <a:t>Schöppingen </a:t>
                      </a:r>
                    </a:p>
                  </a:txBody>
                  <a:tcPr marL="0" marR="0" marT="0" marB="0" anchor="b">
                    <a:lnL w="0" cmpd="sng">
                      <a:noFill/>
                      <a:prstDash val="solid"/>
                    </a:lnL>
                    <a:lnR w="0" cmpd="sng">
                      <a:noFill/>
                      <a:prstDash val="solid"/>
                    </a:lnR>
                    <a:lnT w="12065" cmpd="sng">
                      <a:solidFill>
                        <a:srgbClr val="000000"/>
                      </a:solidFill>
                      <a:prstDash val="solid"/>
                    </a:lnT>
                    <a:lnB w="0" cmpd="sng">
                      <a:noFill/>
                      <a:prstDash val="solid"/>
                    </a:lnB>
                    <a:solidFill>
                      <a:srgbClr val="D9D9D9"/>
                    </a:solidFill>
                  </a:tcPr>
                </a:tc>
                <a:tc rowSpan="2">
                  <a:txBody>
                    <a:bodyPr/>
                    <a:lstStyle/>
                    <a:p>
                      <a:pPr marL="0" marR="12065" indent="0" algn="r">
                        <a:lnSpc>
                          <a:spcPts val="1100"/>
                        </a:lnSpc>
                        <a:spcBef>
                          <a:spcPts val="1315"/>
                        </a:spcBef>
                        <a:spcAft>
                          <a:spcPts val="50"/>
                        </a:spcAft>
                      </a:pPr>
                      <a:r>
                        <a:rPr lang="de-DE" sz="1100" spc="0">
                          <a:solidFill>
                            <a:srgbClr val="2D4863"/>
                          </a:solidFill>
                          <a:latin typeface="Calibri" panose="02020603050405020304" pitchFamily="2"/>
                        </a:rPr>
                        <a:t>319 </a:t>
                      </a:r>
                    </a:p>
                  </a:txBody>
                  <a:tcPr marL="0" marR="0" marT="0" marB="0" anchor="b">
                    <a:lnL w="0" cmpd="sng">
                      <a:noFill/>
                      <a:prstDash val="solid"/>
                    </a:lnL>
                    <a:lnR w="0" cmpd="sng">
                      <a:noFill/>
                      <a:prstDash val="solid"/>
                    </a:lnR>
                    <a:lnT w="12065" cmpd="sng">
                      <a:solidFill>
                        <a:srgbClr val="000000"/>
                      </a:solidFill>
                      <a:prstDash val="solid"/>
                    </a:lnT>
                    <a:lnB w="0" cmpd="sng">
                      <a:noFill/>
                      <a:prstDash val="solid"/>
                    </a:lnB>
                    <a:solidFill>
                      <a:srgbClr val="D9D9D9"/>
                    </a:solidFill>
                  </a:tcPr>
                </a:tc>
                <a:extLst>
                  <a:ext uri="{0D108BD9-81ED-4DB2-BD59-A6C34878D82A}">
                    <a16:rowId xmlns:a16="http://schemas.microsoft.com/office/drawing/2014/main" val="10003"/>
                  </a:ext>
                </a:extLst>
              </a:tr>
              <a:tr h="97790">
                <a:tc rowSpan="2">
                  <a:txBody>
                    <a:bodyPr/>
                    <a:lstStyle/>
                    <a:p>
                      <a:pPr marL="128270" marR="0" indent="0" algn="l">
                        <a:lnSpc>
                          <a:spcPts val="1100"/>
                        </a:lnSpc>
                        <a:spcBef>
                          <a:spcPts val="0"/>
                        </a:spcBef>
                        <a:spcAft>
                          <a:spcPts val="240"/>
                        </a:spcAft>
                      </a:pPr>
                      <a:r>
                        <a:rPr lang="de-DE" sz="1250" spc="0">
                          <a:solidFill>
                            <a:srgbClr val="2D4863"/>
                          </a:solidFill>
                          <a:latin typeface="Calibri" panose="02020603050405020304" pitchFamily="2"/>
                        </a:rPr>
                        <a:t>Rang 1-66 </a:t>
                      </a:r>
                    </a:p>
                  </a:txBody>
                  <a:tcPr marL="0" marR="0" marT="0" marB="0" anchor="ctr">
                    <a:lnL w="0" cmpd="sng">
                      <a:noFill/>
                      <a:prstDash val="solid"/>
                    </a:lnL>
                    <a:lnR w="0" cmpd="sng">
                      <a:noFill/>
                      <a:prstDash val="solid"/>
                    </a:lnR>
                    <a:lnT w="0" cmpd="sng">
                      <a:noFill/>
                      <a:prstDash val="solid"/>
                    </a:lnT>
                    <a:lnB w="0" cmpd="sng">
                      <a:noFill/>
                      <a:prstDash val="solid"/>
                    </a:lnB>
                    <a:solidFill>
                      <a:srgbClr val="D9D9D9"/>
                    </a:solidFill>
                  </a:tcPr>
                </a:tc>
                <a:tc rowSpan="2">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vMerge="1">
                  <a:txBody>
                    <a:bodyPr/>
                    <a:lstStyle/>
                    <a:p>
                      <a:endParaRPr/>
                    </a:p>
                  </a:txBody>
                  <a:tcPr marL="0" marR="0" marT="0" marB="0" anchor="b">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tc vMerge="1">
                  <a:txBody>
                    <a:bodyPr/>
                    <a:lstStyle/>
                    <a:p>
                      <a:endParaRPr/>
                    </a:p>
                  </a:txBody>
                  <a:tcPr marL="0" marR="0" marT="0" marB="0" anchor="b">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tc vMerge="1">
                  <a:txBody>
                    <a:bodyPr/>
                    <a:lstStyle/>
                    <a:p>
                      <a:endParaRPr/>
                    </a:p>
                  </a:txBody>
                  <a:tcPr marL="0" marR="0" marT="0" marB="0" anchor="b">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04"/>
                  </a:ext>
                </a:extLst>
              </a:tr>
              <a:tr h="133985">
                <a:tc vMerge="1">
                  <a:txBody>
                    <a:bodyPr/>
                    <a:lstStyle/>
                    <a:p>
                      <a:endParaRPr/>
                    </a:p>
                  </a:txBody>
                  <a:tcPr marL="0" marR="0" marT="0" marB="0" anchor="ctr">
                    <a:lnL w="0" cmpd="sng">
                      <a:noFill/>
                      <a:prstDash val="solid"/>
                    </a:lnL>
                    <a:lnR w="0" cmpd="sng">
                      <a:noFill/>
                      <a:prstDash val="solid"/>
                    </a:lnR>
                    <a:lnT w="0" cmpd="sng">
                      <a:noFill/>
                      <a:prstDash val="solid"/>
                    </a:lnT>
                    <a:lnB w="0" cmpd="sng">
                      <a:noFill/>
                      <a:prstDash val="solid"/>
                    </a:lnB>
                    <a:solidFill>
                      <a:srgbClr val="D9D9D9"/>
                    </a:solidFill>
                  </a:tcPr>
                </a:tc>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12065" cmpd="sng">
                      <a:noFill/>
                      <a:prstDash val="solid"/>
                    </a:lnT>
                    <a:lnB w="0" cmpd="sng">
                      <a:no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12065" cmpd="sng">
                      <a:noFill/>
                      <a:prstDash val="solid"/>
                    </a:lnT>
                    <a:lnB w="0" cmpd="sng">
                      <a:no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12065" cmpd="sng">
                      <a:noFill/>
                      <a:prstDash val="solid"/>
                    </a:lnT>
                    <a:lnB w="0" cmpd="sng">
                      <a:noFill/>
                      <a:prstDash val="solid"/>
                    </a:lnB>
                    <a:solidFill>
                      <a:srgbClr val="D9D9D9"/>
                    </a:solidFill>
                  </a:tcPr>
                </a:tc>
                <a:extLst>
                  <a:ext uri="{0D108BD9-81ED-4DB2-BD59-A6C34878D82A}">
                    <a16:rowId xmlns:a16="http://schemas.microsoft.com/office/drawing/2014/main" val="10005"/>
                  </a:ext>
                </a:extLst>
              </a:tr>
              <a:tr h="182880">
                <a:tc>
                  <a:txBody>
                    <a:bodyPr/>
                    <a:lstStyle/>
                    <a:p>
                      <a:pPr marL="0" marR="0" indent="0" algn="l">
                        <a:lnSpc>
                          <a:spcPct val="100000"/>
                        </a:lnSpc>
                        <a:spcBef>
                          <a:spcPts val="0"/>
                        </a:spcBef>
                        <a:spcAft>
                          <a:spcPts val="0"/>
                        </a:spcAft>
                      </a:pPr>
                      <a:r>
                        <a:rPr lang="de-DE" sz="100" dirty="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110490" marR="0" indent="0" algn="l">
                        <a:lnSpc>
                          <a:spcPts val="1100"/>
                        </a:lnSpc>
                        <a:spcBef>
                          <a:spcPts val="285"/>
                        </a:spcBef>
                        <a:spcAft>
                          <a:spcPts val="75"/>
                        </a:spcAft>
                      </a:pPr>
                      <a:r>
                        <a:rPr lang="de-DE" sz="1100" spc="0">
                          <a:solidFill>
                            <a:srgbClr val="2D4863"/>
                          </a:solidFill>
                          <a:latin typeface="Calibri" panose="02020603050405020304" pitchFamily="2"/>
                        </a:rPr>
                        <a:t>2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tc>
                  <a:txBody>
                    <a:bodyPr/>
                    <a:lstStyle/>
                    <a:p>
                      <a:pPr marL="116205" marR="0" indent="0" algn="l">
                        <a:lnSpc>
                          <a:spcPts val="1100"/>
                        </a:lnSpc>
                        <a:spcBef>
                          <a:spcPts val="285"/>
                        </a:spcBef>
                        <a:spcAft>
                          <a:spcPts val="75"/>
                        </a:spcAft>
                      </a:pPr>
                      <a:r>
                        <a:rPr lang="de-DE" sz="1100" spc="0" dirty="0">
                          <a:solidFill>
                            <a:srgbClr val="2D4863"/>
                          </a:solidFill>
                          <a:latin typeface="Calibri" panose="02020603050405020304" pitchFamily="2"/>
                        </a:rPr>
                        <a:t>Heiden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tc>
                  <a:txBody>
                    <a:bodyPr/>
                    <a:lstStyle/>
                    <a:p>
                      <a:pPr marL="0" marR="12065" indent="0" algn="r">
                        <a:lnSpc>
                          <a:spcPts val="1100"/>
                        </a:lnSpc>
                        <a:spcBef>
                          <a:spcPts val="285"/>
                        </a:spcBef>
                        <a:spcAft>
                          <a:spcPts val="75"/>
                        </a:spcAft>
                      </a:pPr>
                      <a:r>
                        <a:rPr lang="de-DE" sz="1100" spc="0">
                          <a:solidFill>
                            <a:srgbClr val="2D4863"/>
                          </a:solidFill>
                          <a:latin typeface="Calibri" panose="02020603050405020304" pitchFamily="2"/>
                        </a:rPr>
                        <a:t>540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06"/>
                  </a:ext>
                </a:extLst>
              </a:tr>
              <a:tr h="314325">
                <a:tc rowSpan="2">
                  <a:txBody>
                    <a:bodyPr/>
                    <a:lstStyle/>
                    <a:p>
                      <a:pPr marL="128270" marR="0" indent="0" algn="l">
                        <a:lnSpc>
                          <a:spcPts val="1300"/>
                        </a:lnSpc>
                        <a:spcBef>
                          <a:spcPts val="1885"/>
                        </a:spcBef>
                        <a:spcAft>
                          <a:spcPts val="285"/>
                        </a:spcAft>
                      </a:pPr>
                      <a:r>
                        <a:rPr lang="de-DE" sz="1250" spc="0" dirty="0">
                          <a:solidFill>
                            <a:srgbClr val="2D4863"/>
                          </a:solidFill>
                          <a:latin typeface="Calibri" panose="02020603050405020304" pitchFamily="2"/>
                        </a:rPr>
                        <a:t>Rang 67-132 </a:t>
                      </a:r>
                    </a:p>
                  </a:txBody>
                  <a:tcPr marL="0" marR="0" marT="0" marB="0" anchor="b">
                    <a:lnL w="0" cmpd="sng">
                      <a:noFill/>
                      <a:prstDash val="solid"/>
                    </a:lnL>
                    <a:lnR w="0" cmpd="sng">
                      <a:noFill/>
                      <a:prstDash val="solid"/>
                    </a:lnR>
                    <a:lnT w="0" cmpd="sng">
                      <a:noFill/>
                      <a:prstDash val="solid"/>
                    </a:lnT>
                    <a:lnB w="0" cmpd="sng">
                      <a:noFill/>
                      <a:prstDash val="solid"/>
                    </a:lnB>
                    <a:solidFill>
                      <a:srgbClr val="D9D9D9"/>
                    </a:solidFill>
                  </a:tcPr>
                </a:tc>
                <a:tc rowSpan="2">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110490" marR="0" indent="0" algn="l">
                        <a:lnSpc>
                          <a:spcPts val="1100"/>
                        </a:lnSpc>
                        <a:spcBef>
                          <a:spcPts val="1320"/>
                        </a:spcBef>
                        <a:spcAft>
                          <a:spcPts val="45"/>
                        </a:spcAft>
                      </a:pPr>
                      <a:r>
                        <a:rPr lang="de-DE" sz="1100" spc="0">
                          <a:solidFill>
                            <a:srgbClr val="2D4863"/>
                          </a:solidFill>
                          <a:latin typeface="Calibri" panose="02020603050405020304" pitchFamily="2"/>
                        </a:rPr>
                        <a:t>3 </a:t>
                      </a:r>
                    </a:p>
                  </a:txBody>
                  <a:tcPr marL="0" marR="0" marT="0" marB="0" anchor="b">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116205" marR="0" indent="0" algn="l">
                        <a:lnSpc>
                          <a:spcPts val="1100"/>
                        </a:lnSpc>
                        <a:spcBef>
                          <a:spcPts val="1320"/>
                        </a:spcBef>
                        <a:spcAft>
                          <a:spcPts val="45"/>
                        </a:spcAft>
                      </a:pPr>
                      <a:r>
                        <a:rPr lang="de-DE" sz="1100" spc="0">
                          <a:solidFill>
                            <a:srgbClr val="2D4863"/>
                          </a:solidFill>
                          <a:latin typeface="Calibri" panose="02020603050405020304" pitchFamily="2"/>
                        </a:rPr>
                        <a:t>Niederzier </a:t>
                      </a:r>
                    </a:p>
                  </a:txBody>
                  <a:tcPr marL="0" marR="0" marT="0" marB="0" anchor="b">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12065" indent="0" algn="r">
                        <a:lnSpc>
                          <a:spcPts val="1100"/>
                        </a:lnSpc>
                        <a:spcBef>
                          <a:spcPts val="1320"/>
                        </a:spcBef>
                        <a:spcAft>
                          <a:spcPts val="45"/>
                        </a:spcAft>
                      </a:pPr>
                      <a:r>
                        <a:rPr lang="de-DE" sz="1100" spc="0">
                          <a:solidFill>
                            <a:srgbClr val="2D4863"/>
                          </a:solidFill>
                          <a:latin typeface="Calibri" panose="02020603050405020304" pitchFamily="2"/>
                        </a:rPr>
                        <a:t>627 </a:t>
                      </a:r>
                    </a:p>
                  </a:txBody>
                  <a:tcPr marL="0" marR="0" marT="0" marB="0" anchor="b">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07"/>
                  </a:ext>
                </a:extLst>
              </a:tr>
              <a:tr h="125095">
                <a:tc vMerge="1">
                  <a:txBody>
                    <a:bodyPr/>
                    <a:lstStyle/>
                    <a:p>
                      <a:endParaRPr/>
                    </a:p>
                  </a:txBody>
                  <a:tcPr marL="0" marR="0" marT="0" marB="0" anchor="b">
                    <a:lnL w="0" cmpd="sng">
                      <a:noFill/>
                      <a:prstDash val="solid"/>
                    </a:lnL>
                    <a:lnR w="0" cmpd="sng">
                      <a:noFill/>
                      <a:prstDash val="solid"/>
                    </a:lnR>
                    <a:lnT w="0" cmpd="sng">
                      <a:noFill/>
                      <a:prstDash val="solid"/>
                    </a:lnT>
                    <a:lnB w="0" cmpd="sng">
                      <a:noFill/>
                      <a:prstDash val="solid"/>
                    </a:lnB>
                    <a:solidFill>
                      <a:srgbClr val="D9D9D9"/>
                    </a:solidFill>
                  </a:tcPr>
                </a:tc>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0" cmpd="sng">
                      <a:no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0" cmpd="sng">
                      <a:no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0" cmpd="sng">
                      <a:noFill/>
                      <a:prstDash val="solid"/>
                    </a:lnB>
                    <a:solidFill>
                      <a:srgbClr val="D9D9D9"/>
                    </a:solidFill>
                  </a:tcPr>
                </a:tc>
                <a:extLst>
                  <a:ext uri="{0D108BD9-81ED-4DB2-BD59-A6C34878D82A}">
                    <a16:rowId xmlns:a16="http://schemas.microsoft.com/office/drawing/2014/main" val="10008"/>
                  </a:ext>
                </a:extLst>
              </a:tr>
              <a:tr h="191770">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110490" marR="0" indent="0" algn="l">
                        <a:lnSpc>
                          <a:spcPts val="1100"/>
                        </a:lnSpc>
                        <a:spcBef>
                          <a:spcPts val="330"/>
                        </a:spcBef>
                        <a:spcAft>
                          <a:spcPts val="95"/>
                        </a:spcAft>
                      </a:pPr>
                      <a:r>
                        <a:rPr lang="de-DE" sz="1100" spc="0">
                          <a:solidFill>
                            <a:srgbClr val="2D4863"/>
                          </a:solidFill>
                          <a:latin typeface="Calibri" panose="02020603050405020304" pitchFamily="2"/>
                        </a:rPr>
                        <a:t>4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tc>
                  <a:txBody>
                    <a:bodyPr/>
                    <a:lstStyle/>
                    <a:p>
                      <a:pPr marL="116205" marR="0" indent="0" algn="l">
                        <a:lnSpc>
                          <a:spcPts val="1100"/>
                        </a:lnSpc>
                        <a:spcBef>
                          <a:spcPts val="355"/>
                        </a:spcBef>
                        <a:spcAft>
                          <a:spcPts val="70"/>
                        </a:spcAft>
                      </a:pPr>
                      <a:r>
                        <a:rPr lang="de-DE" sz="1100" spc="0">
                          <a:solidFill>
                            <a:srgbClr val="2D4863"/>
                          </a:solidFill>
                          <a:latin typeface="Calibri" panose="02020603050405020304" pitchFamily="2"/>
                        </a:rPr>
                        <a:t>Monheim am Rhein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tc>
                  <a:txBody>
                    <a:bodyPr/>
                    <a:lstStyle/>
                    <a:p>
                      <a:pPr marL="0" marR="12065" indent="0" algn="r">
                        <a:lnSpc>
                          <a:spcPts val="1100"/>
                        </a:lnSpc>
                        <a:spcBef>
                          <a:spcPts val="330"/>
                        </a:spcBef>
                        <a:spcAft>
                          <a:spcPts val="95"/>
                        </a:spcAft>
                      </a:pPr>
                      <a:r>
                        <a:rPr lang="de-DE" sz="1100" spc="0">
                          <a:solidFill>
                            <a:srgbClr val="2D4863"/>
                          </a:solidFill>
                          <a:latin typeface="Calibri" panose="02020603050405020304" pitchFamily="2"/>
                        </a:rPr>
                        <a:t>665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09"/>
                  </a:ext>
                </a:extLst>
              </a:tr>
              <a:tr h="313690">
                <a:tc rowSpan="2">
                  <a:txBody>
                    <a:bodyPr/>
                    <a:lstStyle/>
                    <a:p>
                      <a:pPr marL="128270" marR="0" indent="0" algn="l">
                        <a:lnSpc>
                          <a:spcPts val="1300"/>
                        </a:lnSpc>
                        <a:spcBef>
                          <a:spcPts val="1785"/>
                        </a:spcBef>
                        <a:spcAft>
                          <a:spcPts val="310"/>
                        </a:spcAft>
                      </a:pPr>
                      <a:r>
                        <a:rPr lang="de-DE" sz="1250" spc="0">
                          <a:solidFill>
                            <a:srgbClr val="2D4863"/>
                          </a:solidFill>
                          <a:latin typeface="Calibri" panose="02020603050405020304" pitchFamily="2"/>
                        </a:rPr>
                        <a:t>Rang 133-198 </a:t>
                      </a:r>
                    </a:p>
                  </a:txBody>
                  <a:tcPr marL="0" marR="0" marT="0" marB="0" anchor="b">
                    <a:lnL w="0" cmpd="sng">
                      <a:noFill/>
                      <a:prstDash val="solid"/>
                    </a:lnL>
                    <a:lnR w="0" cmpd="sng">
                      <a:noFill/>
                      <a:prstDash val="solid"/>
                    </a:lnR>
                    <a:lnT w="0" cmpd="sng">
                      <a:noFill/>
                      <a:prstDash val="solid"/>
                    </a:lnT>
                    <a:lnB w="0" cmpd="sng">
                      <a:noFill/>
                      <a:prstDash val="solid"/>
                    </a:lnB>
                    <a:solidFill>
                      <a:srgbClr val="D9D9D9"/>
                    </a:solidFill>
                  </a:tcPr>
                </a:tc>
                <a:tc rowSpan="2">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110490" marR="0" indent="0" algn="l">
                        <a:lnSpc>
                          <a:spcPts val="1100"/>
                        </a:lnSpc>
                        <a:spcBef>
                          <a:spcPts val="1315"/>
                        </a:spcBef>
                        <a:spcAft>
                          <a:spcPts val="50"/>
                        </a:spcAft>
                      </a:pPr>
                      <a:r>
                        <a:rPr lang="de-DE" sz="1100" spc="0">
                          <a:solidFill>
                            <a:srgbClr val="2D4863"/>
                          </a:solidFill>
                          <a:latin typeface="Calibri" panose="02020603050405020304" pitchFamily="2"/>
                        </a:rPr>
                        <a:t>5 </a:t>
                      </a:r>
                    </a:p>
                  </a:txBody>
                  <a:tcPr marL="0" marR="0" marT="0" marB="0" anchor="b">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116205" marR="0" indent="0" algn="l">
                        <a:lnSpc>
                          <a:spcPts val="1100"/>
                        </a:lnSpc>
                        <a:spcBef>
                          <a:spcPts val="1340"/>
                        </a:spcBef>
                        <a:spcAft>
                          <a:spcPts val="25"/>
                        </a:spcAft>
                      </a:pPr>
                      <a:r>
                        <a:rPr lang="de-DE" sz="1100" spc="0">
                          <a:solidFill>
                            <a:srgbClr val="2D4863"/>
                          </a:solidFill>
                          <a:latin typeface="Calibri" panose="02020603050405020304" pitchFamily="2"/>
                        </a:rPr>
                        <a:t>Alsdorf </a:t>
                      </a:r>
                    </a:p>
                  </a:txBody>
                  <a:tcPr marL="0" marR="0" marT="0" marB="0" anchor="b">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12065" indent="0" algn="r">
                        <a:lnSpc>
                          <a:spcPts val="1100"/>
                        </a:lnSpc>
                        <a:spcBef>
                          <a:spcPts val="1315"/>
                        </a:spcBef>
                        <a:spcAft>
                          <a:spcPts val="50"/>
                        </a:spcAft>
                      </a:pPr>
                      <a:r>
                        <a:rPr lang="de-DE" sz="1100" spc="0">
                          <a:solidFill>
                            <a:srgbClr val="2D4863"/>
                          </a:solidFill>
                          <a:latin typeface="Calibri" panose="02020603050405020304" pitchFamily="2"/>
                        </a:rPr>
                        <a:t>1.050 </a:t>
                      </a:r>
                    </a:p>
                  </a:txBody>
                  <a:tcPr marL="0" marR="0" marT="0" marB="0" anchor="b">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10"/>
                  </a:ext>
                </a:extLst>
              </a:tr>
              <a:tr h="121920">
                <a:tc vMerge="1">
                  <a:txBody>
                    <a:bodyPr/>
                    <a:lstStyle/>
                    <a:p>
                      <a:endParaRPr/>
                    </a:p>
                  </a:txBody>
                  <a:tcPr marL="0" marR="0" marT="0" marB="0" anchor="b">
                    <a:lnL w="0" cmpd="sng">
                      <a:noFill/>
                      <a:prstDash val="solid"/>
                    </a:lnL>
                    <a:lnR w="0" cmpd="sng">
                      <a:noFill/>
                      <a:prstDash val="solid"/>
                    </a:lnR>
                    <a:lnT w="0" cmpd="sng">
                      <a:noFill/>
                      <a:prstDash val="solid"/>
                    </a:lnT>
                    <a:lnB w="0" cmpd="sng">
                      <a:noFill/>
                      <a:prstDash val="solid"/>
                    </a:lnB>
                    <a:solidFill>
                      <a:srgbClr val="D9D9D9"/>
                    </a:solidFill>
                  </a:tcPr>
                </a:tc>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0" cmpd="sng">
                      <a:no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0" cmpd="sng">
                      <a:no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0" cmpd="sng">
                      <a:noFill/>
                      <a:prstDash val="solid"/>
                    </a:lnB>
                    <a:solidFill>
                      <a:srgbClr val="D9D9D9"/>
                    </a:solidFill>
                  </a:tcPr>
                </a:tc>
                <a:extLst>
                  <a:ext uri="{0D108BD9-81ED-4DB2-BD59-A6C34878D82A}">
                    <a16:rowId xmlns:a16="http://schemas.microsoft.com/office/drawing/2014/main" val="10011"/>
                  </a:ext>
                </a:extLst>
              </a:tr>
              <a:tr h="195580">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110490" marR="0" indent="0" algn="l">
                        <a:lnSpc>
                          <a:spcPts val="1100"/>
                        </a:lnSpc>
                        <a:spcBef>
                          <a:spcPts val="380"/>
                        </a:spcBef>
                        <a:spcAft>
                          <a:spcPts val="75"/>
                        </a:spcAft>
                      </a:pPr>
                      <a:r>
                        <a:rPr lang="de-DE" sz="1100" spc="0">
                          <a:solidFill>
                            <a:srgbClr val="2D4863"/>
                          </a:solidFill>
                          <a:latin typeface="Calibri" panose="02020603050405020304" pitchFamily="2"/>
                        </a:rPr>
                        <a:t>...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12"/>
                  </a:ext>
                </a:extLst>
              </a:tr>
              <a:tr h="316865">
                <a:tc rowSpan="2">
                  <a:txBody>
                    <a:bodyPr/>
                    <a:lstStyle/>
                    <a:p>
                      <a:pPr marL="128270" marR="0" indent="0" algn="l">
                        <a:lnSpc>
                          <a:spcPts val="1300"/>
                        </a:lnSpc>
                        <a:spcBef>
                          <a:spcPts val="1685"/>
                        </a:spcBef>
                        <a:spcAft>
                          <a:spcPts val="410"/>
                        </a:spcAft>
                      </a:pPr>
                      <a:r>
                        <a:rPr lang="de-DE" sz="1250" spc="0">
                          <a:solidFill>
                            <a:srgbClr val="2D4863"/>
                          </a:solidFill>
                          <a:latin typeface="Calibri" panose="02020603050405020304" pitchFamily="2"/>
                        </a:rPr>
                        <a:t>Rang 199-264 </a:t>
                      </a:r>
                    </a:p>
                  </a:txBody>
                  <a:tcPr marL="0" marR="0" marT="0" marB="0" anchor="b">
                    <a:lnL w="0" cmpd="sng">
                      <a:noFill/>
                      <a:prstDash val="solid"/>
                    </a:lnL>
                    <a:lnR w="0" cmpd="sng">
                      <a:noFill/>
                      <a:prstDash val="solid"/>
                    </a:lnR>
                    <a:lnT w="0" cmpd="sng">
                      <a:noFill/>
                      <a:prstDash val="solid"/>
                    </a:lnT>
                    <a:lnB w="0" cmpd="sng">
                      <a:noFill/>
                      <a:prstDash val="solid"/>
                    </a:lnB>
                    <a:solidFill>
                      <a:srgbClr val="D9D9D9"/>
                    </a:solidFill>
                  </a:tcPr>
                </a:tc>
                <a:tc rowSpan="2">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110490" marR="0" indent="0" algn="l">
                        <a:lnSpc>
                          <a:spcPts val="1100"/>
                        </a:lnSpc>
                        <a:spcBef>
                          <a:spcPts val="1315"/>
                        </a:spcBef>
                        <a:spcAft>
                          <a:spcPts val="45"/>
                        </a:spcAft>
                      </a:pPr>
                      <a:r>
                        <a:rPr lang="de-DE" sz="1100" spc="0">
                          <a:solidFill>
                            <a:srgbClr val="2D4863"/>
                          </a:solidFill>
                          <a:latin typeface="Calibri" panose="02020603050405020304" pitchFamily="2"/>
                        </a:rPr>
                        <a:t>339 </a:t>
                      </a:r>
                    </a:p>
                  </a:txBody>
                  <a:tcPr marL="0" marR="0" marT="0" marB="0" anchor="b">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116205" marR="0" indent="0" algn="l">
                        <a:lnSpc>
                          <a:spcPts val="1100"/>
                        </a:lnSpc>
                        <a:spcBef>
                          <a:spcPts val="1340"/>
                        </a:spcBef>
                        <a:spcAft>
                          <a:spcPts val="20"/>
                        </a:spcAft>
                      </a:pPr>
                      <a:r>
                        <a:rPr lang="de-DE" sz="1100" spc="0">
                          <a:solidFill>
                            <a:srgbClr val="2D4863"/>
                          </a:solidFill>
                          <a:latin typeface="Calibri" panose="02020603050405020304" pitchFamily="2"/>
                        </a:rPr>
                        <a:t>Wuppertal </a:t>
                      </a:r>
                    </a:p>
                  </a:txBody>
                  <a:tcPr marL="0" marR="0" marT="0" marB="0" anchor="b">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12065" indent="0" algn="r">
                        <a:lnSpc>
                          <a:spcPts val="1100"/>
                        </a:lnSpc>
                        <a:spcBef>
                          <a:spcPts val="1340"/>
                        </a:spcBef>
                        <a:spcAft>
                          <a:spcPts val="20"/>
                        </a:spcAft>
                      </a:pPr>
                      <a:r>
                        <a:rPr lang="de-DE" sz="1100" spc="0">
                          <a:solidFill>
                            <a:srgbClr val="2D4863"/>
                          </a:solidFill>
                          <a:latin typeface="Calibri" panose="02020603050405020304" pitchFamily="2"/>
                        </a:rPr>
                        <a:t>7.388 </a:t>
                      </a:r>
                    </a:p>
                  </a:txBody>
                  <a:tcPr marL="0" marR="0" marT="0" marB="0" anchor="b">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13"/>
                  </a:ext>
                </a:extLst>
              </a:tr>
              <a:tr h="112395">
                <a:tc vMerge="1">
                  <a:txBody>
                    <a:bodyPr/>
                    <a:lstStyle/>
                    <a:p>
                      <a:endParaRPr/>
                    </a:p>
                  </a:txBody>
                  <a:tcPr marL="0" marR="0" marT="0" marB="0" anchor="b">
                    <a:lnL w="0" cmpd="sng">
                      <a:noFill/>
                      <a:prstDash val="solid"/>
                    </a:lnL>
                    <a:lnR w="0" cmpd="sng">
                      <a:noFill/>
                      <a:prstDash val="solid"/>
                    </a:lnR>
                    <a:lnT w="0" cmpd="sng">
                      <a:noFill/>
                      <a:prstDash val="solid"/>
                    </a:lnT>
                    <a:lnB w="0" cmpd="sng">
                      <a:noFill/>
                      <a:prstDash val="solid"/>
                    </a:lnB>
                    <a:solidFill>
                      <a:srgbClr val="D9D9D9"/>
                    </a:solidFill>
                  </a:tcPr>
                </a:tc>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0" cmpd="sng">
                      <a:no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0" cmpd="sng">
                      <a:no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0" cmpd="sng">
                      <a:noFill/>
                      <a:prstDash val="solid"/>
                    </a:lnB>
                    <a:solidFill>
                      <a:srgbClr val="D9D9D9"/>
                    </a:solidFill>
                  </a:tcPr>
                </a:tc>
                <a:extLst>
                  <a:ext uri="{0D108BD9-81ED-4DB2-BD59-A6C34878D82A}">
                    <a16:rowId xmlns:a16="http://schemas.microsoft.com/office/drawing/2014/main" val="10014"/>
                  </a:ext>
                </a:extLst>
              </a:tr>
              <a:tr h="201295">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110490" marR="0" indent="0" algn="l">
                        <a:lnSpc>
                          <a:spcPts val="1100"/>
                        </a:lnSpc>
                        <a:spcBef>
                          <a:spcPts val="430"/>
                        </a:spcBef>
                        <a:spcAft>
                          <a:spcPts val="70"/>
                        </a:spcAft>
                      </a:pPr>
                      <a:r>
                        <a:rPr lang="de-DE" sz="1100" spc="0">
                          <a:solidFill>
                            <a:srgbClr val="2D4863"/>
                          </a:solidFill>
                          <a:latin typeface="Calibri" panose="02020603050405020304" pitchFamily="2"/>
                        </a:rPr>
                        <a:t>...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15"/>
                  </a:ext>
                </a:extLst>
              </a:tr>
              <a:tr h="316865">
                <a:tc rowSpan="2">
                  <a:txBody>
                    <a:bodyPr/>
                    <a:lstStyle/>
                    <a:p>
                      <a:pPr marL="128270" marR="0" indent="0" algn="l">
                        <a:lnSpc>
                          <a:spcPts val="1300"/>
                        </a:lnSpc>
                        <a:spcBef>
                          <a:spcPts val="1595"/>
                        </a:spcBef>
                        <a:spcAft>
                          <a:spcPts val="430"/>
                        </a:spcAft>
                      </a:pPr>
                      <a:r>
                        <a:rPr lang="de-DE" sz="1250" spc="0">
                          <a:solidFill>
                            <a:srgbClr val="2D4863"/>
                          </a:solidFill>
                          <a:latin typeface="Calibri" panose="02020603050405020304" pitchFamily="2"/>
                        </a:rPr>
                        <a:t>Rang 265-330 </a:t>
                      </a:r>
                    </a:p>
                  </a:txBody>
                  <a:tcPr marL="0" marR="0" marT="0" marB="0" anchor="ctr">
                    <a:lnL w="0" cmpd="sng">
                      <a:noFill/>
                      <a:prstDash val="solid"/>
                    </a:lnL>
                    <a:lnR w="0" cmpd="sng">
                      <a:noFill/>
                      <a:prstDash val="solid"/>
                    </a:lnR>
                    <a:lnT w="0" cmpd="sng">
                      <a:noFill/>
                      <a:prstDash val="solid"/>
                    </a:lnT>
                    <a:lnB w="0" cmpd="sng">
                      <a:noFill/>
                      <a:prstDash val="solid"/>
                    </a:lnB>
                    <a:solidFill>
                      <a:srgbClr val="D9D9D9"/>
                    </a:solidFill>
                  </a:tcPr>
                </a:tc>
                <a:tc rowSpan="2">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110490" marR="0" indent="0" algn="l">
                        <a:lnSpc>
                          <a:spcPts val="1100"/>
                        </a:lnSpc>
                        <a:spcBef>
                          <a:spcPts val="1340"/>
                        </a:spcBef>
                        <a:spcAft>
                          <a:spcPts val="25"/>
                        </a:spcAft>
                      </a:pPr>
                      <a:r>
                        <a:rPr lang="de-DE" sz="1100" spc="0">
                          <a:solidFill>
                            <a:srgbClr val="2D4863"/>
                          </a:solidFill>
                          <a:latin typeface="Calibri" panose="02020603050405020304" pitchFamily="2"/>
                        </a:rPr>
                        <a:t>392 </a:t>
                      </a:r>
                    </a:p>
                  </a:txBody>
                  <a:tcPr marL="0" marR="0" marT="0" marB="0" anchor="b">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116205" marR="0" indent="0" algn="l">
                        <a:lnSpc>
                          <a:spcPts val="1100"/>
                        </a:lnSpc>
                        <a:spcBef>
                          <a:spcPts val="1340"/>
                        </a:spcBef>
                        <a:spcAft>
                          <a:spcPts val="20"/>
                        </a:spcAft>
                      </a:pPr>
                      <a:r>
                        <a:rPr lang="de-DE" sz="1100" spc="0">
                          <a:solidFill>
                            <a:srgbClr val="2D4863"/>
                          </a:solidFill>
                          <a:latin typeface="Calibri" panose="02020603050405020304" pitchFamily="2"/>
                        </a:rPr>
                        <a:t>Espelkamp </a:t>
                      </a:r>
                    </a:p>
                  </a:txBody>
                  <a:tcPr marL="0" marR="0" marT="0" marB="0" anchor="b">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12065" indent="0" algn="r">
                        <a:lnSpc>
                          <a:spcPts val="1100"/>
                        </a:lnSpc>
                        <a:spcBef>
                          <a:spcPts val="1340"/>
                        </a:spcBef>
                        <a:spcAft>
                          <a:spcPts val="25"/>
                        </a:spcAft>
                      </a:pPr>
                      <a:r>
                        <a:rPr lang="de-DE" sz="1100" spc="0">
                          <a:solidFill>
                            <a:srgbClr val="2D4863"/>
                          </a:solidFill>
                          <a:latin typeface="Calibri" panose="02020603050405020304" pitchFamily="2"/>
                        </a:rPr>
                        <a:t>9.858 </a:t>
                      </a:r>
                    </a:p>
                  </a:txBody>
                  <a:tcPr marL="0" marR="0" marT="0" marB="0" anchor="b">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16"/>
                  </a:ext>
                </a:extLst>
              </a:tr>
              <a:tr h="106680">
                <a:tc vMerge="1">
                  <a:txBody>
                    <a:bodyPr/>
                    <a:lstStyle/>
                    <a:p>
                      <a:endParaRPr/>
                    </a:p>
                  </a:txBody>
                  <a:tcPr marL="0" marR="0" marT="0" marB="0" anchor="ctr">
                    <a:lnL w="0" cmpd="sng">
                      <a:noFill/>
                      <a:prstDash val="solid"/>
                    </a:lnL>
                    <a:lnR w="0" cmpd="sng">
                      <a:noFill/>
                      <a:prstDash val="solid"/>
                    </a:lnR>
                    <a:lnT w="0" cmpd="sng">
                      <a:noFill/>
                      <a:prstDash val="solid"/>
                    </a:lnT>
                    <a:lnB w="0" cmpd="sng">
                      <a:noFill/>
                      <a:prstDash val="solid"/>
                    </a:lnB>
                    <a:solidFill>
                      <a:srgbClr val="D9D9D9"/>
                    </a:solidFill>
                  </a:tcPr>
                </a:tc>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0" cmpd="sng">
                      <a:no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0" cmpd="sng">
                      <a:no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12065" cmpd="sng">
                      <a:solidFill>
                        <a:srgbClr val="000000"/>
                      </a:solidFill>
                      <a:prstDash val="solid"/>
                    </a:lnT>
                    <a:lnB w="0" cmpd="sng">
                      <a:noFill/>
                      <a:prstDash val="solid"/>
                    </a:lnB>
                    <a:solidFill>
                      <a:srgbClr val="D9D9D9"/>
                    </a:solidFill>
                  </a:tcPr>
                </a:tc>
                <a:extLst>
                  <a:ext uri="{0D108BD9-81ED-4DB2-BD59-A6C34878D82A}">
                    <a16:rowId xmlns:a16="http://schemas.microsoft.com/office/drawing/2014/main" val="10017"/>
                  </a:ext>
                </a:extLst>
              </a:tr>
              <a:tr h="207645">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110490" marR="0" indent="0" algn="l">
                        <a:lnSpc>
                          <a:spcPts val="1100"/>
                        </a:lnSpc>
                        <a:spcBef>
                          <a:spcPts val="480"/>
                        </a:spcBef>
                        <a:spcAft>
                          <a:spcPts val="70"/>
                        </a:spcAft>
                      </a:pPr>
                      <a:r>
                        <a:rPr lang="de-DE" sz="1100" spc="0">
                          <a:solidFill>
                            <a:srgbClr val="2D4863"/>
                          </a:solidFill>
                          <a:latin typeface="Calibri" panose="02020603050405020304" pitchFamily="2"/>
                        </a:rPr>
                        <a:t>393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tc>
                  <a:txBody>
                    <a:bodyPr/>
                    <a:lstStyle/>
                    <a:p>
                      <a:pPr marL="116205" marR="0" indent="0" algn="l">
                        <a:lnSpc>
                          <a:spcPts val="1100"/>
                        </a:lnSpc>
                        <a:spcBef>
                          <a:spcPts val="480"/>
                        </a:spcBef>
                        <a:spcAft>
                          <a:spcPts val="70"/>
                        </a:spcAft>
                      </a:pPr>
                      <a:r>
                        <a:rPr lang="de-DE" sz="1100" spc="0">
                          <a:solidFill>
                            <a:srgbClr val="2D4863"/>
                          </a:solidFill>
                          <a:latin typeface="Calibri" panose="02020603050405020304" pitchFamily="2"/>
                        </a:rPr>
                        <a:t>Roetgen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tc>
                  <a:txBody>
                    <a:bodyPr/>
                    <a:lstStyle/>
                    <a:p>
                      <a:pPr marL="0" marR="12065" indent="0" algn="r">
                        <a:lnSpc>
                          <a:spcPts val="1100"/>
                        </a:lnSpc>
                        <a:spcBef>
                          <a:spcPts val="480"/>
                        </a:spcBef>
                        <a:spcAft>
                          <a:spcPts val="70"/>
                        </a:spcAft>
                      </a:pPr>
                      <a:r>
                        <a:rPr lang="de-DE" sz="1100" spc="0">
                          <a:solidFill>
                            <a:srgbClr val="2D4863"/>
                          </a:solidFill>
                          <a:latin typeface="Calibri" panose="02020603050405020304" pitchFamily="2"/>
                        </a:rPr>
                        <a:t>9.998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18"/>
                  </a:ext>
                </a:extLst>
              </a:tr>
              <a:tr h="316865">
                <a:tc>
                  <a:txBody>
                    <a:bodyPr/>
                    <a:lstStyle/>
                    <a:p>
                      <a:pPr marL="128270" marR="0" indent="0" algn="l">
                        <a:lnSpc>
                          <a:spcPts val="1000"/>
                        </a:lnSpc>
                        <a:spcBef>
                          <a:spcPts val="1495"/>
                        </a:spcBef>
                        <a:spcAft>
                          <a:spcPts val="0"/>
                        </a:spcAft>
                      </a:pPr>
                      <a:r>
                        <a:rPr lang="de-DE" sz="1250" spc="0">
                          <a:solidFill>
                            <a:srgbClr val="2D4863"/>
                          </a:solidFill>
                          <a:latin typeface="Calibri" panose="02020603050405020304" pitchFamily="2"/>
                        </a:rPr>
                        <a:t>Rang 331-396 </a:t>
                      </a:r>
                    </a:p>
                  </a:txBody>
                  <a:tcPr marL="0" marR="0" marT="0" marB="0" anchor="b">
                    <a:lnL w="0" cmpd="sng">
                      <a:noFill/>
                      <a:prstDash val="solid"/>
                    </a:lnL>
                    <a:lnR w="0" cmpd="sng">
                      <a:noFill/>
                      <a:prstDash val="solid"/>
                    </a:lnR>
                    <a:lnT w="0" cmpd="sng">
                      <a:noFill/>
                      <a:prstDash val="solid"/>
                    </a:lnT>
                    <a:lnB w="0" cmpd="sng">
                      <a:noFill/>
                      <a:prstDash val="solid"/>
                    </a:lnB>
                    <a:solidFill>
                      <a:srgbClr val="D9D9D9"/>
                    </a:solidFill>
                  </a:tcPr>
                </a:tc>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110490" marR="0" indent="0" algn="l">
                        <a:lnSpc>
                          <a:spcPts val="1100"/>
                        </a:lnSpc>
                        <a:spcBef>
                          <a:spcPts val="1340"/>
                        </a:spcBef>
                        <a:spcAft>
                          <a:spcPts val="25"/>
                        </a:spcAft>
                      </a:pPr>
                      <a:r>
                        <a:rPr lang="de-DE" sz="1100" spc="0">
                          <a:solidFill>
                            <a:srgbClr val="2D4863"/>
                          </a:solidFill>
                          <a:latin typeface="Calibri" panose="02020603050405020304" pitchFamily="2"/>
                        </a:rPr>
                        <a:t>394 </a:t>
                      </a:r>
                    </a:p>
                  </a:txBody>
                  <a:tcPr marL="0" marR="0" marT="0" marB="0" anchor="b">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116205" marR="0" indent="0" algn="l">
                        <a:lnSpc>
                          <a:spcPts val="1100"/>
                        </a:lnSpc>
                        <a:spcBef>
                          <a:spcPts val="1340"/>
                        </a:spcBef>
                        <a:spcAft>
                          <a:spcPts val="25"/>
                        </a:spcAft>
                      </a:pPr>
                      <a:r>
                        <a:rPr lang="de-DE" sz="1100" spc="0">
                          <a:solidFill>
                            <a:srgbClr val="2D4863"/>
                          </a:solidFill>
                          <a:latin typeface="Calibri" panose="02020603050405020304" pitchFamily="2"/>
                        </a:rPr>
                        <a:t>Dahlem </a:t>
                      </a:r>
                    </a:p>
                  </a:txBody>
                  <a:tcPr marL="0" marR="0" marT="0" marB="0" anchor="b">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12065" indent="0" algn="r">
                        <a:lnSpc>
                          <a:spcPts val="1100"/>
                        </a:lnSpc>
                        <a:spcBef>
                          <a:spcPts val="1340"/>
                        </a:spcBef>
                        <a:spcAft>
                          <a:spcPts val="25"/>
                        </a:spcAft>
                      </a:pPr>
                      <a:r>
                        <a:rPr lang="de-DE" sz="1100" spc="0">
                          <a:solidFill>
                            <a:srgbClr val="2D4863"/>
                          </a:solidFill>
                          <a:latin typeface="Calibri" panose="02020603050405020304" pitchFamily="2"/>
                        </a:rPr>
                        <a:t>10.294 </a:t>
                      </a:r>
                    </a:p>
                  </a:txBody>
                  <a:tcPr marL="0" marR="0" marT="0" marB="0" anchor="b">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19"/>
                  </a:ext>
                </a:extLst>
              </a:tr>
              <a:tr h="143510">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D9D9D9"/>
                    </a:solidFill>
                  </a:tcPr>
                </a:tc>
                <a:tc rowSpan="2">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rowSpan="2">
                  <a:txBody>
                    <a:bodyPr/>
                    <a:lstStyle/>
                    <a:p>
                      <a:pPr marL="110490" marR="0" indent="0" algn="l">
                        <a:lnSpc>
                          <a:spcPts val="1100"/>
                        </a:lnSpc>
                        <a:spcBef>
                          <a:spcPts val="1340"/>
                        </a:spcBef>
                        <a:spcAft>
                          <a:spcPts val="50"/>
                        </a:spcAft>
                      </a:pPr>
                      <a:r>
                        <a:rPr lang="de-DE" sz="1100" spc="0">
                          <a:solidFill>
                            <a:srgbClr val="2D4863"/>
                          </a:solidFill>
                          <a:latin typeface="Calibri" panose="02020603050405020304" pitchFamily="2"/>
                        </a:rPr>
                        <a:t>395 </a:t>
                      </a:r>
                    </a:p>
                  </a:txBody>
                  <a:tcPr marL="0" marR="0" marT="0" marB="0" anchor="b">
                    <a:lnL w="0" cmpd="sng">
                      <a:noFill/>
                      <a:prstDash val="solid"/>
                    </a:lnL>
                    <a:lnR w="0" cmpd="sng">
                      <a:noFill/>
                      <a:prstDash val="solid"/>
                    </a:lnR>
                    <a:lnT w="12065" cmpd="sng">
                      <a:solidFill>
                        <a:srgbClr val="000000"/>
                      </a:solidFill>
                      <a:prstDash val="solid"/>
                    </a:lnT>
                    <a:lnB w="0" cmpd="sng">
                      <a:noFill/>
                      <a:prstDash val="solid"/>
                    </a:lnB>
                    <a:solidFill>
                      <a:srgbClr val="D9D9D9"/>
                    </a:solidFill>
                  </a:tcPr>
                </a:tc>
                <a:tc rowSpan="2">
                  <a:txBody>
                    <a:bodyPr/>
                    <a:lstStyle/>
                    <a:p>
                      <a:pPr marL="116205" marR="0" indent="0" algn="l">
                        <a:lnSpc>
                          <a:spcPts val="1100"/>
                        </a:lnSpc>
                        <a:spcBef>
                          <a:spcPts val="1340"/>
                        </a:spcBef>
                        <a:spcAft>
                          <a:spcPts val="50"/>
                        </a:spcAft>
                      </a:pPr>
                      <a:r>
                        <a:rPr lang="de-DE" sz="1100" spc="0">
                          <a:solidFill>
                            <a:srgbClr val="2D4863"/>
                          </a:solidFill>
                          <a:latin typeface="Calibri" panose="02020603050405020304" pitchFamily="2"/>
                        </a:rPr>
                        <a:t>Alfter </a:t>
                      </a:r>
                    </a:p>
                  </a:txBody>
                  <a:tcPr marL="0" marR="0" marT="0" marB="0" anchor="b">
                    <a:lnL w="0" cmpd="sng">
                      <a:noFill/>
                      <a:prstDash val="solid"/>
                    </a:lnL>
                    <a:lnR w="0" cmpd="sng">
                      <a:noFill/>
                      <a:prstDash val="solid"/>
                    </a:lnR>
                    <a:lnT w="12065" cmpd="sng">
                      <a:solidFill>
                        <a:srgbClr val="000000"/>
                      </a:solidFill>
                      <a:prstDash val="solid"/>
                    </a:lnT>
                    <a:lnB w="0" cmpd="sng">
                      <a:noFill/>
                      <a:prstDash val="solid"/>
                    </a:lnB>
                    <a:solidFill>
                      <a:srgbClr val="D9D9D9"/>
                    </a:solidFill>
                  </a:tcPr>
                </a:tc>
                <a:tc rowSpan="2">
                  <a:txBody>
                    <a:bodyPr/>
                    <a:lstStyle/>
                    <a:p>
                      <a:pPr marL="0" marR="12065" indent="0" algn="r">
                        <a:lnSpc>
                          <a:spcPts val="1100"/>
                        </a:lnSpc>
                        <a:spcBef>
                          <a:spcPts val="1340"/>
                        </a:spcBef>
                        <a:spcAft>
                          <a:spcPts val="50"/>
                        </a:spcAft>
                      </a:pPr>
                      <a:r>
                        <a:rPr lang="de-DE" sz="1100" spc="0">
                          <a:solidFill>
                            <a:srgbClr val="2D4863"/>
                          </a:solidFill>
                          <a:latin typeface="Calibri" panose="02020603050405020304" pitchFamily="2"/>
                        </a:rPr>
                        <a:t>10.307 </a:t>
                      </a:r>
                    </a:p>
                  </a:txBody>
                  <a:tcPr marL="0" marR="0" marT="0" marB="0" anchor="b">
                    <a:lnL w="0" cmpd="sng">
                      <a:noFill/>
                      <a:prstDash val="solid"/>
                    </a:lnL>
                    <a:lnR w="0" cmpd="sng">
                      <a:noFill/>
                      <a:prstDash val="solid"/>
                    </a:lnR>
                    <a:lnT w="12065" cmpd="sng">
                      <a:solidFill>
                        <a:srgbClr val="000000"/>
                      </a:solidFill>
                      <a:prstDash val="solid"/>
                    </a:lnT>
                    <a:lnB w="0" cmpd="sng">
                      <a:noFill/>
                      <a:prstDash val="solid"/>
                    </a:lnB>
                    <a:solidFill>
                      <a:srgbClr val="D9D9D9"/>
                    </a:solidFill>
                  </a:tcPr>
                </a:tc>
                <a:extLst>
                  <a:ext uri="{0D108BD9-81ED-4DB2-BD59-A6C34878D82A}">
                    <a16:rowId xmlns:a16="http://schemas.microsoft.com/office/drawing/2014/main" val="10020"/>
                  </a:ext>
                </a:extLst>
              </a:tr>
              <a:tr h="173355">
                <a:tc>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vMerge="1">
                  <a:txBody>
                    <a:bodyPr/>
                    <a:lstStyle/>
                    <a:p>
                      <a:endParaRPr/>
                    </a:p>
                  </a:txBody>
                  <a:tcPr marL="0" marR="0" marT="0" marB="0" anchor="b">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tc vMerge="1">
                  <a:txBody>
                    <a:bodyPr/>
                    <a:lstStyle/>
                    <a:p>
                      <a:endParaRPr/>
                    </a:p>
                  </a:txBody>
                  <a:tcPr marL="0" marR="0" marT="0" marB="0" anchor="b">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tc vMerge="1">
                  <a:txBody>
                    <a:bodyPr/>
                    <a:lstStyle/>
                    <a:p>
                      <a:endParaRPr/>
                    </a:p>
                  </a:txBody>
                  <a:tcPr marL="0" marR="0" marT="0" marB="0" anchor="b">
                    <a:lnL w="0" cmpd="sng">
                      <a:noFill/>
                      <a:prstDash val="solid"/>
                    </a:lnL>
                    <a:lnR w="0" cmpd="sng">
                      <a:noFill/>
                      <a:prstDash val="solid"/>
                    </a:lnR>
                    <a:lnT w="0" cmpd="sng">
                      <a:no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21"/>
                  </a:ext>
                </a:extLst>
              </a:tr>
              <a:tr h="313690">
                <a:tc gridSpan="2">
                  <a:txBody>
                    <a:bodyPr/>
                    <a:lstStyle/>
                    <a:p>
                      <a:pPr marL="0" marR="0" indent="0" algn="l">
                        <a:lnSpc>
                          <a:spcPct val="100000"/>
                        </a:lnSpc>
                        <a:spcBef>
                          <a:spcPts val="0"/>
                        </a:spcBef>
                        <a:spcAft>
                          <a:spcPts val="0"/>
                        </a:spcAft>
                      </a:pPr>
                      <a:r>
                        <a:rPr lang="de-DE" sz="100">
                          <a:solidFill>
                            <a:srgbClr val="000000"/>
                          </a:solidFill>
                          <a:latin typeface="Wingdings"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hMerge="1">
                  <a:txBody>
                    <a:bodyPr/>
                    <a:lstStyle/>
                    <a:p>
                      <a:endParaRPr/>
                    </a:p>
                  </a:txBody>
                  <a:tcPr/>
                </a:tc>
                <a:tc>
                  <a:txBody>
                    <a:bodyPr/>
                    <a:lstStyle/>
                    <a:p>
                      <a:pPr marL="110490" marR="0" indent="0" algn="l">
                        <a:lnSpc>
                          <a:spcPts val="1100"/>
                        </a:lnSpc>
                        <a:spcBef>
                          <a:spcPts val="1315"/>
                        </a:spcBef>
                        <a:spcAft>
                          <a:spcPts val="25"/>
                        </a:spcAft>
                      </a:pPr>
                      <a:r>
                        <a:rPr lang="de-DE" sz="1100" spc="0">
                          <a:solidFill>
                            <a:srgbClr val="2D4863"/>
                          </a:solidFill>
                          <a:latin typeface="Calibri" panose="02020603050405020304" pitchFamily="2"/>
                        </a:rPr>
                        <a:t>396 </a:t>
                      </a:r>
                    </a:p>
                  </a:txBody>
                  <a:tcPr marL="0" marR="0" marT="0" marB="0" anchor="b">
                    <a:lnL w="0" cmpd="sng">
                      <a:noFill/>
                      <a:prstDash val="solid"/>
                    </a:lnL>
                    <a:lnR w="0" cmpd="sng">
                      <a:noFill/>
                      <a:prstDash val="solid"/>
                    </a:lnR>
                    <a:lnT w="12065" cmpd="sng">
                      <a:noFill/>
                      <a:prstDash val="solid"/>
                    </a:lnT>
                    <a:lnB w="12065" cmpd="sng">
                      <a:solidFill>
                        <a:srgbClr val="000000"/>
                      </a:solidFill>
                      <a:prstDash val="solid"/>
                    </a:lnB>
                    <a:solidFill>
                      <a:srgbClr val="D9D9D9"/>
                    </a:solidFill>
                  </a:tcPr>
                </a:tc>
                <a:tc>
                  <a:txBody>
                    <a:bodyPr/>
                    <a:lstStyle/>
                    <a:p>
                      <a:pPr marL="116205" marR="0" indent="0" algn="l">
                        <a:lnSpc>
                          <a:spcPts val="1100"/>
                        </a:lnSpc>
                        <a:spcBef>
                          <a:spcPts val="1315"/>
                        </a:spcBef>
                        <a:spcAft>
                          <a:spcPts val="25"/>
                        </a:spcAft>
                      </a:pPr>
                      <a:r>
                        <a:rPr lang="de-DE" sz="1100" spc="0">
                          <a:solidFill>
                            <a:srgbClr val="2D4863"/>
                          </a:solidFill>
                          <a:latin typeface="Calibri" panose="02020603050405020304" pitchFamily="2"/>
                        </a:rPr>
                        <a:t>Inden </a:t>
                      </a:r>
                    </a:p>
                  </a:txBody>
                  <a:tcPr marL="0" marR="0" marT="0" marB="0" anchor="b">
                    <a:lnL w="0" cmpd="sng">
                      <a:noFill/>
                      <a:prstDash val="solid"/>
                    </a:lnL>
                    <a:lnR w="0" cmpd="sng">
                      <a:noFill/>
                      <a:prstDash val="solid"/>
                    </a:lnR>
                    <a:lnT w="12065" cmpd="sng">
                      <a:noFill/>
                      <a:prstDash val="solid"/>
                    </a:lnT>
                    <a:lnB w="12065" cmpd="sng">
                      <a:solidFill>
                        <a:srgbClr val="000000"/>
                      </a:solidFill>
                      <a:prstDash val="solid"/>
                    </a:lnB>
                    <a:solidFill>
                      <a:srgbClr val="D9D9D9"/>
                    </a:solidFill>
                  </a:tcPr>
                </a:tc>
                <a:tc>
                  <a:txBody>
                    <a:bodyPr/>
                    <a:lstStyle/>
                    <a:p>
                      <a:pPr marL="0" marR="12065" indent="0" algn="r">
                        <a:lnSpc>
                          <a:spcPts val="1100"/>
                        </a:lnSpc>
                        <a:spcBef>
                          <a:spcPts val="1315"/>
                        </a:spcBef>
                        <a:spcAft>
                          <a:spcPts val="25"/>
                        </a:spcAft>
                      </a:pPr>
                      <a:r>
                        <a:rPr lang="de-DE" sz="1100" spc="0" dirty="0">
                          <a:solidFill>
                            <a:srgbClr val="2D4863"/>
                          </a:solidFill>
                          <a:latin typeface="Calibri" panose="02020603050405020304" pitchFamily="2"/>
                        </a:rPr>
                        <a:t>10.514 </a:t>
                      </a:r>
                    </a:p>
                  </a:txBody>
                  <a:tcPr marL="0" marR="0" marT="0" marB="0" anchor="b">
                    <a:lnL w="0" cmpd="sng">
                      <a:noFill/>
                      <a:prstDash val="solid"/>
                    </a:lnL>
                    <a:lnR w="0" cmpd="sng">
                      <a:noFill/>
                      <a:prstDash val="solid"/>
                    </a:lnR>
                    <a:lnT w="12065" cmpd="sng">
                      <a:no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22"/>
                  </a:ext>
                </a:extLst>
              </a:tr>
            </a:tbl>
          </a:graphicData>
        </a:graphic>
      </p:graphicFrame>
      <p:sp>
        <p:nvSpPr>
          <p:cNvPr id="7" name="Textplatzhalter 6"/>
          <p:cNvSpPr>
            <a:spLocks noGrp="1"/>
          </p:cNvSpPr>
          <p:nvPr>
            <p:ph type="body" idx="10"/>
          </p:nvPr>
        </p:nvSpPr>
        <p:spPr>
          <a:xfrm>
            <a:off x="7879080" y="807720"/>
            <a:ext cx="1228090" cy="481330"/>
          </a:xfrm>
          <a:prstGeom prst="rect">
            <a:avLst/>
          </a:prstGeom>
          <a:noFill/>
          <a:ln w="0" cmpd="sng">
            <a:noFill/>
            <a:prstDash val="solid"/>
          </a:ln>
        </p:spPr>
        <p:txBody>
          <a:bodyPr vert="horz" lIns="0" tIns="0" rIns="0" bIns="0" anchor="t">
            <a:normAutofit fontScale="97500"/>
          </a:bodyPr>
          <a:lstStyle/>
          <a:p>
            <a:pPr marL="0" marR="0" indent="0" algn="l">
              <a:lnSpc>
                <a:spcPts val="1400"/>
              </a:lnSpc>
              <a:spcAft>
                <a:spcPts val="0"/>
              </a:spcAft>
            </a:pPr>
            <a:r>
              <a:rPr lang="de-DE" sz="1600" spc="-55">
                <a:solidFill>
                  <a:srgbClr val="7E7E7E"/>
                </a:solidFill>
                <a:latin typeface="Calibri" panose="02020603050405020304" pitchFamily="2"/>
              </a:rPr>
              <a:t>Kreisfreie Stadt </a:t>
            </a:r>
          </a:p>
          <a:p>
            <a:pPr marL="0" marR="0" indent="0" algn="l">
              <a:lnSpc>
                <a:spcPts val="2200"/>
              </a:lnSpc>
              <a:spcBef>
                <a:spcPts val="105"/>
              </a:spcBef>
              <a:spcAft>
                <a:spcPts val="0"/>
              </a:spcAft>
            </a:pPr>
            <a:r>
              <a:rPr lang="de-DE" sz="2200" spc="-50">
                <a:solidFill>
                  <a:srgbClr val="2D4863"/>
                </a:solidFill>
                <a:latin typeface="Calibri" panose="02020603050405020304" pitchFamily="2"/>
              </a:rPr>
              <a:t>Wuppertal </a:t>
            </a:r>
          </a:p>
        </p:txBody>
      </p:sp>
      <p:sp>
        <p:nvSpPr>
          <p:cNvPr id="8" name="Textplatzhalter 7"/>
          <p:cNvSpPr>
            <a:spLocks noGrp="1"/>
          </p:cNvSpPr>
          <p:nvPr>
            <p:ph type="body" idx="10"/>
          </p:nvPr>
        </p:nvSpPr>
        <p:spPr>
          <a:xfrm>
            <a:off x="7428230" y="5870575"/>
            <a:ext cx="1837690" cy="255905"/>
          </a:xfrm>
          <a:prstGeom prst="rect">
            <a:avLst/>
          </a:prstGeom>
          <a:noFill/>
          <a:ln w="0" cmpd="sng">
            <a:noFill/>
            <a:prstDash val="solid"/>
          </a:ln>
        </p:spPr>
        <p:txBody>
          <a:bodyPr vert="horz" lIns="0" tIns="0" rIns="0" bIns="0" anchor="t">
            <a:normAutofit fontScale="97500"/>
          </a:bodyPr>
          <a:lstStyle/>
          <a:p>
            <a:pPr marL="0" marR="0" indent="0" algn="l">
              <a:lnSpc>
                <a:spcPts val="1000"/>
              </a:lnSpc>
              <a:spcAft>
                <a:spcPts val="0"/>
              </a:spcAft>
            </a:pPr>
            <a:r>
              <a:rPr lang="de-DE" sz="1050" spc="-15">
                <a:solidFill>
                  <a:srgbClr val="000000"/>
                </a:solidFill>
                <a:latin typeface="Calibri" panose="02020603050405020304" pitchFamily="2"/>
              </a:rPr>
              <a:t>*von 396 Kommunen in NRW bzw. 10.648 Kommunen in Deutschland </a:t>
            </a:r>
          </a:p>
        </p:txBody>
      </p:sp>
      <p:sp>
        <p:nvSpPr>
          <p:cNvPr id="9" name="Textplatzhalter 8"/>
          <p:cNvSpPr>
            <a:spLocks noGrp="1"/>
          </p:cNvSpPr>
          <p:nvPr>
            <p:ph type="body" idx="10"/>
          </p:nvPr>
        </p:nvSpPr>
        <p:spPr>
          <a:xfrm>
            <a:off x="10001885" y="6473825"/>
            <a:ext cx="125095" cy="76200"/>
          </a:xfrm>
          <a:prstGeom prst="rect">
            <a:avLst/>
          </a:prstGeom>
          <a:noFill/>
          <a:ln w="0" cmpd="sng">
            <a:noFill/>
            <a:prstDash val="solid"/>
          </a:ln>
        </p:spPr>
        <p:txBody>
          <a:bodyPr vert="horz" lIns="0" tIns="0" rIns="0" bIns="0" anchor="t">
            <a:normAutofit fontScale="60000" lnSpcReduction="20000"/>
          </a:bodyPr>
          <a:lstStyle/>
          <a:p>
            <a:pPr marL="0" marR="0" indent="0" algn="l">
              <a:lnSpc>
                <a:spcPts val="600"/>
              </a:lnSpc>
              <a:spcAft>
                <a:spcPts val="0"/>
              </a:spcAft>
            </a:pPr>
            <a:r>
              <a:rPr lang="de-DE" sz="850" spc="0">
                <a:solidFill>
                  <a:srgbClr val="6F89A3"/>
                </a:solidFill>
                <a:latin typeface="Calibri" panose="02020603050405020304" pitchFamily="2"/>
              </a:rPr>
              <a:t>8 </a:t>
            </a:r>
          </a:p>
        </p:txBody>
      </p:sp>
      <p:pic>
        <p:nvPicPr>
          <p:cNvPr id="5" name="Grafik 4">
            <a:extLst>
              <a:ext uri="{FF2B5EF4-FFF2-40B4-BE49-F238E27FC236}">
                <a16:creationId xmlns:a16="http://schemas.microsoft.com/office/drawing/2014/main" id="{D86DD366-31B1-9F0A-B1B2-D5B921D10867}"/>
              </a:ext>
            </a:extLst>
          </p:cNvPr>
          <p:cNvPicPr>
            <a:picLocks noChangeAspect="1"/>
          </p:cNvPicPr>
          <p:nvPr/>
        </p:nvPicPr>
        <p:blipFill>
          <a:blip r:embed="rId3"/>
          <a:stretch>
            <a:fillRect/>
          </a:stretch>
        </p:blipFill>
        <p:spPr>
          <a:xfrm>
            <a:off x="1524000" y="1260565"/>
            <a:ext cx="3068565" cy="4943294"/>
          </a:xfrm>
          <a:prstGeom prst="rect">
            <a:avLst/>
          </a:prstGeom>
        </p:spPr>
      </p:pic>
      <p:pic>
        <p:nvPicPr>
          <p:cNvPr id="10" name="Grafik 9">
            <a:extLst>
              <a:ext uri="{FF2B5EF4-FFF2-40B4-BE49-F238E27FC236}">
                <a16:creationId xmlns:a16="http://schemas.microsoft.com/office/drawing/2014/main" id="{5F7F854F-52CB-C76B-9A06-4CB5307C0A45}"/>
              </a:ext>
            </a:extLst>
          </p:cNvPr>
          <p:cNvPicPr>
            <a:picLocks noChangeAspect="1"/>
          </p:cNvPicPr>
          <p:nvPr/>
        </p:nvPicPr>
        <p:blipFill>
          <a:blip r:embed="rId4"/>
          <a:stretch>
            <a:fillRect/>
          </a:stretch>
        </p:blipFill>
        <p:spPr>
          <a:xfrm>
            <a:off x="139978" y="1795145"/>
            <a:ext cx="1326593" cy="408275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Grafik 3"/>
          <p:cNvPicPr/>
          <p:nvPr/>
        </p:nvPicPr>
        <p:blipFill>
          <a:blip r:embed="rId2"/>
          <a:stretch>
            <a:fillRect/>
          </a:stretch>
        </p:blipFill>
        <p:spPr>
          <a:xfrm>
            <a:off x="609600" y="3020695"/>
            <a:ext cx="9472930" cy="3232785"/>
          </a:xfrm>
          <a:prstGeom prst="rect">
            <a:avLst/>
          </a:prstGeom>
        </p:spPr>
      </p:pic>
      <p:pic>
        <p:nvPicPr>
          <p:cNvPr id="11" name="Grafik 10"/>
          <p:cNvPicPr/>
          <p:nvPr/>
        </p:nvPicPr>
        <p:blipFill>
          <a:blip r:embed="rId3"/>
          <a:stretch>
            <a:fillRect/>
          </a:stretch>
        </p:blipFill>
        <p:spPr>
          <a:xfrm>
            <a:off x="609600" y="6388735"/>
            <a:ext cx="1828800" cy="267970"/>
          </a:xfrm>
          <a:prstGeom prst="rect">
            <a:avLst/>
          </a:prstGeom>
        </p:spPr>
      </p:pic>
      <p:sp>
        <p:nvSpPr>
          <p:cNvPr id="2" name="Textplatzhalter 1"/>
          <p:cNvSpPr>
            <a:spLocks noGrp="1"/>
          </p:cNvSpPr>
          <p:nvPr>
            <p:ph type="body" idx="10"/>
          </p:nvPr>
        </p:nvSpPr>
        <p:spPr>
          <a:xfrm>
            <a:off x="609600" y="1879600"/>
            <a:ext cx="9474200" cy="1141095"/>
          </a:xfrm>
          <a:prstGeom prst="rect">
            <a:avLst/>
          </a:prstGeom>
          <a:noFill/>
          <a:ln w="0" cmpd="sng">
            <a:noFill/>
            <a:prstDash val="solid"/>
          </a:ln>
        </p:spPr>
        <p:txBody>
          <a:bodyPr vert="horz" lIns="0" tIns="45085" rIns="0" bIns="0" anchor="t"/>
          <a:lstStyle/>
          <a:p>
            <a:pPr marL="0" marR="0" indent="0" algn="ctr">
              <a:lnSpc>
                <a:spcPts val="3200"/>
              </a:lnSpc>
              <a:spcAft>
                <a:spcPts val="0"/>
              </a:spcAft>
            </a:pPr>
            <a:r>
              <a:rPr lang="de-DE" sz="3150" b="1" spc="0">
                <a:solidFill>
                  <a:srgbClr val="2D4863"/>
                </a:solidFill>
                <a:latin typeface="Calibri" panose="02020603050405020304" pitchFamily="2"/>
              </a:rPr>
              <a:t>Die Ergebnisse des Rankings </a:t>
            </a:r>
          </a:p>
          <a:p>
            <a:pPr marL="0" marR="0" indent="0" algn="ctr">
              <a:lnSpc>
                <a:spcPts val="3200"/>
              </a:lnSpc>
              <a:spcBef>
                <a:spcPts val="200"/>
              </a:spcBef>
              <a:spcAft>
                <a:spcPts val="1945"/>
              </a:spcAft>
            </a:pPr>
            <a:r>
              <a:rPr lang="de-DE" sz="3150" b="1" spc="-25">
                <a:solidFill>
                  <a:srgbClr val="2D4863"/>
                </a:solidFill>
                <a:latin typeface="Calibri" panose="02020603050405020304" pitchFamily="2"/>
              </a:rPr>
              <a:t>im Detail </a:t>
            </a:r>
          </a:p>
        </p:txBody>
      </p:sp>
      <p:sp>
        <p:nvSpPr>
          <p:cNvPr id="5" name="Textplatzhalter 4"/>
          <p:cNvSpPr>
            <a:spLocks noGrp="1"/>
          </p:cNvSpPr>
          <p:nvPr>
            <p:ph type="body" idx="10"/>
          </p:nvPr>
        </p:nvSpPr>
        <p:spPr>
          <a:xfrm>
            <a:off x="2353310" y="4643755"/>
            <a:ext cx="941705" cy="251460"/>
          </a:xfrm>
          <a:prstGeom prst="rect">
            <a:avLst/>
          </a:prstGeom>
          <a:noFill/>
          <a:ln w="0" cmpd="sng">
            <a:noFill/>
            <a:prstDash val="solid"/>
          </a:ln>
        </p:spPr>
        <p:txBody>
          <a:bodyPr vert="horz" lIns="0" tIns="23495" rIns="0" bIns="0" anchor="t"/>
          <a:lstStyle/>
          <a:p>
            <a:pPr marL="0" marR="0" indent="0" algn="l">
              <a:lnSpc>
                <a:spcPts val="1800"/>
              </a:lnSpc>
              <a:spcAft>
                <a:spcPts val="0"/>
              </a:spcAft>
            </a:pPr>
            <a:r>
              <a:rPr lang="de-DE" sz="1750" spc="-55">
                <a:solidFill>
                  <a:srgbClr val="FFFFFF"/>
                </a:solidFill>
                <a:latin typeface="Calibri" panose="02020603050405020304" pitchFamily="2"/>
              </a:rPr>
              <a:t>Wirtschaft </a:t>
            </a:r>
          </a:p>
        </p:txBody>
      </p:sp>
      <p:sp>
        <p:nvSpPr>
          <p:cNvPr id="6" name="Textplatzhalter 5"/>
          <p:cNvSpPr>
            <a:spLocks noGrp="1"/>
          </p:cNvSpPr>
          <p:nvPr>
            <p:ph type="body" idx="10"/>
          </p:nvPr>
        </p:nvSpPr>
        <p:spPr>
          <a:xfrm>
            <a:off x="4114800" y="3686810"/>
            <a:ext cx="774065" cy="251460"/>
          </a:xfrm>
          <a:prstGeom prst="rect">
            <a:avLst/>
          </a:prstGeom>
          <a:noFill/>
          <a:ln w="0" cmpd="sng">
            <a:noFill/>
            <a:prstDash val="solid"/>
          </a:ln>
        </p:spPr>
        <p:txBody>
          <a:bodyPr vert="horz" lIns="0" tIns="23495" rIns="0" bIns="0" anchor="t"/>
          <a:lstStyle/>
          <a:p>
            <a:pPr marL="0" marR="0" indent="0" algn="l">
              <a:lnSpc>
                <a:spcPts val="1700"/>
              </a:lnSpc>
              <a:spcAft>
                <a:spcPts val="0"/>
              </a:spcAft>
            </a:pPr>
            <a:r>
              <a:rPr lang="de-DE" sz="1750" spc="-70">
                <a:solidFill>
                  <a:srgbClr val="FFFFFF"/>
                </a:solidFill>
                <a:latin typeface="Calibri" panose="02020603050405020304" pitchFamily="2"/>
              </a:rPr>
              <a:t>Arbeiten </a:t>
            </a:r>
          </a:p>
        </p:txBody>
      </p:sp>
      <p:sp>
        <p:nvSpPr>
          <p:cNvPr id="7" name="Textplatzhalter 6"/>
          <p:cNvSpPr>
            <a:spLocks noGrp="1"/>
          </p:cNvSpPr>
          <p:nvPr>
            <p:ph type="body" idx="10"/>
          </p:nvPr>
        </p:nvSpPr>
        <p:spPr>
          <a:xfrm>
            <a:off x="5809615" y="4643755"/>
            <a:ext cx="752475" cy="251460"/>
          </a:xfrm>
          <a:prstGeom prst="rect">
            <a:avLst/>
          </a:prstGeom>
          <a:noFill/>
          <a:ln w="0" cmpd="sng">
            <a:noFill/>
            <a:prstDash val="solid"/>
          </a:ln>
        </p:spPr>
        <p:txBody>
          <a:bodyPr vert="horz" lIns="0" tIns="23495" rIns="0" bIns="0" anchor="t"/>
          <a:lstStyle/>
          <a:p>
            <a:pPr marL="0" marR="0" indent="0" algn="l">
              <a:lnSpc>
                <a:spcPts val="1800"/>
              </a:lnSpc>
              <a:spcAft>
                <a:spcPts val="0"/>
              </a:spcAft>
            </a:pPr>
            <a:r>
              <a:rPr lang="de-DE" sz="1750" spc="-105">
                <a:solidFill>
                  <a:srgbClr val="FFFFFF"/>
                </a:solidFill>
                <a:latin typeface="Calibri" panose="02020603050405020304" pitchFamily="2"/>
              </a:rPr>
              <a:t>Wohnen </a:t>
            </a:r>
          </a:p>
        </p:txBody>
      </p:sp>
      <p:sp>
        <p:nvSpPr>
          <p:cNvPr id="8" name="Textplatzhalter 7"/>
          <p:cNvSpPr>
            <a:spLocks noGrp="1"/>
          </p:cNvSpPr>
          <p:nvPr>
            <p:ph type="body" idx="10"/>
          </p:nvPr>
        </p:nvSpPr>
        <p:spPr>
          <a:xfrm>
            <a:off x="7534910" y="3552825"/>
            <a:ext cx="685800" cy="522605"/>
          </a:xfrm>
          <a:prstGeom prst="rect">
            <a:avLst/>
          </a:prstGeom>
          <a:noFill/>
          <a:ln w="0" cmpd="sng">
            <a:noFill/>
            <a:prstDash val="solid"/>
          </a:ln>
        </p:spPr>
        <p:txBody>
          <a:bodyPr vert="horz" lIns="0" tIns="23495" rIns="0" bIns="0" anchor="t"/>
          <a:lstStyle/>
          <a:p>
            <a:pPr marL="0" marR="0" indent="0" algn="l">
              <a:lnSpc>
                <a:spcPts val="1800"/>
              </a:lnSpc>
              <a:spcAft>
                <a:spcPts val="0"/>
              </a:spcAft>
            </a:pPr>
            <a:r>
              <a:rPr lang="de-DE" sz="1750" spc="-114">
                <a:solidFill>
                  <a:srgbClr val="FFFFFF"/>
                </a:solidFill>
                <a:latin typeface="Calibri" panose="02020603050405020304" pitchFamily="2"/>
              </a:rPr>
              <a:t>Lebens-</a:t>
            </a:r>
            <a:r>
              <a:rPr lang="de-DE" sz="100">
                <a:solidFill>
                  <a:srgbClr val="000000"/>
                </a:solidFill>
                <a:latin typeface="Calibri" panose="02020603050405020304" pitchFamily="2"/>
              </a:rPr>
              <a:t> </a:t>
            </a:r>
          </a:p>
          <a:p>
            <a:pPr marL="0" marR="0" indent="0" algn="l">
              <a:lnSpc>
                <a:spcPts val="1800"/>
              </a:lnSpc>
              <a:spcBef>
                <a:spcPts val="315"/>
              </a:spcBef>
              <a:spcAft>
                <a:spcPts val="0"/>
              </a:spcAft>
            </a:pPr>
            <a:r>
              <a:rPr lang="de-DE" sz="1750" spc="-75">
                <a:solidFill>
                  <a:srgbClr val="FFFFFF"/>
                </a:solidFill>
                <a:latin typeface="Calibri" panose="02020603050405020304" pitchFamily="2"/>
              </a:rPr>
              <a:t>qualität </a:t>
            </a:r>
          </a:p>
        </p:txBody>
      </p:sp>
      <p:graphicFrame>
        <p:nvGraphicFramePr>
          <p:cNvPr id="10" name="Tabelle 9"/>
          <p:cNvGraphicFramePr>
            <a:graphicFrameLocks noGrp="1"/>
          </p:cNvGraphicFramePr>
          <p:nvPr/>
        </p:nvGraphicFramePr>
        <p:xfrm>
          <a:off x="609600" y="6388735"/>
          <a:ext cx="9512300" cy="278765"/>
        </p:xfrm>
        <a:graphic>
          <a:graphicData uri="http://schemas.openxmlformats.org/drawingml/2006/table">
            <a:tbl>
              <a:tblPr/>
              <a:tblGrid>
                <a:gridCol w="1828800">
                  <a:extLst>
                    <a:ext uri="{9D8B030D-6E8A-4147-A177-3AD203B41FA5}">
                      <a16:colId xmlns:a16="http://schemas.microsoft.com/office/drawing/2014/main" val="20000"/>
                    </a:ext>
                  </a:extLst>
                </a:gridCol>
                <a:gridCol w="7683500">
                  <a:extLst>
                    <a:ext uri="{9D8B030D-6E8A-4147-A177-3AD203B41FA5}">
                      <a16:colId xmlns:a16="http://schemas.microsoft.com/office/drawing/2014/main" val="20001"/>
                    </a:ext>
                  </a:extLst>
                </a:gridCol>
              </a:tblGrid>
              <a:tr h="278765">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r">
                        <a:lnSpc>
                          <a:spcPts val="900"/>
                        </a:lnSpc>
                        <a:spcBef>
                          <a:spcPts val="525"/>
                        </a:spcBef>
                        <a:spcAft>
                          <a:spcPts val="725"/>
                        </a:spcAft>
                      </a:pPr>
                      <a:r>
                        <a:rPr lang="de-DE" sz="850" spc="0">
                          <a:solidFill>
                            <a:srgbClr val="738A9D"/>
                          </a:solidFill>
                          <a:latin typeface="Calibri" panose="02020603050405020304" pitchFamily="2"/>
                        </a:rPr>
                        <a:t>9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3001</Words>
  <Application>Microsoft Office PowerPoint</Application>
  <PresentationFormat>Benutzerdefiniert</PresentationFormat>
  <Paragraphs>576</Paragraphs>
  <Slides>28</Slides>
  <Notes>1</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28</vt:i4>
      </vt:variant>
    </vt:vector>
  </HeadingPairs>
  <TitlesOfParts>
    <vt:vector size="37" baseType="lpstr">
      <vt:lpstr>Aptos</vt:lpstr>
      <vt:lpstr>Arial</vt:lpstr>
      <vt:lpstr>Calibri</vt:lpstr>
      <vt:lpstr>Cambria Math</vt:lpstr>
      <vt:lpstr>Garamond</vt:lpstr>
      <vt:lpstr>Times New Roman</vt:lpstr>
      <vt:lpstr>Verdana</vt:lpstr>
      <vt:lpstr>Wingdings</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Isabel Kutter</cp:lastModifiedBy>
  <cp:revision>2</cp:revision>
  <dcterms:modified xsi:type="dcterms:W3CDTF">2025-08-11T12:50:13Z</dcterms:modified>
</cp:coreProperties>
</file>