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65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82CB2-C008-404A-9D25-7DF482452410}" type="datetimeFigureOut">
              <a:rPr lang="de-DE" smtClean="0"/>
              <a:t>11.08.2025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20E95-143A-432E-8D1F-C1B517FDDAD9}" type="slidenum">
              <a:rPr lang="de-DE" smtClean="0"/>
              <a:t>‹Nr.›</a:t>
            </a:fld>
            <a:endParaRPr lang="de-DE"/>
          </a:p>
        </p:txBody>
      </p:sp>
    </p:spTree>
    <p:extLst>
      <p:ext uri="{BB962C8B-B14F-4D97-AF65-F5344CB8AC3E}">
        <p14:creationId xmlns:p14="http://schemas.microsoft.com/office/powerpoint/2010/main" val="271932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D20E95-143A-432E-8D1F-C1B517FDDAD9}" type="slidenum">
              <a:rPr lang="de-DE" smtClean="0"/>
              <a:t>6</a:t>
            </a:fld>
            <a:endParaRPr lang="de-DE"/>
          </a:p>
        </p:txBody>
      </p:sp>
    </p:spTree>
    <p:extLst>
      <p:ext uri="{BB962C8B-B14F-4D97-AF65-F5344CB8AC3E}">
        <p14:creationId xmlns:p14="http://schemas.microsoft.com/office/powerpoint/2010/main" val="73621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D20E95-143A-432E-8D1F-C1B517FDDAD9}" type="slidenum">
              <a:rPr lang="de-DE" smtClean="0"/>
              <a:t>7</a:t>
            </a:fld>
            <a:endParaRPr lang="de-DE"/>
          </a:p>
        </p:txBody>
      </p:sp>
    </p:spTree>
    <p:extLst>
      <p:ext uri="{BB962C8B-B14F-4D97-AF65-F5344CB8AC3E}">
        <p14:creationId xmlns:p14="http://schemas.microsoft.com/office/powerpoint/2010/main" val="28842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D20E95-143A-432E-8D1F-C1B517FDDAD9}" type="slidenum">
              <a:rPr lang="de-DE" smtClean="0"/>
              <a:t>11</a:t>
            </a:fld>
            <a:endParaRPr lang="de-DE"/>
          </a:p>
        </p:txBody>
      </p:sp>
    </p:spTree>
    <p:extLst>
      <p:ext uri="{BB962C8B-B14F-4D97-AF65-F5344CB8AC3E}">
        <p14:creationId xmlns:p14="http://schemas.microsoft.com/office/powerpoint/2010/main" val="38769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D20E95-143A-432E-8D1F-C1B517FDDAD9}" type="slidenum">
              <a:rPr lang="de-DE" smtClean="0"/>
              <a:t>14</a:t>
            </a:fld>
            <a:endParaRPr lang="de-DE"/>
          </a:p>
        </p:txBody>
      </p:sp>
    </p:spTree>
    <p:extLst>
      <p:ext uri="{BB962C8B-B14F-4D97-AF65-F5344CB8AC3E}">
        <p14:creationId xmlns:p14="http://schemas.microsoft.com/office/powerpoint/2010/main" val="49682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1D20E95-143A-432E-8D1F-C1B517FDDAD9}" type="slidenum">
              <a:rPr lang="de-DE" smtClean="0"/>
              <a:t>15</a:t>
            </a:fld>
            <a:endParaRPr lang="de-DE"/>
          </a:p>
        </p:txBody>
      </p:sp>
    </p:spTree>
    <p:extLst>
      <p:ext uri="{BB962C8B-B14F-4D97-AF65-F5344CB8AC3E}">
        <p14:creationId xmlns:p14="http://schemas.microsoft.com/office/powerpoint/2010/main" val="190781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3378835" y="1687830"/>
            <a:ext cx="7022465" cy="550545"/>
          </a:xfrm>
          <a:prstGeom prst="rect">
            <a:avLst/>
          </a:prstGeom>
          <a:noFill/>
          <a:ln w="0" cmpd="sng">
            <a:noFill/>
            <a:prstDash val="solid"/>
          </a:ln>
        </p:spPr>
        <p:txBody>
          <a:bodyPr vert="horz" lIns="0" tIns="45720" rIns="0" bIns="0" anchor="t"/>
          <a:lstStyle/>
          <a:p>
            <a:pPr marL="0" marR="0" indent="0" algn="l">
              <a:lnSpc>
                <a:spcPts val="3900"/>
              </a:lnSpc>
              <a:spcAft>
                <a:spcPts val="0"/>
              </a:spcAft>
            </a:pPr>
            <a:r>
              <a:rPr lang="de-DE" sz="3550" spc="-10">
                <a:solidFill>
                  <a:srgbClr val="2D4863"/>
                </a:solidFill>
                <a:latin typeface="Calibri" panose="02020603050405020304" pitchFamily="2"/>
              </a:rPr>
              <a:t>DAS KOMMUNALRANKING NRW 2025 </a:t>
            </a:r>
          </a:p>
        </p:txBody>
      </p:sp>
      <p:sp>
        <p:nvSpPr>
          <p:cNvPr id="5" name="Textplatzhalter 4"/>
          <p:cNvSpPr>
            <a:spLocks noGrp="1"/>
          </p:cNvSpPr>
          <p:nvPr>
            <p:ph type="body" idx="10"/>
          </p:nvPr>
        </p:nvSpPr>
        <p:spPr>
          <a:xfrm>
            <a:off x="6423660" y="3228340"/>
            <a:ext cx="3333115" cy="712470"/>
          </a:xfrm>
          <a:prstGeom prst="rect">
            <a:avLst/>
          </a:prstGeom>
          <a:noFill/>
          <a:ln w="0" cmpd="sng">
            <a:noFill/>
            <a:prstDash val="solid"/>
          </a:ln>
        </p:spPr>
        <p:txBody>
          <a:bodyPr vert="horz" lIns="0" tIns="30480" rIns="0" bIns="0" anchor="t"/>
          <a:lstStyle/>
          <a:p>
            <a:pPr marL="0" marR="0" indent="0" algn="l">
              <a:lnSpc>
                <a:spcPts val="2200"/>
              </a:lnSpc>
              <a:spcAft>
                <a:spcPts val="0"/>
              </a:spcAft>
            </a:pPr>
            <a:r>
              <a:rPr lang="de-DE" sz="2000" spc="-55">
                <a:solidFill>
                  <a:srgbClr val="7E7E7E"/>
                </a:solidFill>
                <a:latin typeface="Calibri" panose="02020603050405020304" pitchFamily="2"/>
              </a:rPr>
              <a:t>Factsheet für die kreisfreie Stadt </a:t>
            </a:r>
          </a:p>
          <a:p>
            <a:pPr marL="0" marR="0" indent="0" algn="l">
              <a:lnSpc>
                <a:spcPts val="2800"/>
              </a:lnSpc>
              <a:spcBef>
                <a:spcPts val="265"/>
              </a:spcBef>
              <a:spcAft>
                <a:spcPts val="0"/>
              </a:spcAft>
            </a:pPr>
            <a:r>
              <a:rPr lang="de-DE" sz="2800" b="1" spc="-65">
                <a:solidFill>
                  <a:srgbClr val="026AB3"/>
                </a:solidFill>
                <a:latin typeface="Calibri" panose="02020603050405020304" pitchFamily="2"/>
              </a:rPr>
              <a:t>Solingen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1642745" y="347345"/>
            <a:ext cx="517842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15">
                <a:solidFill>
                  <a:srgbClr val="1B415F"/>
                </a:solidFill>
                <a:latin typeface="Calibri" panose="02020603050405020304" pitchFamily="2"/>
              </a:rPr>
              <a:t>Breitbandversorgung für Unternehmen </a:t>
            </a:r>
          </a:p>
        </p:txBody>
      </p:sp>
      <p:sp>
        <p:nvSpPr>
          <p:cNvPr id="6" name="Textplatzhalter 5"/>
          <p:cNvSpPr>
            <a:spLocks noGrp="1"/>
          </p:cNvSpPr>
          <p:nvPr>
            <p:ph type="body" idx="10"/>
          </p:nvPr>
        </p:nvSpPr>
        <p:spPr>
          <a:xfrm>
            <a:off x="1831975" y="2719070"/>
            <a:ext cx="2721610" cy="4387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35">
                <a:solidFill>
                  <a:srgbClr val="2D4863"/>
                </a:solidFill>
                <a:latin typeface="Calibri" panose="02020603050405020304" pitchFamily="2"/>
              </a:rPr>
              <a:t>Breitbandversorgung 200 Mbit/s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(in Prozent, 2024) </a:t>
            </a:r>
          </a:p>
        </p:txBody>
      </p:sp>
      <p:sp>
        <p:nvSpPr>
          <p:cNvPr id="7" name="Textplatzhalter 6"/>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8" name="Textplatzhalter 7"/>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0">
                <a:solidFill>
                  <a:srgbClr val="000000"/>
                </a:solidFill>
                <a:latin typeface="Calibri" panose="02020603050405020304" pitchFamily="2"/>
              </a:rPr>
              <a:t>In Solingen haben 80 Prozent der Unternehmen Zugang zu einer digitalen Grundversorgung. Im Vergleich der kreisfreien Städte bildet Solingen damit das Schlusslicht. Auch im Vergleich aller NRW-Kommunen ist Solingen nur im Mittelfeld platziert. </a:t>
            </a:r>
          </a:p>
        </p:txBody>
      </p:sp>
      <p:sp>
        <p:nvSpPr>
          <p:cNvPr id="9" name="Textplatzhalter 8"/>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0" name="Textplatzhalter 9"/>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1" name="Textplatzhalter 10"/>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2" name="Textplatzhalter 11"/>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5899C"/>
                </a:solidFill>
                <a:latin typeface="Calibri" panose="02020603050405020304" pitchFamily="2"/>
              </a:rPr>
              <a:t>10 </a:t>
            </a:r>
          </a:p>
        </p:txBody>
      </p:sp>
      <p:sp>
        <p:nvSpPr>
          <p:cNvPr id="13" name="Textplatzhalter 12"/>
          <p:cNvSpPr>
            <a:spLocks noGrp="1"/>
          </p:cNvSpPr>
          <p:nvPr>
            <p:ph type="body" idx="10"/>
          </p:nvPr>
        </p:nvSpPr>
        <p:spPr>
          <a:xfrm>
            <a:off x="2432050" y="935990"/>
            <a:ext cx="3307080" cy="1231265"/>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Eine hochleistungsfähige Breitbandversorgung ist für Unternehmen häufig ein Schlüsselfaktor. In Zukunft wird die Wettbewerbsfähigkeit vieler Unternehmen auch davon abhängen, ob sie digitale Technologien implementieren können. Daher wird die regionale Versorgung mit Breitbandverbindungen mit mindestens 200 Mbit/s betrachtet.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30680" y="347345"/>
            <a:ext cx="339534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20">
                <a:solidFill>
                  <a:srgbClr val="1B415F"/>
                </a:solidFill>
                <a:latin typeface="Calibri" panose="02020603050405020304" pitchFamily="2"/>
              </a:rPr>
              <a:t>Gewerbesteuerhebesätze </a:t>
            </a:r>
          </a:p>
        </p:txBody>
      </p:sp>
      <p:sp>
        <p:nvSpPr>
          <p:cNvPr id="5" name="Textplatzhalter 4"/>
          <p:cNvSpPr>
            <a:spLocks noGrp="1"/>
          </p:cNvSpPr>
          <p:nvPr>
            <p:ph type="body" idx="10"/>
          </p:nvPr>
        </p:nvSpPr>
        <p:spPr>
          <a:xfrm>
            <a:off x="2435225" y="1012190"/>
            <a:ext cx="3303905" cy="1209675"/>
          </a:xfrm>
          <a:prstGeom prst="rect">
            <a:avLst/>
          </a:prstGeom>
          <a:noFill/>
          <a:ln w="0" cmpd="sng">
            <a:noFill/>
            <a:prstDash val="solid"/>
          </a:ln>
        </p:spPr>
        <p:txBody>
          <a:bodyPr vert="horz" lIns="0" tIns="0" rIns="0" bIns="0" anchor="t"/>
          <a:lstStyle/>
          <a:p>
            <a:pPr marL="0" marR="0" indent="0" algn="just">
              <a:lnSpc>
                <a:spcPts val="1400"/>
              </a:lnSpc>
              <a:spcAft>
                <a:spcPts val="0"/>
              </a:spcAft>
              <a:tabLst>
                <a:tab pos="3291840" algn="r"/>
              </a:tabLst>
            </a:pPr>
            <a:r>
              <a:rPr lang="de-DE" sz="1200" spc="0">
                <a:solidFill>
                  <a:srgbClr val="FFFFFF"/>
                </a:solidFill>
                <a:latin typeface="Calibri" panose="02020603050405020304" pitchFamily="2"/>
              </a:rPr>
              <a:t>Ein wirtschaftsfreundliches Umfeld ist für Unternehmen ein relevanter Faktor bei ihrer Standortwahl. Dabei spielt auch der jeweilige </a:t>
            </a:r>
            <a:br/>
            <a:r>
              <a:rPr lang="de-DE" sz="1200" spc="0">
                <a:solidFill>
                  <a:srgbClr val="FFFFFF"/>
                </a:solidFill>
                <a:latin typeface="Calibri" panose="02020603050405020304" pitchFamily="2"/>
              </a:rPr>
              <a:t>Gewerbesteuerhebesatz der Gemeinden eine wichtige Rolle. Regionen mit einem geringeren Hebesatz sind attraktiver als solche mit einem hohen Satz. </a:t>
            </a:r>
          </a:p>
        </p:txBody>
      </p:sp>
      <p:sp>
        <p:nvSpPr>
          <p:cNvPr id="6" name="Textplatzhalter 5"/>
          <p:cNvSpPr>
            <a:spLocks noGrp="1"/>
          </p:cNvSpPr>
          <p:nvPr>
            <p:ph type="body" idx="10"/>
          </p:nvPr>
        </p:nvSpPr>
        <p:spPr>
          <a:xfrm>
            <a:off x="2438400" y="2721610"/>
            <a:ext cx="2395855" cy="4362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10">
                <a:solidFill>
                  <a:srgbClr val="2D4863"/>
                </a:solidFill>
                <a:latin typeface="Calibri" panose="02020603050405020304" pitchFamily="2"/>
              </a:rPr>
              <a:t>Entwicklung der Gewerbe-</a:t>
            </a:r>
            <a:r>
              <a:rPr lang="de-DE" sz="100">
                <a:solidFill>
                  <a:srgbClr val="000000"/>
                </a:solidFill>
                <a:latin typeface="Calibri" panose="02020603050405020304" pitchFamily="2"/>
              </a:rPr>
              <a:t> </a:t>
            </a:r>
          </a:p>
          <a:p>
            <a:pPr marL="0" marR="0" indent="0" algn="l">
              <a:lnSpc>
                <a:spcPts val="1700"/>
              </a:lnSpc>
              <a:spcBef>
                <a:spcPts val="290"/>
              </a:spcBef>
              <a:spcAft>
                <a:spcPts val="0"/>
              </a:spcAft>
            </a:pPr>
            <a:r>
              <a:rPr lang="de-DE" sz="1650" spc="-35">
                <a:solidFill>
                  <a:srgbClr val="2D4863"/>
                </a:solidFill>
                <a:latin typeface="Calibri" panose="02020603050405020304" pitchFamily="2"/>
              </a:rPr>
              <a:t>steuerhebesätze (in Prozent) </a:t>
            </a:r>
          </a:p>
        </p:txBody>
      </p:sp>
      <p:sp>
        <p:nvSpPr>
          <p:cNvPr id="7" name="Textplatzhalter 6"/>
          <p:cNvSpPr>
            <a:spLocks noGrp="1"/>
          </p:cNvSpPr>
          <p:nvPr>
            <p:ph type="body" idx="10"/>
          </p:nvPr>
        </p:nvSpPr>
        <p:spPr>
          <a:xfrm>
            <a:off x="1680845" y="322453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485 </a:t>
            </a:r>
          </a:p>
        </p:txBody>
      </p:sp>
      <p:sp>
        <p:nvSpPr>
          <p:cNvPr id="8" name="Textplatzhalter 7"/>
          <p:cNvSpPr>
            <a:spLocks noGrp="1"/>
          </p:cNvSpPr>
          <p:nvPr>
            <p:ph type="body" idx="10"/>
          </p:nvPr>
        </p:nvSpPr>
        <p:spPr>
          <a:xfrm>
            <a:off x="3679825" y="3477895"/>
            <a:ext cx="186055" cy="2222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290">
                <a:solidFill>
                  <a:srgbClr val="000000"/>
                </a:solidFill>
                <a:latin typeface="Calibri" panose="02020603050405020304" pitchFamily="2"/>
              </a:rPr>
              <a:t>482 </a:t>
            </a:r>
          </a:p>
        </p:txBody>
      </p:sp>
      <p:sp>
        <p:nvSpPr>
          <p:cNvPr id="9" name="Textplatzhalter 8"/>
          <p:cNvSpPr>
            <a:spLocks noGrp="1"/>
          </p:cNvSpPr>
          <p:nvPr>
            <p:ph type="body" idx="10"/>
          </p:nvPr>
        </p:nvSpPr>
        <p:spPr>
          <a:xfrm>
            <a:off x="3984625" y="3477895"/>
            <a:ext cx="186055" cy="222250"/>
          </a:xfrm>
          <a:prstGeom prst="rect">
            <a:avLst/>
          </a:prstGeom>
          <a:noFill/>
          <a:ln w="0" cmpd="sng">
            <a:noFill/>
            <a:prstDash val="solid"/>
          </a:ln>
        </p:spPr>
        <p:txBody>
          <a:bodyPr vert="vert270" lIns="0" tIns="0" rIns="45085" bIns="0" anchor="t"/>
          <a:lstStyle/>
          <a:p>
            <a:pPr marL="0" marR="0" indent="0" algn="l">
              <a:lnSpc>
                <a:spcPts val="800"/>
              </a:lnSpc>
              <a:spcAft>
                <a:spcPts val="285"/>
              </a:spcAft>
            </a:pPr>
            <a:r>
              <a:rPr lang="de-DE" sz="1200" spc="-290">
                <a:solidFill>
                  <a:srgbClr val="FFFFFF"/>
                </a:solidFill>
                <a:latin typeface="Calibri" panose="02020603050405020304" pitchFamily="2"/>
              </a:rPr>
              <a:t>482 </a:t>
            </a:r>
          </a:p>
        </p:txBody>
      </p:sp>
      <p:sp>
        <p:nvSpPr>
          <p:cNvPr id="10" name="Textplatzhalter 9"/>
          <p:cNvSpPr>
            <a:spLocks noGrp="1"/>
          </p:cNvSpPr>
          <p:nvPr>
            <p:ph type="body" idx="10"/>
          </p:nvPr>
        </p:nvSpPr>
        <p:spPr>
          <a:xfrm>
            <a:off x="2472690" y="3733800"/>
            <a:ext cx="186055" cy="222250"/>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290">
                <a:solidFill>
                  <a:srgbClr val="000000"/>
                </a:solidFill>
                <a:latin typeface="Calibri" panose="02020603050405020304" pitchFamily="2"/>
              </a:rPr>
              <a:t>475 </a:t>
            </a:r>
          </a:p>
        </p:txBody>
      </p:sp>
      <p:sp>
        <p:nvSpPr>
          <p:cNvPr id="11" name="Textplatzhalter 10"/>
          <p:cNvSpPr>
            <a:spLocks noGrp="1"/>
          </p:cNvSpPr>
          <p:nvPr>
            <p:ph type="body" idx="10"/>
          </p:nvPr>
        </p:nvSpPr>
        <p:spPr>
          <a:xfrm>
            <a:off x="2774315" y="3733800"/>
            <a:ext cx="186055" cy="222250"/>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290">
                <a:solidFill>
                  <a:srgbClr val="FFFFFF"/>
                </a:solidFill>
                <a:latin typeface="Calibri" panose="02020603050405020304" pitchFamily="2"/>
              </a:rPr>
              <a:t>475 </a:t>
            </a:r>
          </a:p>
        </p:txBody>
      </p:sp>
      <p:sp>
        <p:nvSpPr>
          <p:cNvPr id="12" name="Textplatzhalter 11"/>
          <p:cNvSpPr>
            <a:spLocks noGrp="1"/>
          </p:cNvSpPr>
          <p:nvPr>
            <p:ph type="body" idx="10"/>
          </p:nvPr>
        </p:nvSpPr>
        <p:spPr>
          <a:xfrm>
            <a:off x="4890135" y="4471670"/>
            <a:ext cx="186055" cy="222250"/>
          </a:xfrm>
          <a:prstGeom prst="rect">
            <a:avLst/>
          </a:prstGeom>
          <a:noFill/>
          <a:ln w="0" cmpd="sng">
            <a:noFill/>
            <a:prstDash val="solid"/>
          </a:ln>
        </p:spPr>
        <p:txBody>
          <a:bodyPr vert="vert270" lIns="0" tIns="0" rIns="47625" bIns="0" anchor="t"/>
          <a:lstStyle/>
          <a:p>
            <a:pPr marL="0" marR="0" indent="0" algn="l">
              <a:lnSpc>
                <a:spcPts val="800"/>
              </a:lnSpc>
              <a:spcAft>
                <a:spcPts val="290"/>
              </a:spcAft>
            </a:pPr>
            <a:r>
              <a:rPr lang="de-DE" sz="1200" spc="-290">
                <a:solidFill>
                  <a:srgbClr val="000000"/>
                </a:solidFill>
                <a:latin typeface="Calibri" panose="02020603050405020304" pitchFamily="2"/>
              </a:rPr>
              <a:t>455 </a:t>
            </a:r>
          </a:p>
        </p:txBody>
      </p:sp>
      <p:sp>
        <p:nvSpPr>
          <p:cNvPr id="13" name="Textplatzhalter 12"/>
          <p:cNvSpPr>
            <a:spLocks noGrp="1"/>
          </p:cNvSpPr>
          <p:nvPr>
            <p:ph type="body" idx="10"/>
          </p:nvPr>
        </p:nvSpPr>
        <p:spPr>
          <a:xfrm>
            <a:off x="5191760" y="4620895"/>
            <a:ext cx="186055" cy="222250"/>
          </a:xfrm>
          <a:prstGeom prst="rect">
            <a:avLst/>
          </a:prstGeom>
          <a:noFill/>
          <a:ln w="0" cmpd="sng">
            <a:noFill/>
            <a:prstDash val="solid"/>
          </a:ln>
        </p:spPr>
        <p:txBody>
          <a:bodyPr vert="vert270" lIns="0" tIns="0" rIns="47625" bIns="0" anchor="t"/>
          <a:lstStyle/>
          <a:p>
            <a:pPr marL="0" marR="0" indent="0" algn="l">
              <a:lnSpc>
                <a:spcPts val="800"/>
              </a:lnSpc>
              <a:spcAft>
                <a:spcPts val="285"/>
              </a:spcAft>
            </a:pPr>
            <a:r>
              <a:rPr lang="de-DE" sz="1200" spc="-290">
                <a:solidFill>
                  <a:srgbClr val="FFFFFF"/>
                </a:solidFill>
                <a:latin typeface="Calibri" panose="02020603050405020304" pitchFamily="2"/>
              </a:rPr>
              <a:t>451 </a:t>
            </a:r>
          </a:p>
        </p:txBody>
      </p:sp>
      <p:sp>
        <p:nvSpPr>
          <p:cNvPr id="14" name="Textplatzhalter 13"/>
          <p:cNvSpPr>
            <a:spLocks noGrp="1"/>
          </p:cNvSpPr>
          <p:nvPr>
            <p:ph type="body" idx="10"/>
          </p:nvPr>
        </p:nvSpPr>
        <p:spPr>
          <a:xfrm>
            <a:off x="1680845" y="3410585"/>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480 </a:t>
            </a:r>
          </a:p>
        </p:txBody>
      </p:sp>
      <p:sp>
        <p:nvSpPr>
          <p:cNvPr id="15" name="Textplatzhalter 14"/>
          <p:cNvSpPr>
            <a:spLocks noGrp="1"/>
          </p:cNvSpPr>
          <p:nvPr>
            <p:ph type="body" idx="10"/>
          </p:nvPr>
        </p:nvSpPr>
        <p:spPr>
          <a:xfrm>
            <a:off x="1680845" y="3596640"/>
            <a:ext cx="34798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475 </a:t>
            </a:r>
          </a:p>
        </p:txBody>
      </p:sp>
      <p:sp>
        <p:nvSpPr>
          <p:cNvPr id="16" name="Textplatzhalter 15"/>
          <p:cNvSpPr>
            <a:spLocks noGrp="1"/>
          </p:cNvSpPr>
          <p:nvPr>
            <p:ph type="body" idx="10"/>
          </p:nvPr>
        </p:nvSpPr>
        <p:spPr>
          <a:xfrm>
            <a:off x="1680845" y="377952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470 </a:t>
            </a:r>
          </a:p>
        </p:txBody>
      </p:sp>
      <p:sp>
        <p:nvSpPr>
          <p:cNvPr id="17" name="Textplatzhalter 16"/>
          <p:cNvSpPr>
            <a:spLocks noGrp="1"/>
          </p:cNvSpPr>
          <p:nvPr>
            <p:ph type="body" idx="10"/>
          </p:nvPr>
        </p:nvSpPr>
        <p:spPr>
          <a:xfrm>
            <a:off x="1680845" y="396240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465 </a:t>
            </a:r>
          </a:p>
        </p:txBody>
      </p:sp>
      <p:sp>
        <p:nvSpPr>
          <p:cNvPr id="18" name="Textplatzhalter 17"/>
          <p:cNvSpPr>
            <a:spLocks noGrp="1"/>
          </p:cNvSpPr>
          <p:nvPr>
            <p:ph type="body" idx="10"/>
          </p:nvPr>
        </p:nvSpPr>
        <p:spPr>
          <a:xfrm>
            <a:off x="1680845" y="4148455"/>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460 </a:t>
            </a:r>
          </a:p>
        </p:txBody>
      </p:sp>
      <p:sp>
        <p:nvSpPr>
          <p:cNvPr id="19" name="Textplatzhalter 18"/>
          <p:cNvSpPr>
            <a:spLocks noGrp="1"/>
          </p:cNvSpPr>
          <p:nvPr>
            <p:ph type="body" idx="10"/>
          </p:nvPr>
        </p:nvSpPr>
        <p:spPr>
          <a:xfrm>
            <a:off x="1680845" y="4334510"/>
            <a:ext cx="34798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455 </a:t>
            </a:r>
          </a:p>
        </p:txBody>
      </p:sp>
      <p:sp>
        <p:nvSpPr>
          <p:cNvPr id="20" name="Textplatzhalter 19"/>
          <p:cNvSpPr>
            <a:spLocks noGrp="1"/>
          </p:cNvSpPr>
          <p:nvPr>
            <p:ph type="body" idx="10"/>
          </p:nvPr>
        </p:nvSpPr>
        <p:spPr>
          <a:xfrm>
            <a:off x="1680845" y="451739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450 </a:t>
            </a:r>
          </a:p>
        </p:txBody>
      </p:sp>
      <p:sp>
        <p:nvSpPr>
          <p:cNvPr id="21" name="Textplatzhalter 20"/>
          <p:cNvSpPr>
            <a:spLocks noGrp="1"/>
          </p:cNvSpPr>
          <p:nvPr>
            <p:ph type="body" idx="10"/>
          </p:nvPr>
        </p:nvSpPr>
        <p:spPr>
          <a:xfrm>
            <a:off x="1680845" y="4702810"/>
            <a:ext cx="347980" cy="10414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445 </a:t>
            </a:r>
          </a:p>
        </p:txBody>
      </p:sp>
      <p:sp>
        <p:nvSpPr>
          <p:cNvPr id="22" name="Textplatzhalter 21"/>
          <p:cNvSpPr>
            <a:spLocks noGrp="1"/>
          </p:cNvSpPr>
          <p:nvPr>
            <p:ph type="body" idx="10"/>
          </p:nvPr>
        </p:nvSpPr>
        <p:spPr>
          <a:xfrm>
            <a:off x="1680845" y="488569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440 </a:t>
            </a:r>
          </a:p>
        </p:txBody>
      </p:sp>
      <p:sp>
        <p:nvSpPr>
          <p:cNvPr id="23" name="Textplatzhalter 22"/>
          <p:cNvSpPr>
            <a:spLocks noGrp="1"/>
          </p:cNvSpPr>
          <p:nvPr>
            <p:ph type="body" idx="10"/>
          </p:nvPr>
        </p:nvSpPr>
        <p:spPr>
          <a:xfrm>
            <a:off x="1680845" y="506857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435 </a:t>
            </a:r>
          </a:p>
        </p:txBody>
      </p:sp>
      <p:sp>
        <p:nvSpPr>
          <p:cNvPr id="24" name="Textplatzhalter 23"/>
          <p:cNvSpPr>
            <a:spLocks noGrp="1"/>
          </p:cNvSpPr>
          <p:nvPr>
            <p:ph type="body" idx="10"/>
          </p:nvPr>
        </p:nvSpPr>
        <p:spPr>
          <a:xfrm>
            <a:off x="2456815" y="5257800"/>
            <a:ext cx="204216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25" name="Textplatzhalter 24"/>
          <p:cNvSpPr>
            <a:spLocks noGrp="1"/>
          </p:cNvSpPr>
          <p:nvPr>
            <p:ph type="body" idx="10"/>
          </p:nvPr>
        </p:nvSpPr>
        <p:spPr>
          <a:xfrm>
            <a:off x="3437890" y="5748655"/>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26" name="Textplatzhalter 25"/>
          <p:cNvSpPr>
            <a:spLocks noGrp="1"/>
          </p:cNvSpPr>
          <p:nvPr>
            <p:ph type="body" idx="10"/>
          </p:nvPr>
        </p:nvSpPr>
        <p:spPr>
          <a:xfrm>
            <a:off x="4626610" y="5257800"/>
            <a:ext cx="101536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27" name="Textplatzhalter 2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8" name="Textplatzhalter 27"/>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9" name="Textplatzhalter 28"/>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33020" rIns="0" bIns="0" anchor="t"/>
          <a:lstStyle/>
          <a:p>
            <a:pPr marL="182880" marR="182880" indent="0" algn="just">
              <a:lnSpc>
                <a:spcPts val="1400"/>
              </a:lnSpc>
              <a:spcAft>
                <a:spcPts val="1990"/>
              </a:spcAft>
            </a:pPr>
            <a:r>
              <a:rPr lang="de-DE" sz="1150" spc="-10">
                <a:solidFill>
                  <a:srgbClr val="000000"/>
                </a:solidFill>
                <a:latin typeface="Calibri" panose="02020603050405020304" pitchFamily="2"/>
              </a:rPr>
              <a:t>Wie für kreisfreie Städte üblich, liegt auch in Solingen der Gewerbe-steuerhebesatz deutlich über dem Landesdurchschnitt. In den vergangenen Jahren drei Jahren stagniert die Abgabelast, während im Mittel der NRW-Kommunen diese leicht gesenkt wurde. </a:t>
            </a:r>
          </a:p>
        </p:txBody>
      </p:sp>
      <p:sp>
        <p:nvSpPr>
          <p:cNvPr id="30" name="Textplatzhalter 29"/>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31" name="Textplatzhalter 30"/>
          <p:cNvSpPr>
            <a:spLocks noGrp="1"/>
          </p:cNvSpPr>
          <p:nvPr>
            <p:ph type="body" idx="10"/>
          </p:nvPr>
        </p:nvSpPr>
        <p:spPr>
          <a:xfrm>
            <a:off x="11330305" y="6501130"/>
            <a:ext cx="23241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0">
                <a:solidFill>
                  <a:srgbClr val="748A9F"/>
                </a:solidFill>
                <a:latin typeface="Calibri" panose="02020603050405020304" pitchFamily="2"/>
              </a:rPr>
              <a:t>11 </a:t>
            </a:r>
          </a:p>
        </p:txBody>
      </p:sp>
      <p:sp>
        <p:nvSpPr>
          <p:cNvPr id="32" name="Textplatzhalter 31"/>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33" name="Textplatzhalter 32"/>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34" name="Textplatzhalter 33"/>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30680" y="347345"/>
            <a:ext cx="341058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15">
                <a:solidFill>
                  <a:srgbClr val="1B415F"/>
                </a:solidFill>
                <a:latin typeface="Calibri" panose="02020603050405020304" pitchFamily="2"/>
              </a:rPr>
              <a:t>Gemeindliche Steuerkraft </a:t>
            </a:r>
          </a:p>
        </p:txBody>
      </p:sp>
      <p:sp>
        <p:nvSpPr>
          <p:cNvPr id="5" name="Textplatzhalter 4"/>
          <p:cNvSpPr>
            <a:spLocks noGrp="1"/>
          </p:cNvSpPr>
          <p:nvPr>
            <p:ph type="body" idx="10"/>
          </p:nvPr>
        </p:nvSpPr>
        <p:spPr>
          <a:xfrm>
            <a:off x="2432050" y="935990"/>
            <a:ext cx="3304540" cy="105410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Finanziell gut aufgestellte Regionen sind attraktiver für Unternehmen, da diese oftmals bessere </a:t>
            </a:r>
          </a:p>
          <a:p>
            <a:pPr marL="0" marR="0" indent="0" algn="just">
              <a:lnSpc>
                <a:spcPts val="1400"/>
              </a:lnSpc>
              <a:spcBef>
                <a:spcPts val="0"/>
              </a:spcBef>
              <a:spcAft>
                <a:spcPts val="0"/>
              </a:spcAft>
              <a:tabLst>
                <a:tab pos="1188720" algn="l"/>
                <a:tab pos="3291840" algn="r"/>
              </a:tabLst>
            </a:pPr>
            <a:r>
              <a:rPr lang="de-DE" sz="1200" spc="0">
                <a:solidFill>
                  <a:srgbClr val="FFFFFF"/>
                </a:solidFill>
                <a:latin typeface="Calibri" panose="02020603050405020304" pitchFamily="2"/>
              </a:rPr>
              <a:t>Möglichkeiten haben, wirtschaftsfreundliche </a:t>
            </a:r>
            <a:br/>
            <a:r>
              <a:rPr lang="de-DE" sz="1200" spc="0">
                <a:solidFill>
                  <a:srgbClr val="FFFFFF"/>
                </a:solidFill>
                <a:latin typeface="Calibri" panose="02020603050405020304" pitchFamily="2"/>
              </a:rPr>
              <a:t>Rahmenbedingungen zu schaffen. Ein guter Indikator zur Beurteilung der finanziellen Lage der Gemeinden ist die gemeindliche Steuerkraft.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95250" rIns="0" bIns="0" anchor="t"/>
          <a:lstStyle/>
          <a:p>
            <a:pPr marL="182880" marR="182880" indent="0" algn="just">
              <a:lnSpc>
                <a:spcPts val="1400"/>
              </a:lnSpc>
              <a:spcAft>
                <a:spcPts val="1460"/>
              </a:spcAft>
            </a:pPr>
            <a:r>
              <a:rPr lang="de-DE" sz="1150" spc="0">
                <a:solidFill>
                  <a:srgbClr val="000000"/>
                </a:solidFill>
                <a:latin typeface="Calibri" panose="02020603050405020304" pitchFamily="2"/>
              </a:rPr>
              <a:t>Die gemeindliche Steuerkraft erreicht in Solingen nur eine Mittefeldplatzierung. Ihr Wachstum fiel mit 13 Prozent unterdurchschnittlich aus. Infolge stieg die Differenz der Steuerkraft in Solingen zur Steuerkraft aller NRW-Kommunen an. </a:t>
            </a:r>
          </a:p>
        </p:txBody>
      </p:sp>
      <p:sp>
        <p:nvSpPr>
          <p:cNvPr id="11" name="Textplatzhalter 10"/>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11330305" y="6501130"/>
            <a:ext cx="23241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85">
                <a:solidFill>
                  <a:srgbClr val="748BA3"/>
                </a:solidFill>
                <a:latin typeface="Calibri" panose="02020603050405020304" pitchFamily="2"/>
              </a:rPr>
              <a:t>12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835150" y="2724785"/>
            <a:ext cx="241046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Patentanmeldungen je 1.000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Betriebe (2021) </a:t>
            </a:r>
          </a:p>
        </p:txBody>
      </p:sp>
      <p:sp>
        <p:nvSpPr>
          <p:cNvPr id="5" name="Textplatzhalter 4"/>
          <p:cNvSpPr>
            <a:spLocks noGrp="1"/>
          </p:cNvSpPr>
          <p:nvPr>
            <p:ph type="body" idx="10"/>
          </p:nvPr>
        </p:nvSpPr>
        <p:spPr>
          <a:xfrm>
            <a:off x="1642745" y="350520"/>
            <a:ext cx="2673350"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45">
                <a:solidFill>
                  <a:srgbClr val="1B415F"/>
                </a:solidFill>
                <a:latin typeface="Calibri" panose="02020603050405020304" pitchFamily="2"/>
              </a:rPr>
              <a:t>Patentanmeldungen </a:t>
            </a:r>
          </a:p>
        </p:txBody>
      </p:sp>
      <p:sp>
        <p:nvSpPr>
          <p:cNvPr id="6" name="Textplatzhalter 5"/>
          <p:cNvSpPr>
            <a:spLocks noGrp="1"/>
          </p:cNvSpPr>
          <p:nvPr>
            <p:ph type="body" idx="10"/>
          </p:nvPr>
        </p:nvSpPr>
        <p:spPr>
          <a:xfrm>
            <a:off x="2435225" y="938530"/>
            <a:ext cx="330136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Innovationen werden immer bedeutsamer für die Wettbewerbsfähigkeit von Unternehmen. In diesem Zusammenhang ist auch die vorhandene regionale Innovationskultur wichtig. Ein relevanter Indikator zur Abbildung dieser sind die Patentanmeldungen bezogen auf die ansässigen Betriebe. </a:t>
            </a:r>
          </a:p>
        </p:txBody>
      </p:sp>
      <p:sp>
        <p:nvSpPr>
          <p:cNvPr id="7" name="Textplatzhalter 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8" name="Textplatzhalter 7"/>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2021 </a:t>
            </a:r>
          </a:p>
        </p:txBody>
      </p:sp>
      <p:sp>
        <p:nvSpPr>
          <p:cNvPr id="9" name="Textplatzhalter 8"/>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37160" indent="0" algn="just">
              <a:lnSpc>
                <a:spcPts val="1400"/>
              </a:lnSpc>
              <a:spcAft>
                <a:spcPts val="3210"/>
              </a:spcAft>
            </a:pPr>
            <a:r>
              <a:rPr lang="de-DE" sz="1150" spc="0">
                <a:solidFill>
                  <a:srgbClr val="000000"/>
                </a:solidFill>
                <a:latin typeface="Calibri" panose="02020603050405020304" pitchFamily="2"/>
              </a:rPr>
              <a:t>Die zahlreichen (Industrie)Unternehmen in Solingen innovieren und lassen ihre Entwicklung über Patente schützen. Solingen kann sich mit Rang 185 in der vorderen Hälfte des Rankings platzieren. </a:t>
            </a:r>
          </a:p>
        </p:txBody>
      </p:sp>
      <p:sp>
        <p:nvSpPr>
          <p:cNvPr id="10" name="Textplatzhalter 9"/>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1" name="Textplatzhalter 10"/>
          <p:cNvSpPr>
            <a:spLocks noGrp="1"/>
          </p:cNvSpPr>
          <p:nvPr>
            <p:ph type="body" idx="10"/>
          </p:nvPr>
        </p:nvSpPr>
        <p:spPr>
          <a:xfrm>
            <a:off x="11330305" y="6501130"/>
            <a:ext cx="23241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85">
                <a:solidFill>
                  <a:srgbClr val="748BA3"/>
                </a:solidFill>
                <a:latin typeface="Calibri" panose="02020603050405020304" pitchFamily="2"/>
              </a:rPr>
              <a:t>13 </a:t>
            </a:r>
          </a:p>
        </p:txBody>
      </p:sp>
      <p:sp>
        <p:nvSpPr>
          <p:cNvPr id="14" name="Textplatzhalter 13"/>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5" name="Textplatzhalter 14"/>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6" name="Textplatzhalter 15"/>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6" name="Textplatzhalter 5"/>
          <p:cNvSpPr>
            <a:spLocks noGrp="1"/>
          </p:cNvSpPr>
          <p:nvPr>
            <p:ph type="body" idx="10"/>
          </p:nvPr>
        </p:nvSpPr>
        <p:spPr>
          <a:xfrm>
            <a:off x="1456690" y="0"/>
            <a:ext cx="4572000" cy="758825"/>
          </a:xfrm>
          <a:prstGeom prst="rect">
            <a:avLst/>
          </a:prstGeom>
          <a:noFill/>
          <a:ln w="0" cmpd="sng">
            <a:noFill/>
            <a:prstDash val="solid"/>
          </a:ln>
        </p:spPr>
        <p:txBody>
          <a:bodyPr vert="horz" lIns="0" tIns="301625" rIns="0" bIns="0" anchor="t"/>
          <a:lstStyle/>
          <a:p>
            <a:pPr marL="137160" marR="0" indent="0" algn="l">
              <a:lnSpc>
                <a:spcPts val="2600"/>
              </a:lnSpc>
              <a:spcAft>
                <a:spcPts val="930"/>
              </a:spcAft>
            </a:pPr>
            <a:r>
              <a:rPr lang="de-DE" sz="2500" b="1" spc="10">
                <a:solidFill>
                  <a:srgbClr val="EBC524"/>
                </a:solidFill>
                <a:latin typeface="Calibri" panose="02020603050405020304" pitchFamily="2"/>
              </a:rPr>
              <a:t>Arbeitsplatzversorgung </a:t>
            </a:r>
          </a:p>
        </p:txBody>
      </p:sp>
      <p:sp>
        <p:nvSpPr>
          <p:cNvPr id="9" name="Textplatzhalter 8"/>
          <p:cNvSpPr>
            <a:spLocks noGrp="1"/>
          </p:cNvSpPr>
          <p:nvPr>
            <p:ph type="body" idx="10"/>
          </p:nvPr>
        </p:nvSpPr>
        <p:spPr>
          <a:xfrm>
            <a:off x="6134100" y="0"/>
            <a:ext cx="4572000" cy="704215"/>
          </a:xfrm>
          <a:prstGeom prst="rect">
            <a:avLst/>
          </a:prstGeom>
          <a:noFill/>
          <a:ln w="0" cmpd="sng">
            <a:noFill/>
            <a:prstDash val="solid"/>
          </a:ln>
        </p:spPr>
        <p:txBody>
          <a:bodyPr vert="horz" lIns="0" tIns="5715" rIns="0" bIns="0" anchor="t"/>
          <a:lstStyle/>
          <a:p>
            <a:pPr marL="2834640" marR="0" indent="0" algn="l">
              <a:lnSpc>
                <a:spcPts val="2000"/>
              </a:lnSpc>
              <a:spcAft>
                <a:spcPts val="0"/>
              </a:spcAft>
            </a:pPr>
            <a:r>
              <a:rPr lang="de-DE" sz="1800" spc="-35">
                <a:solidFill>
                  <a:srgbClr val="7E7E7E"/>
                </a:solidFill>
                <a:latin typeface="Calibri" panose="02020603050405020304" pitchFamily="2"/>
              </a:rPr>
              <a:t>Kreisfreie Stadt </a:t>
            </a:r>
          </a:p>
          <a:p>
            <a:pPr marL="3154680" marR="0" indent="0" algn="l">
              <a:lnSpc>
                <a:spcPts val="2600"/>
              </a:lnSpc>
              <a:spcBef>
                <a:spcPts val="0"/>
              </a:spcBef>
              <a:spcAft>
                <a:spcPts val="955"/>
              </a:spcAft>
            </a:pPr>
            <a:r>
              <a:rPr lang="de-DE" sz="2500" spc="-50">
                <a:solidFill>
                  <a:srgbClr val="2D4863"/>
                </a:solidFill>
                <a:latin typeface="Calibri" panose="02020603050405020304" pitchFamily="2"/>
              </a:rPr>
              <a:t>Solingen </a:t>
            </a:r>
          </a:p>
        </p:txBody>
      </p:sp>
      <p:sp>
        <p:nvSpPr>
          <p:cNvPr id="10" name="Textplatzhalter 9"/>
          <p:cNvSpPr>
            <a:spLocks noGrp="1"/>
          </p:cNvSpPr>
          <p:nvPr>
            <p:ph type="body" idx="10"/>
          </p:nvPr>
        </p:nvSpPr>
        <p:spPr>
          <a:xfrm>
            <a:off x="6134100" y="5038090"/>
            <a:ext cx="4572000" cy="1140460"/>
          </a:xfrm>
          <a:prstGeom prst="rect">
            <a:avLst/>
          </a:prstGeom>
          <a:noFill/>
          <a:ln w="76200" cmpd="sng">
            <a:solidFill>
              <a:srgbClr val="D9D9D9"/>
            </a:solidFill>
            <a:prstDash val="solid"/>
          </a:ln>
        </p:spPr>
        <p:txBody>
          <a:bodyPr vert="horz" lIns="0" tIns="10795" rIns="0" bIns="0" anchor="t"/>
          <a:lstStyle/>
          <a:p>
            <a:pPr marL="228600" marR="228600" indent="0" algn="just">
              <a:lnSpc>
                <a:spcPts val="1400"/>
              </a:lnSpc>
              <a:spcAft>
                <a:spcPts val="765"/>
              </a:spcAft>
            </a:pPr>
            <a:r>
              <a:rPr lang="de-DE" sz="1150" spc="0">
                <a:solidFill>
                  <a:srgbClr val="000000"/>
                </a:solidFill>
                <a:latin typeface="Calibri" panose="02020603050405020304" pitchFamily="2"/>
              </a:rPr>
              <a:t>Die Arbeitsplatzversorgung in Solingen zählt im Vergleich der kreisfreien Städte zu den stärkeren. Diese hat konnte in den vergangenen Jahren um 2 Prozentpunkte zunehmen. Im Vergleich aller NRW-Kommunen wird trotzdem eine Mittelfeldplatzierung erreicht </a:t>
            </a:r>
          </a:p>
        </p:txBody>
      </p:sp>
      <p:sp>
        <p:nvSpPr>
          <p:cNvPr id="13" name="Textplatzhalter 12"/>
          <p:cNvSpPr>
            <a:spLocks noGrp="1"/>
          </p:cNvSpPr>
          <p:nvPr>
            <p:ph type="body" idx="10"/>
          </p:nvPr>
        </p:nvSpPr>
        <p:spPr>
          <a:xfrm>
            <a:off x="2432050" y="890270"/>
            <a:ext cx="3304540" cy="1465580"/>
          </a:xfrm>
          <a:prstGeom prst="rect">
            <a:avLst/>
          </a:prstGeom>
          <a:noFill/>
          <a:ln w="0" cmpd="sng">
            <a:noFill/>
            <a:prstDash val="solid"/>
          </a:ln>
        </p:spPr>
        <p:txBody>
          <a:bodyPr vert="horz" lIns="0" tIns="26670" rIns="0" bIns="0" anchor="t"/>
          <a:lstStyle/>
          <a:p>
            <a:pPr marL="0" marR="0" indent="0" algn="just">
              <a:lnSpc>
                <a:spcPts val="1200"/>
              </a:lnSpc>
              <a:spcAft>
                <a:spcPts val="0"/>
              </a:spcAft>
              <a:tabLst>
                <a:tab pos="960120" algn="l"/>
                <a:tab pos="1554480" algn="l"/>
                <a:tab pos="3291840" algn="r"/>
              </a:tabLst>
            </a:pPr>
            <a:r>
              <a:rPr lang="de-DE" sz="1200" spc="0">
                <a:solidFill>
                  <a:srgbClr val="2D4863"/>
                </a:solidFill>
                <a:latin typeface="Calibri" panose="02020603050405020304" pitchFamily="2"/>
              </a:rPr>
              <a:t>Regionen mit einem umfangreichen </a:t>
            </a:r>
          </a:p>
          <a:p>
            <a:pPr marL="0" marR="0" indent="0" algn="just">
              <a:lnSpc>
                <a:spcPts val="1400"/>
              </a:lnSpc>
              <a:spcBef>
                <a:spcPts val="0"/>
              </a:spcBef>
              <a:spcAft>
                <a:spcPts val="0"/>
              </a:spcAft>
            </a:pPr>
            <a:r>
              <a:rPr lang="de-DE" sz="1200" spc="0">
                <a:solidFill>
                  <a:srgbClr val="2D4863"/>
                </a:solidFill>
                <a:latin typeface="Calibri" panose="02020603050405020304" pitchFamily="2"/>
              </a:rPr>
              <a:t>Arbeitsplatzangebot sind attraktiver und ziehen in stärkerem Maße Fachkräfte an. Um die Beschäftigungssituation in einer Region beurteilen zu können, eignet sich ein Blick auf die allgemeine Arbeitsplatzversorgung – gemessen als Anteil der sozialversicherungspflichtig Beschäftigten an allen erwerbsfähigen Einwohnern. </a:t>
            </a:r>
          </a:p>
        </p:txBody>
      </p:sp>
      <p:sp>
        <p:nvSpPr>
          <p:cNvPr id="16" name="Textplatzhalter 15"/>
          <p:cNvSpPr>
            <a:spLocks noGrp="1"/>
          </p:cNvSpPr>
          <p:nvPr>
            <p:ph type="body" idx="10"/>
          </p:nvPr>
        </p:nvSpPr>
        <p:spPr>
          <a:xfrm>
            <a:off x="6343015" y="812165"/>
            <a:ext cx="887095" cy="20256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de-DE" sz="1400" spc="-65">
                <a:solidFill>
                  <a:srgbClr val="2D4863"/>
                </a:solidFill>
                <a:latin typeface="Calibri" panose="02020603050405020304" pitchFamily="2"/>
              </a:rPr>
              <a:t>Niveau 2024 </a:t>
            </a:r>
          </a:p>
        </p:txBody>
      </p:sp>
      <p:sp>
        <p:nvSpPr>
          <p:cNvPr id="17" name="Textplatzhalter 16"/>
          <p:cNvSpPr>
            <a:spLocks noGrp="1"/>
          </p:cNvSpPr>
          <p:nvPr>
            <p:ph type="body" idx="10"/>
          </p:nvPr>
        </p:nvSpPr>
        <p:spPr>
          <a:xfrm>
            <a:off x="10735310" y="999490"/>
            <a:ext cx="1377315" cy="2612390"/>
          </a:xfrm>
          <a:prstGeom prst="rect">
            <a:avLst/>
          </a:prstGeom>
          <a:noFill/>
          <a:ln w="0" cmpd="sng">
            <a:noFill/>
            <a:prstDash val="solid"/>
          </a:ln>
        </p:spPr>
        <p:txBody>
          <a:bodyPr vert="horz" lIns="0" tIns="0" rIns="0" bIns="0" anchor="t"/>
          <a:lstStyle/>
          <a:p>
            <a:pPr marL="137160" marR="228600" indent="0" algn="l">
              <a:lnSpc>
                <a:spcPts val="4700"/>
              </a:lnSpc>
              <a:spcAft>
                <a:spcPts val="1655"/>
              </a:spcAft>
            </a:pPr>
            <a:r>
              <a:rPr lang="de-DE" sz="1400" spc="0">
                <a:solidFill>
                  <a:srgbClr val="2D4863"/>
                </a:solidFill>
                <a:latin typeface="Calibri" panose="02020603050405020304" pitchFamily="2"/>
              </a:rPr>
              <a:t>Rang 1-66 Rang 67-132 Rang 133-198 Rang 199-264 </a:t>
            </a:r>
          </a:p>
        </p:txBody>
      </p:sp>
      <p:sp>
        <p:nvSpPr>
          <p:cNvPr id="18" name="Textplatzhalter 17"/>
          <p:cNvSpPr>
            <a:spLocks noGrp="1"/>
          </p:cNvSpPr>
          <p:nvPr>
            <p:ph type="body" idx="10"/>
          </p:nvPr>
        </p:nvSpPr>
        <p:spPr>
          <a:xfrm>
            <a:off x="10735310" y="3797935"/>
            <a:ext cx="1377315" cy="514985"/>
          </a:xfrm>
          <a:prstGeom prst="rect">
            <a:avLst/>
          </a:prstGeom>
          <a:noFill/>
          <a:ln w="0" cmpd="sng">
            <a:noFill/>
            <a:prstDash val="solid"/>
          </a:ln>
        </p:spPr>
        <p:txBody>
          <a:bodyPr vert="horz" lIns="0" tIns="125730" rIns="0" bIns="0" anchor="t"/>
          <a:lstStyle/>
          <a:p>
            <a:pPr marL="137160" marR="0" indent="0" algn="l">
              <a:lnSpc>
                <a:spcPts val="1400"/>
              </a:lnSpc>
              <a:spcAft>
                <a:spcPts val="1580"/>
              </a:spcAft>
            </a:pPr>
            <a:r>
              <a:rPr lang="de-DE" sz="1400" spc="-5">
                <a:solidFill>
                  <a:srgbClr val="2D4863"/>
                </a:solidFill>
                <a:latin typeface="Calibri" panose="02020603050405020304" pitchFamily="2"/>
              </a:rPr>
              <a:t>Rang 265-330 </a:t>
            </a:r>
          </a:p>
        </p:txBody>
      </p:sp>
      <p:sp>
        <p:nvSpPr>
          <p:cNvPr id="19" name="Textplatzhalter 18"/>
          <p:cNvSpPr>
            <a:spLocks noGrp="1"/>
          </p:cNvSpPr>
          <p:nvPr>
            <p:ph type="body" idx="10"/>
          </p:nvPr>
        </p:nvSpPr>
        <p:spPr>
          <a:xfrm>
            <a:off x="10735310" y="4498975"/>
            <a:ext cx="1377315" cy="435610"/>
          </a:xfrm>
          <a:prstGeom prst="rect">
            <a:avLst/>
          </a:prstGeom>
          <a:noFill/>
          <a:ln w="0" cmpd="sng">
            <a:noFill/>
            <a:prstDash val="solid"/>
          </a:ln>
        </p:spPr>
        <p:txBody>
          <a:bodyPr vert="horz" lIns="0" tIns="128905" rIns="0" bIns="0" anchor="t"/>
          <a:lstStyle/>
          <a:p>
            <a:pPr marL="137160" marR="0" indent="0" algn="l">
              <a:lnSpc>
                <a:spcPts val="1400"/>
              </a:lnSpc>
              <a:spcAft>
                <a:spcPts val="935"/>
              </a:spcAft>
            </a:pPr>
            <a:r>
              <a:rPr lang="de-DE" sz="1400" spc="-5">
                <a:solidFill>
                  <a:srgbClr val="2D4863"/>
                </a:solidFill>
                <a:latin typeface="Calibri" panose="02020603050405020304" pitchFamily="2"/>
              </a:rPr>
              <a:t>Rang 331-396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42745" y="347345"/>
            <a:ext cx="349948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30">
                <a:solidFill>
                  <a:srgbClr val="EBC524"/>
                </a:solidFill>
                <a:latin typeface="Calibri" panose="02020603050405020304" pitchFamily="2"/>
              </a:rPr>
              <a:t>Beschäftigungsrate Frauen </a:t>
            </a:r>
          </a:p>
        </p:txBody>
      </p:sp>
      <p:sp>
        <p:nvSpPr>
          <p:cNvPr id="5" name="Textplatzhalter 4"/>
          <p:cNvSpPr>
            <a:spLocks noGrp="1"/>
          </p:cNvSpPr>
          <p:nvPr>
            <p:ph type="body" idx="10"/>
          </p:nvPr>
        </p:nvSpPr>
        <p:spPr>
          <a:xfrm>
            <a:off x="2435225" y="932815"/>
            <a:ext cx="3301365" cy="1234440"/>
          </a:xfrm>
          <a:prstGeom prst="rect">
            <a:avLst/>
          </a:prstGeom>
          <a:noFill/>
          <a:ln w="0" cmpd="sng">
            <a:noFill/>
            <a:prstDash val="solid"/>
          </a:ln>
        </p:spPr>
        <p:txBody>
          <a:bodyPr vert="horz" lIns="0" tIns="0" rIns="0" bIns="0" anchor="t"/>
          <a:lstStyle/>
          <a:p>
            <a:pPr marL="0" marR="0" indent="0" algn="just">
              <a:lnSpc>
                <a:spcPts val="1400"/>
              </a:lnSpc>
              <a:spcAft>
                <a:spcPts val="20"/>
              </a:spcAft>
            </a:pPr>
            <a:r>
              <a:rPr lang="de-DE" sz="1250" spc="-30">
                <a:solidFill>
                  <a:srgbClr val="2D4863"/>
                </a:solidFill>
                <a:latin typeface="Calibri" panose="02020603050405020304" pitchFamily="2"/>
              </a:rPr>
              <a:t>In zunehmenden Maßen ist die Beschäftigung von Frauen ein wichtiger Faktor am Arbeitsmarkt. Dabei sind Regionen attraktiv, die sowohl Männern als auch Frauen ein vielfältiges Arbeitsangebot bieten. Die Beschäftigungsrate von Frauen misst den Anteil der weiblichen sozialversicherungspflichtig Beschäftigten an allen erwerbsfähigen Einwohnerinnen. </a:t>
            </a:r>
          </a:p>
        </p:txBody>
      </p:sp>
      <p:sp>
        <p:nvSpPr>
          <p:cNvPr id="6" name="Textplatzhalter 5"/>
          <p:cNvSpPr>
            <a:spLocks noGrp="1"/>
          </p:cNvSpPr>
          <p:nvPr>
            <p:ph type="body" idx="10"/>
          </p:nvPr>
        </p:nvSpPr>
        <p:spPr>
          <a:xfrm>
            <a:off x="2447290" y="2724785"/>
            <a:ext cx="271272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35">
                <a:solidFill>
                  <a:srgbClr val="2D4863"/>
                </a:solidFill>
                <a:latin typeface="Calibri" panose="02020603050405020304" pitchFamily="2"/>
              </a:rPr>
              <a:t>Entwicklung der Beschäftigungs-</a:t>
            </a:r>
            <a:r>
              <a:rPr lang="de-DE" sz="100">
                <a:solidFill>
                  <a:srgbClr val="000000"/>
                </a:solidFill>
                <a:latin typeface="Calibri" panose="02020603050405020304" pitchFamily="2"/>
              </a:rPr>
              <a:t>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rate von Frauen (in Prozent) </a:t>
            </a:r>
          </a:p>
        </p:txBody>
      </p:sp>
      <p:sp>
        <p:nvSpPr>
          <p:cNvPr id="7" name="Textplatzhalter 6"/>
          <p:cNvSpPr>
            <a:spLocks noGrp="1"/>
          </p:cNvSpPr>
          <p:nvPr>
            <p:ph type="body" idx="10"/>
          </p:nvPr>
        </p:nvSpPr>
        <p:spPr>
          <a:xfrm>
            <a:off x="2719705" y="343535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58 </a:t>
            </a:r>
          </a:p>
        </p:txBody>
      </p:sp>
      <p:sp>
        <p:nvSpPr>
          <p:cNvPr id="8" name="Textplatzhalter 7"/>
          <p:cNvSpPr>
            <a:spLocks noGrp="1"/>
          </p:cNvSpPr>
          <p:nvPr>
            <p:ph type="body" idx="10"/>
          </p:nvPr>
        </p:nvSpPr>
        <p:spPr>
          <a:xfrm>
            <a:off x="5188585" y="343535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58 </a:t>
            </a:r>
          </a:p>
        </p:txBody>
      </p:sp>
      <p:sp>
        <p:nvSpPr>
          <p:cNvPr id="9" name="Textplatzhalter 8"/>
          <p:cNvSpPr>
            <a:spLocks noGrp="1"/>
          </p:cNvSpPr>
          <p:nvPr>
            <p:ph type="body" idx="10"/>
          </p:nvPr>
        </p:nvSpPr>
        <p:spPr>
          <a:xfrm>
            <a:off x="2408555" y="349885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0">
                <a:solidFill>
                  <a:srgbClr val="000000"/>
                </a:solidFill>
                <a:latin typeface="Calibri" panose="02020603050405020304" pitchFamily="2"/>
              </a:rPr>
              <a:t>56 </a:t>
            </a:r>
          </a:p>
        </p:txBody>
      </p:sp>
      <p:sp>
        <p:nvSpPr>
          <p:cNvPr id="10" name="Textplatzhalter 9"/>
          <p:cNvSpPr>
            <a:spLocks noGrp="1"/>
          </p:cNvSpPr>
          <p:nvPr>
            <p:ph type="body" idx="10"/>
          </p:nvPr>
        </p:nvSpPr>
        <p:spPr>
          <a:xfrm>
            <a:off x="3642995" y="3535680"/>
            <a:ext cx="186055" cy="140335"/>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409">
                <a:solidFill>
                  <a:srgbClr val="000000"/>
                </a:solidFill>
                <a:latin typeface="Calibri" panose="02020603050405020304" pitchFamily="2"/>
              </a:rPr>
              <a:t>55 </a:t>
            </a:r>
          </a:p>
        </p:txBody>
      </p:sp>
      <p:sp>
        <p:nvSpPr>
          <p:cNvPr id="11" name="Textplatzhalter 10"/>
          <p:cNvSpPr>
            <a:spLocks noGrp="1"/>
          </p:cNvSpPr>
          <p:nvPr>
            <p:ph type="body" idx="10"/>
          </p:nvPr>
        </p:nvSpPr>
        <p:spPr>
          <a:xfrm>
            <a:off x="4877435" y="3535680"/>
            <a:ext cx="186055" cy="140335"/>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409">
                <a:solidFill>
                  <a:srgbClr val="000000"/>
                </a:solidFill>
                <a:latin typeface="Calibri" panose="02020603050405020304" pitchFamily="2"/>
              </a:rPr>
              <a:t>55 </a:t>
            </a:r>
          </a:p>
        </p:txBody>
      </p:sp>
      <p:sp>
        <p:nvSpPr>
          <p:cNvPr id="12" name="Textplatzhalter 11"/>
          <p:cNvSpPr>
            <a:spLocks noGrp="1"/>
          </p:cNvSpPr>
          <p:nvPr>
            <p:ph type="body" idx="10"/>
          </p:nvPr>
        </p:nvSpPr>
        <p:spPr>
          <a:xfrm>
            <a:off x="1689735" y="355409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50 </a:t>
            </a:r>
          </a:p>
        </p:txBody>
      </p:sp>
      <p:sp>
        <p:nvSpPr>
          <p:cNvPr id="13" name="Textplatzhalter 12"/>
          <p:cNvSpPr>
            <a:spLocks noGrp="1"/>
          </p:cNvSpPr>
          <p:nvPr>
            <p:ph type="body" idx="10"/>
          </p:nvPr>
        </p:nvSpPr>
        <p:spPr>
          <a:xfrm>
            <a:off x="3954145" y="3630295"/>
            <a:ext cx="186055" cy="14287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52 </a:t>
            </a:r>
          </a:p>
        </p:txBody>
      </p:sp>
      <p:sp>
        <p:nvSpPr>
          <p:cNvPr id="14" name="Textplatzhalter 13"/>
          <p:cNvSpPr>
            <a:spLocks noGrp="1"/>
          </p:cNvSpPr>
          <p:nvPr>
            <p:ph type="body" idx="10"/>
          </p:nvPr>
        </p:nvSpPr>
        <p:spPr>
          <a:xfrm>
            <a:off x="1686560" y="3870960"/>
            <a:ext cx="27241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110">
                <a:solidFill>
                  <a:srgbClr val="585858"/>
                </a:solidFill>
                <a:latin typeface="Calibri" panose="02020603050405020304" pitchFamily="2"/>
              </a:rPr>
              <a:t>40 </a:t>
            </a:r>
          </a:p>
        </p:txBody>
      </p:sp>
      <p:sp>
        <p:nvSpPr>
          <p:cNvPr id="15" name="Textplatzhalter 14"/>
          <p:cNvSpPr>
            <a:spLocks noGrp="1"/>
          </p:cNvSpPr>
          <p:nvPr>
            <p:ph type="body" idx="10"/>
          </p:nvPr>
        </p:nvSpPr>
        <p:spPr>
          <a:xfrm>
            <a:off x="1689735" y="418782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30 </a:t>
            </a:r>
          </a:p>
        </p:txBody>
      </p:sp>
      <p:sp>
        <p:nvSpPr>
          <p:cNvPr id="16" name="Textplatzhalter 15"/>
          <p:cNvSpPr>
            <a:spLocks noGrp="1"/>
          </p:cNvSpPr>
          <p:nvPr>
            <p:ph type="body" idx="10"/>
          </p:nvPr>
        </p:nvSpPr>
        <p:spPr>
          <a:xfrm>
            <a:off x="1689735" y="450469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82473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0">
                <a:solidFill>
                  <a:srgbClr val="585858"/>
                </a:solidFill>
                <a:latin typeface="Calibri" panose="02020603050405020304" pitchFamily="2"/>
              </a:rPr>
              <a:t>10 </a:t>
            </a:r>
          </a:p>
        </p:txBody>
      </p:sp>
      <p:sp>
        <p:nvSpPr>
          <p:cNvPr id="18" name="Textplatzhalter 17"/>
          <p:cNvSpPr>
            <a:spLocks noGrp="1"/>
          </p:cNvSpPr>
          <p:nvPr>
            <p:ph type="body" idx="10"/>
          </p:nvPr>
        </p:nvSpPr>
        <p:spPr>
          <a:xfrm>
            <a:off x="1772285" y="514223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399030" y="5330825"/>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5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50" spc="0">
                <a:solidFill>
                  <a:srgbClr val="585858"/>
                </a:solidFill>
                <a:latin typeface="Calibri" panose="02020603050405020304" pitchFamily="2"/>
              </a:rPr>
              <a:t>Kreisfreie Städte </a:t>
            </a:r>
          </a:p>
          <a:p>
            <a:pPr marL="0" marR="160020" indent="0" algn="r">
              <a:lnSpc>
                <a:spcPts val="1200"/>
              </a:lnSpc>
              <a:spcBef>
                <a:spcPts val="80"/>
              </a:spcBef>
              <a:spcAft>
                <a:spcPts val="0"/>
              </a:spcAft>
            </a:pPr>
            <a:r>
              <a:rPr lang="de-DE" sz="1250" spc="-35">
                <a:solidFill>
                  <a:srgbClr val="585858"/>
                </a:solidFill>
                <a:latin typeface="Calibri" panose="02020603050405020304" pitchFamily="2"/>
              </a:rPr>
              <a:t>NRW (gew.) </a:t>
            </a:r>
          </a:p>
        </p:txBody>
      </p:sp>
      <p:sp>
        <p:nvSpPr>
          <p:cNvPr id="20" name="Textplatzhalter 19"/>
          <p:cNvSpPr>
            <a:spLocks noGrp="1"/>
          </p:cNvSpPr>
          <p:nvPr>
            <p:ph type="body" idx="10"/>
          </p:nvPr>
        </p:nvSpPr>
        <p:spPr>
          <a:xfrm>
            <a:off x="3444240" y="5821680"/>
            <a:ext cx="84137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5">
                <a:solidFill>
                  <a:srgbClr val="585858"/>
                </a:solidFill>
                <a:latin typeface="Calibri" panose="02020603050405020304" pitchFamily="2"/>
              </a:rPr>
              <a:t>2020 2024 </a:t>
            </a:r>
          </a:p>
        </p:txBody>
      </p:sp>
      <p:sp>
        <p:nvSpPr>
          <p:cNvPr id="21" name="Textplatzhalter 20"/>
          <p:cNvSpPr>
            <a:spLocks noGrp="1"/>
          </p:cNvSpPr>
          <p:nvPr>
            <p:ph type="body" idx="10"/>
          </p:nvPr>
        </p:nvSpPr>
        <p:spPr>
          <a:xfrm>
            <a:off x="4700270" y="5330825"/>
            <a:ext cx="853440"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75">
                <a:solidFill>
                  <a:srgbClr val="585858"/>
                </a:solidFill>
                <a:latin typeface="Times New Roman" panose="02020603050405020304" pitchFamily="1"/>
              </a:rPr>
              <a:t>0 </a:t>
            </a:r>
            <a:r>
              <a:rPr lang="de-DE" sz="1250" spc="-75">
                <a:solidFill>
                  <a:srgbClr val="585858"/>
                </a:solidFill>
                <a:latin typeface="Calibri" panose="02020603050405020304" pitchFamily="2"/>
              </a:rPr>
              <a:t>NRW (gew.)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450"/>
              </a:spcAft>
            </a:pPr>
            <a:r>
              <a:rPr lang="de-DE" sz="1150" spc="0">
                <a:solidFill>
                  <a:srgbClr val="000000"/>
                </a:solidFill>
                <a:latin typeface="Calibri" panose="02020603050405020304" pitchFamily="2"/>
              </a:rPr>
              <a:t>Die Beschäftigung von Frauen hat sich in Solingen positiv entwickelt. Mit 58 Prozent entspricht diese dem Durchschnitt aller NRW-Kommunen. Für die Bewältigung des demographischen Wandels und im Kontext von Fachkräftemangel spielen noch vorhandene Arbeitskraftpotenziale von Frauen eine wichtige Rolle. </a:t>
            </a:r>
          </a:p>
        </p:txBody>
      </p:sp>
      <p:sp>
        <p:nvSpPr>
          <p:cNvPr id="25" name="Textplatzhalter 24"/>
          <p:cNvSpPr>
            <a:spLocks noGrp="1"/>
          </p:cNvSpPr>
          <p:nvPr>
            <p:ph type="body" idx="10"/>
          </p:nvPr>
        </p:nvSpPr>
        <p:spPr>
          <a:xfrm>
            <a:off x="11330305" y="6501130"/>
            <a:ext cx="23241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0">
                <a:solidFill>
                  <a:srgbClr val="74899D"/>
                </a:solidFill>
                <a:latin typeface="Calibri" panose="02020603050405020304" pitchFamily="2"/>
              </a:rPr>
              <a:t>15 </a:t>
            </a:r>
          </a:p>
        </p:txBody>
      </p:sp>
      <p:sp>
        <p:nvSpPr>
          <p:cNvPr id="26" name="Textplatzhalter 25"/>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7" name="Textplatzhalter 26"/>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8" name="Textplatzhalter 27"/>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80720" y="0"/>
            <a:ext cx="11443970" cy="63119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a:solidFill>
                  <a:srgbClr val="7E7E7E"/>
                </a:solidFill>
                <a:latin typeface="Calibri" panose="02020603050405020304" pitchFamily="2"/>
              </a:rPr>
              <a:t>Kreisfreie Stadt </a:t>
            </a:r>
          </a:p>
          <a:p>
            <a:pPr marL="960120" marR="0" indent="0" algn="l">
              <a:lnSpc>
                <a:spcPts val="2700"/>
              </a:lnSpc>
              <a:spcBef>
                <a:spcPts val="185"/>
              </a:spcBef>
              <a:spcAft>
                <a:spcPts val="20"/>
              </a:spcAft>
              <a:tabLst>
                <a:tab pos="8595360" algn="l"/>
              </a:tabLst>
            </a:pPr>
            <a:r>
              <a:rPr lang="de-DE" sz="2500" b="1" spc="-10">
                <a:solidFill>
                  <a:srgbClr val="EBC524"/>
                </a:solidFill>
                <a:latin typeface="Calibri" panose="02020603050405020304" pitchFamily="2"/>
              </a:rPr>
              <a:t>Beschäftigungsrate Älterer (Ü55) </a:t>
            </a:r>
            <a:r>
              <a:rPr lang="de-DE" sz="2500" spc="-5">
                <a:solidFill>
                  <a:srgbClr val="2D4863"/>
                </a:solidFill>
                <a:latin typeface="Calibri" panose="02020603050405020304" pitchFamily="2"/>
              </a:rPr>
              <a:t>Solingen </a:t>
            </a:r>
          </a:p>
        </p:txBody>
      </p:sp>
      <p:sp>
        <p:nvSpPr>
          <p:cNvPr id="5" name="Textplatzhalter 4"/>
          <p:cNvSpPr>
            <a:spLocks noGrp="1"/>
          </p:cNvSpPr>
          <p:nvPr>
            <p:ph type="body" idx="10"/>
          </p:nvPr>
        </p:nvSpPr>
        <p:spPr>
          <a:xfrm>
            <a:off x="2432050" y="935990"/>
            <a:ext cx="3301365" cy="105410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2D4863"/>
                </a:solidFill>
                <a:latin typeface="Calibri" panose="02020603050405020304" pitchFamily="2"/>
              </a:rPr>
              <a:t>Im Hinblick auf den Fachkräftemangel gewinnt die Erschließung und Erhaltung von älteren Arbeitskräften zunehmend an Bedeutung. In erfolgreichen Regionen ist ein höherer Anteil von Arbeitnehmern über 55 Jahren an allen Ü55-Jährigen beschäftigt. </a:t>
            </a:r>
          </a:p>
        </p:txBody>
      </p:sp>
      <p:sp>
        <p:nvSpPr>
          <p:cNvPr id="6" name="Textplatzhalter 5"/>
          <p:cNvSpPr>
            <a:spLocks noGrp="1"/>
          </p:cNvSpPr>
          <p:nvPr>
            <p:ph type="body" idx="10"/>
          </p:nvPr>
        </p:nvSpPr>
        <p:spPr>
          <a:xfrm>
            <a:off x="2432050" y="2715895"/>
            <a:ext cx="2573020" cy="3746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400" spc="-10">
                <a:solidFill>
                  <a:srgbClr val="2D4863"/>
                </a:solidFill>
                <a:latin typeface="Calibri" panose="02020603050405020304" pitchFamily="2"/>
              </a:rPr>
              <a:t>Entwicklung der Beschäftigungsrate von Ü55-Jährigen (in Prozent) </a:t>
            </a:r>
          </a:p>
        </p:txBody>
      </p:sp>
      <p:sp>
        <p:nvSpPr>
          <p:cNvPr id="7" name="Textplatzhalter 6"/>
          <p:cNvSpPr>
            <a:spLocks noGrp="1"/>
          </p:cNvSpPr>
          <p:nvPr>
            <p:ph type="body" idx="10"/>
          </p:nvPr>
        </p:nvSpPr>
        <p:spPr>
          <a:xfrm>
            <a:off x="1689735" y="330390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B5A54"/>
                </a:solidFill>
                <a:latin typeface="Calibri" panose="02020603050405020304" pitchFamily="2"/>
              </a:rPr>
              <a:t>30 </a:t>
            </a:r>
          </a:p>
        </p:txBody>
      </p:sp>
      <p:sp>
        <p:nvSpPr>
          <p:cNvPr id="8" name="Textplatzhalter 7"/>
          <p:cNvSpPr>
            <a:spLocks noGrp="1"/>
          </p:cNvSpPr>
          <p:nvPr>
            <p:ph type="body" idx="10"/>
          </p:nvPr>
        </p:nvSpPr>
        <p:spPr>
          <a:xfrm>
            <a:off x="2719705" y="3623945"/>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27 </a:t>
            </a:r>
          </a:p>
        </p:txBody>
      </p:sp>
      <p:sp>
        <p:nvSpPr>
          <p:cNvPr id="9" name="Textplatzhalter 8"/>
          <p:cNvSpPr>
            <a:spLocks noGrp="1"/>
          </p:cNvSpPr>
          <p:nvPr>
            <p:ph type="body" idx="10"/>
          </p:nvPr>
        </p:nvSpPr>
        <p:spPr>
          <a:xfrm>
            <a:off x="4877435" y="3623945"/>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5">
                <a:solidFill>
                  <a:srgbClr val="404040"/>
                </a:solidFill>
                <a:latin typeface="Calibri" panose="02020603050405020304" pitchFamily="2"/>
              </a:rPr>
              <a:t>27 </a:t>
            </a:r>
          </a:p>
        </p:txBody>
      </p:sp>
      <p:sp>
        <p:nvSpPr>
          <p:cNvPr id="10" name="Textplatzhalter 9"/>
          <p:cNvSpPr>
            <a:spLocks noGrp="1"/>
          </p:cNvSpPr>
          <p:nvPr>
            <p:ph type="body" idx="10"/>
          </p:nvPr>
        </p:nvSpPr>
        <p:spPr>
          <a:xfrm>
            <a:off x="3642995" y="3752215"/>
            <a:ext cx="186055" cy="14033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15">
                <a:solidFill>
                  <a:srgbClr val="404040"/>
                </a:solidFill>
                <a:latin typeface="Calibri" panose="02020603050405020304" pitchFamily="2"/>
              </a:rPr>
              <a:t>25 </a:t>
            </a:r>
          </a:p>
        </p:txBody>
      </p:sp>
      <p:sp>
        <p:nvSpPr>
          <p:cNvPr id="11" name="Textplatzhalter 10"/>
          <p:cNvSpPr>
            <a:spLocks noGrp="1"/>
          </p:cNvSpPr>
          <p:nvPr>
            <p:ph type="body" idx="10"/>
          </p:nvPr>
        </p:nvSpPr>
        <p:spPr>
          <a:xfrm>
            <a:off x="5188585" y="381000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5">
                <a:solidFill>
                  <a:srgbClr val="FFFFFF"/>
                </a:solidFill>
                <a:latin typeface="Calibri" panose="02020603050405020304" pitchFamily="2"/>
              </a:rPr>
              <a:t>24 </a:t>
            </a:r>
          </a:p>
        </p:txBody>
      </p:sp>
      <p:sp>
        <p:nvSpPr>
          <p:cNvPr id="12" name="Textplatzhalter 11"/>
          <p:cNvSpPr>
            <a:spLocks noGrp="1"/>
          </p:cNvSpPr>
          <p:nvPr>
            <p:ph type="body" idx="10"/>
          </p:nvPr>
        </p:nvSpPr>
        <p:spPr>
          <a:xfrm>
            <a:off x="2408555" y="381000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5">
                <a:solidFill>
                  <a:srgbClr val="404040"/>
                </a:solidFill>
                <a:latin typeface="Calibri" panose="02020603050405020304" pitchFamily="2"/>
              </a:rPr>
              <a:t>24 </a:t>
            </a:r>
          </a:p>
        </p:txBody>
      </p:sp>
      <p:sp>
        <p:nvSpPr>
          <p:cNvPr id="13" name="Textplatzhalter 12"/>
          <p:cNvSpPr>
            <a:spLocks noGrp="1"/>
          </p:cNvSpPr>
          <p:nvPr>
            <p:ph type="body" idx="10"/>
          </p:nvPr>
        </p:nvSpPr>
        <p:spPr>
          <a:xfrm>
            <a:off x="3954145" y="3935095"/>
            <a:ext cx="186055" cy="142875"/>
          </a:xfrm>
          <a:prstGeom prst="rect">
            <a:avLst/>
          </a:prstGeom>
          <a:noFill/>
          <a:ln w="0" cmpd="sng">
            <a:noFill/>
            <a:prstDash val="solid"/>
          </a:ln>
        </p:spPr>
        <p:txBody>
          <a:bodyPr vert="vert270" lIns="0" tIns="0" rIns="45085" bIns="0" anchor="t"/>
          <a:lstStyle/>
          <a:p>
            <a:pPr marL="0" marR="0" indent="0" algn="l">
              <a:lnSpc>
                <a:spcPts val="800"/>
              </a:lnSpc>
              <a:spcAft>
                <a:spcPts val="260"/>
              </a:spcAft>
            </a:pPr>
            <a:r>
              <a:rPr lang="de-DE" sz="1200" spc="-405">
                <a:solidFill>
                  <a:srgbClr val="FFFFFF"/>
                </a:solidFill>
                <a:latin typeface="Calibri" panose="02020603050405020304" pitchFamily="2"/>
              </a:rPr>
              <a:t>22 </a:t>
            </a:r>
          </a:p>
        </p:txBody>
      </p:sp>
      <p:sp>
        <p:nvSpPr>
          <p:cNvPr id="14" name="Textplatzhalter 13"/>
          <p:cNvSpPr>
            <a:spLocks noGrp="1"/>
          </p:cNvSpPr>
          <p:nvPr>
            <p:ph type="body" idx="10"/>
          </p:nvPr>
        </p:nvSpPr>
        <p:spPr>
          <a:xfrm>
            <a:off x="1689735" y="3608705"/>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5">
                <a:solidFill>
                  <a:srgbClr val="5B5A54"/>
                </a:solidFill>
                <a:latin typeface="Calibri" panose="02020603050405020304" pitchFamily="2"/>
              </a:rPr>
              <a:t>25 </a:t>
            </a:r>
          </a:p>
        </p:txBody>
      </p:sp>
      <p:sp>
        <p:nvSpPr>
          <p:cNvPr id="15" name="Textplatzhalter 14"/>
          <p:cNvSpPr>
            <a:spLocks noGrp="1"/>
          </p:cNvSpPr>
          <p:nvPr>
            <p:ph type="body" idx="10"/>
          </p:nvPr>
        </p:nvSpPr>
        <p:spPr>
          <a:xfrm>
            <a:off x="1689735" y="391668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5">
                <a:solidFill>
                  <a:srgbClr val="5B5A54"/>
                </a:solidFill>
                <a:latin typeface="Calibri" panose="02020603050405020304" pitchFamily="2"/>
              </a:rPr>
              <a:t>20 </a:t>
            </a:r>
          </a:p>
        </p:txBody>
      </p:sp>
      <p:sp>
        <p:nvSpPr>
          <p:cNvPr id="16" name="Textplatzhalter 15"/>
          <p:cNvSpPr>
            <a:spLocks noGrp="1"/>
          </p:cNvSpPr>
          <p:nvPr>
            <p:ph type="body" idx="10"/>
          </p:nvPr>
        </p:nvSpPr>
        <p:spPr>
          <a:xfrm>
            <a:off x="1696085" y="4227830"/>
            <a:ext cx="25971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70">
                <a:solidFill>
                  <a:srgbClr val="5B5A54"/>
                </a:solidFill>
                <a:latin typeface="Calibri" panose="02020603050405020304" pitchFamily="2"/>
              </a:rPr>
              <a:t>15 </a:t>
            </a:r>
          </a:p>
        </p:txBody>
      </p:sp>
      <p:sp>
        <p:nvSpPr>
          <p:cNvPr id="17" name="Textplatzhalter 16"/>
          <p:cNvSpPr>
            <a:spLocks noGrp="1"/>
          </p:cNvSpPr>
          <p:nvPr>
            <p:ph type="body" idx="10"/>
          </p:nvPr>
        </p:nvSpPr>
        <p:spPr>
          <a:xfrm>
            <a:off x="1696085" y="453263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B5A54"/>
                </a:solidFill>
                <a:latin typeface="Calibri" panose="02020603050405020304" pitchFamily="2"/>
              </a:rPr>
              <a:t>10 </a:t>
            </a:r>
          </a:p>
        </p:txBody>
      </p:sp>
      <p:sp>
        <p:nvSpPr>
          <p:cNvPr id="18" name="Textplatzhalter 17"/>
          <p:cNvSpPr>
            <a:spLocks noGrp="1"/>
          </p:cNvSpPr>
          <p:nvPr>
            <p:ph type="body" idx="10"/>
          </p:nvPr>
        </p:nvSpPr>
        <p:spPr>
          <a:xfrm>
            <a:off x="1779270" y="4843145"/>
            <a:ext cx="163195" cy="10350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200" spc="0">
                <a:solidFill>
                  <a:srgbClr val="5B5A54"/>
                </a:solidFill>
                <a:latin typeface="Calibri" panose="02020603050405020304" pitchFamily="2"/>
              </a:rPr>
              <a:t>5 </a:t>
            </a:r>
          </a:p>
        </p:txBody>
      </p:sp>
      <p:sp>
        <p:nvSpPr>
          <p:cNvPr id="19" name="Textplatzhalter 18"/>
          <p:cNvSpPr>
            <a:spLocks noGrp="1"/>
          </p:cNvSpPr>
          <p:nvPr>
            <p:ph type="body" idx="10"/>
          </p:nvPr>
        </p:nvSpPr>
        <p:spPr>
          <a:xfrm>
            <a:off x="1772285" y="5147945"/>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B5A54"/>
                </a:solidFill>
                <a:latin typeface="Calibri" panose="02020603050405020304" pitchFamily="2"/>
              </a:rPr>
              <a:t>0 </a:t>
            </a:r>
          </a:p>
        </p:txBody>
      </p:sp>
      <p:sp>
        <p:nvSpPr>
          <p:cNvPr id="20" name="Textplatzhalter 19"/>
          <p:cNvSpPr>
            <a:spLocks noGrp="1"/>
          </p:cNvSpPr>
          <p:nvPr>
            <p:ph type="body" idx="10"/>
          </p:nvPr>
        </p:nvSpPr>
        <p:spPr>
          <a:xfrm>
            <a:off x="2399030" y="5334000"/>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B5A54"/>
                </a:solidFill>
                <a:latin typeface="Calibri" panose="02020603050405020304" pitchFamily="2"/>
              </a:rPr>
              <a:t>Solingen </a:t>
            </a:r>
            <a:r>
              <a:rPr lang="de-DE" sz="1400" i="1" spc="0">
                <a:solidFill>
                  <a:srgbClr val="5B5A54"/>
                </a:solidFill>
                <a:latin typeface="Times New Roman" panose="02020603050405020304" pitchFamily="1"/>
              </a:rPr>
              <a:t>0 </a:t>
            </a:r>
            <a:r>
              <a:rPr lang="de-DE" sz="1200" spc="0">
                <a:solidFill>
                  <a:srgbClr val="5B5A54"/>
                </a:solidFill>
                <a:latin typeface="Calibri" panose="02020603050405020304" pitchFamily="2"/>
              </a:rPr>
              <a:t>Kreisfreie Städte </a:t>
            </a:r>
          </a:p>
          <a:p>
            <a:pPr marL="0" marR="91440" indent="0" algn="r">
              <a:lnSpc>
                <a:spcPts val="1200"/>
              </a:lnSpc>
              <a:spcBef>
                <a:spcPts val="90"/>
              </a:spcBef>
              <a:spcAft>
                <a:spcPts val="20"/>
              </a:spcAft>
            </a:pPr>
            <a:r>
              <a:rPr lang="de-DE" sz="1200" spc="-10">
                <a:solidFill>
                  <a:srgbClr val="5B5A54"/>
                </a:solidFill>
                <a:latin typeface="Calibri" panose="02020603050405020304" pitchFamily="2"/>
              </a:rPr>
              <a:t>NRW (ungew.) </a:t>
            </a:r>
          </a:p>
        </p:txBody>
      </p:sp>
      <p:sp>
        <p:nvSpPr>
          <p:cNvPr id="21" name="Textplatzhalter 20"/>
          <p:cNvSpPr>
            <a:spLocks noGrp="1"/>
          </p:cNvSpPr>
          <p:nvPr>
            <p:ph type="body" idx="10"/>
          </p:nvPr>
        </p:nvSpPr>
        <p:spPr>
          <a:xfrm>
            <a:off x="3444240" y="5828030"/>
            <a:ext cx="84137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B5A54"/>
                </a:solidFill>
                <a:latin typeface="Calibri" panose="02020603050405020304" pitchFamily="2"/>
              </a:rPr>
              <a:t>2020 2024 </a:t>
            </a:r>
          </a:p>
        </p:txBody>
      </p:sp>
      <p:sp>
        <p:nvSpPr>
          <p:cNvPr id="22" name="Textplatzhalter 21"/>
          <p:cNvSpPr>
            <a:spLocks noGrp="1"/>
          </p:cNvSpPr>
          <p:nvPr>
            <p:ph type="body" idx="10"/>
          </p:nvPr>
        </p:nvSpPr>
        <p:spPr>
          <a:xfrm>
            <a:off x="4617720" y="5334000"/>
            <a:ext cx="101790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50">
                <a:solidFill>
                  <a:srgbClr val="5B5A54"/>
                </a:solidFill>
                <a:latin typeface="Times New Roman" panose="02020603050405020304" pitchFamily="1"/>
              </a:rPr>
              <a:t>0 </a:t>
            </a:r>
            <a:r>
              <a:rPr lang="de-DE" sz="1200" spc="-50">
                <a:solidFill>
                  <a:srgbClr val="5B5A54"/>
                </a:solidFill>
                <a:latin typeface="Calibri" panose="02020603050405020304" pitchFamily="2"/>
              </a:rPr>
              <a:t>NRW (ungew.)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a:solidFill>
                  <a:srgbClr val="000000"/>
                </a:solidFill>
                <a:latin typeface="Calibri" panose="02020603050405020304" pitchFamily="2"/>
              </a:rPr>
              <a:t>In Solingen nimmt der Anteil der Beschäftigten über 55 Jahre zu. Die Mobilisierung dieser Beschäftigtengruppe kann zur Linderung des Fachkräftemangels beitragen. </a:t>
            </a:r>
          </a:p>
        </p:txBody>
      </p:sp>
      <p:sp>
        <p:nvSpPr>
          <p:cNvPr id="25" name="Textplatzhalter 24"/>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6" name="Textplatzhalter 25"/>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7" name="Textplatzhalter 26"/>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42745" y="347345"/>
            <a:ext cx="262445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40">
                <a:solidFill>
                  <a:srgbClr val="605296"/>
                </a:solidFill>
                <a:latin typeface="Calibri" panose="02020603050405020304" pitchFamily="2"/>
              </a:rPr>
              <a:t>Baugenehmigungen </a:t>
            </a:r>
          </a:p>
        </p:txBody>
      </p:sp>
      <p:sp>
        <p:nvSpPr>
          <p:cNvPr id="5" name="Textplatzhalter 4"/>
          <p:cNvSpPr>
            <a:spLocks noGrp="1"/>
          </p:cNvSpPr>
          <p:nvPr>
            <p:ph type="body" idx="10"/>
          </p:nvPr>
        </p:nvSpPr>
        <p:spPr>
          <a:xfrm>
            <a:off x="2435225" y="966470"/>
            <a:ext cx="3303905" cy="105156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200" spc="0">
                <a:solidFill>
                  <a:srgbClr val="FFFFFF"/>
                </a:solidFill>
                <a:latin typeface="Calibri" panose="02020603050405020304" pitchFamily="2"/>
              </a:rPr>
              <a:t>Der vorhandene Wohnungsmarkt ist einer der wichtigsten Standortfaktoren zur Attrahierung von </a:t>
            </a:r>
          </a:p>
          <a:p>
            <a:pPr marL="0" marR="0" indent="0" algn="just">
              <a:lnSpc>
                <a:spcPts val="1400"/>
              </a:lnSpc>
              <a:spcBef>
                <a:spcPts val="0"/>
              </a:spcBef>
              <a:spcAft>
                <a:spcPts val="0"/>
              </a:spcAft>
              <a:tabLst>
                <a:tab pos="1097280" algn="l"/>
                <a:tab pos="1920240" algn="l"/>
                <a:tab pos="3291840" algn="r"/>
              </a:tabLst>
            </a:pPr>
            <a:r>
              <a:rPr lang="de-DE" sz="1200" spc="0">
                <a:solidFill>
                  <a:srgbClr val="FFFFFF"/>
                </a:solidFill>
                <a:latin typeface="Calibri" panose="02020603050405020304" pitchFamily="2"/>
              </a:rPr>
              <a:t>Fachkräften. Positive Bedingungen am </a:t>
            </a:r>
            <a:br/>
            <a:r>
              <a:rPr lang="de-DE" sz="1200" spc="0">
                <a:solidFill>
                  <a:srgbClr val="FFFFFF"/>
                </a:solidFill>
                <a:latin typeface="Calibri" panose="02020603050405020304" pitchFamily="2"/>
              </a:rPr>
              <a:t>Wohnungsmarkt spiegeln sich unter anderem auch in der Anzahl der Baugenehmigungen relativ zur Anzahl der vorhandenen Wohnungen wider.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169025" y="5038090"/>
            <a:ext cx="4502150" cy="1137285"/>
          </a:xfrm>
          <a:prstGeom prst="rect">
            <a:avLst/>
          </a:prstGeom>
          <a:noFill/>
          <a:ln w="73025" cmpd="sng">
            <a:solidFill>
              <a:srgbClr val="D9D9D9"/>
            </a:solidFill>
            <a:prstDash val="solid"/>
          </a:ln>
        </p:spPr>
        <p:txBody>
          <a:bodyPr vert="horz" lIns="0" tIns="53975" rIns="0" bIns="0" anchor="t"/>
          <a:lstStyle/>
          <a:p>
            <a:pPr marL="182880" marR="182880" indent="0" algn="just">
              <a:lnSpc>
                <a:spcPts val="1400"/>
              </a:lnSpc>
              <a:spcAft>
                <a:spcPts val="3210"/>
              </a:spcAft>
            </a:pPr>
            <a:r>
              <a:rPr lang="de-DE" sz="1150" spc="-15">
                <a:solidFill>
                  <a:srgbClr val="000000"/>
                </a:solidFill>
                <a:latin typeface="Calibri" panose="02020603050405020304" pitchFamily="2"/>
              </a:rPr>
              <a:t>Die Zahl der Baugenehmigungen je 1.000 Wohnungen hat in Solingen abgenommen. Am aktuellen Rand schneidet Solingen damit vergleichsweise schwach ab und erreicht eine Mittelfeldplatzierung. </a:t>
            </a:r>
          </a:p>
        </p:txBody>
      </p:sp>
      <p:sp>
        <p:nvSpPr>
          <p:cNvPr id="11" name="Textplatzhalter 10"/>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99D"/>
                </a:solidFill>
                <a:latin typeface="Calibri" panose="02020603050405020304" pitchFamily="2"/>
              </a:rPr>
              <a:t>17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7505" y="347345"/>
            <a:ext cx="2423160"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35">
                <a:solidFill>
                  <a:srgbClr val="605296"/>
                </a:solidFill>
                <a:latin typeface="Calibri" panose="02020603050405020304" pitchFamily="2"/>
              </a:rPr>
              <a:t>Wohnungsneubau </a:t>
            </a:r>
          </a:p>
        </p:txBody>
      </p:sp>
      <p:sp>
        <p:nvSpPr>
          <p:cNvPr id="5" name="Textplatzhalter 4"/>
          <p:cNvSpPr>
            <a:spLocks noGrp="1"/>
          </p:cNvSpPr>
          <p:nvPr>
            <p:ph type="body" idx="10"/>
          </p:nvPr>
        </p:nvSpPr>
        <p:spPr>
          <a:xfrm>
            <a:off x="2435225" y="935990"/>
            <a:ext cx="3301365" cy="87122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Neben der Anzahl der Baugenehmigungen ist auch die Anzahl der Wohnungsneubauten ein wichtiger Indikator zur Beurteilung des regionalen Wohnungsmarktes. Auch diese werden in Relation zu den vorhandenen Wohnungen gesetzt.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a:solidFill>
                  <a:srgbClr val="000000"/>
                </a:solidFill>
                <a:latin typeface="Calibri" panose="02020603050405020304" pitchFamily="2"/>
              </a:rPr>
              <a:t>Der Wohnungsbau in Solingen stellt sich im Vergleich zum Referenzjahr 2020 unverändert dar, während im Mittel die Bautätigkeit zurückgegangen ist. Sol </a:t>
            </a:r>
          </a:p>
        </p:txBody>
      </p:sp>
      <p:sp>
        <p:nvSpPr>
          <p:cNvPr id="11" name="Textplatzhalter 10"/>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A9E"/>
                </a:solidFill>
                <a:latin typeface="Calibri" panose="02020603050405020304" pitchFamily="2"/>
              </a:rPr>
              <a:t>18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7505" y="347345"/>
            <a:ext cx="159702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50">
                <a:solidFill>
                  <a:srgbClr val="605296"/>
                </a:solidFill>
                <a:latin typeface="Calibri" panose="02020603050405020304" pitchFamily="2"/>
              </a:rPr>
              <a:t>Wohnfläche </a:t>
            </a:r>
          </a:p>
        </p:txBody>
      </p:sp>
      <p:sp>
        <p:nvSpPr>
          <p:cNvPr id="5" name="Textplatzhalter 4"/>
          <p:cNvSpPr>
            <a:spLocks noGrp="1"/>
          </p:cNvSpPr>
          <p:nvPr>
            <p:ph type="body" idx="10"/>
          </p:nvPr>
        </p:nvSpPr>
        <p:spPr>
          <a:xfrm>
            <a:off x="2435225" y="935990"/>
            <a:ext cx="3301365" cy="105410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Neben neuen Wohnungen ist aber auch ein ausreichender Platz an Wohnraum für viele Menschen ein immer bedeutsamerer Faktor bei der Wahl ihres Wohnsitzes. Daher werden die NRW-Gemeinden auch hinsichtlich ihrer verfügbaren Wohnraumfläche je Einwohner verglichen. </a:t>
            </a:r>
          </a:p>
        </p:txBody>
      </p:sp>
      <p:sp>
        <p:nvSpPr>
          <p:cNvPr id="6" name="Textplatzhalter 5"/>
          <p:cNvSpPr>
            <a:spLocks noGrp="1"/>
          </p:cNvSpPr>
          <p:nvPr>
            <p:ph type="body" idx="10"/>
          </p:nvPr>
        </p:nvSpPr>
        <p:spPr>
          <a:xfrm>
            <a:off x="2447290" y="2721610"/>
            <a:ext cx="2593975" cy="4362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35">
                <a:solidFill>
                  <a:srgbClr val="2D4863"/>
                </a:solidFill>
                <a:latin typeface="Calibri" panose="02020603050405020304" pitchFamily="2"/>
              </a:rPr>
              <a:t>Entwicklung der Wohnfläche je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Einwohner (in Quadratmeter) </a:t>
            </a:r>
          </a:p>
        </p:txBody>
      </p:sp>
      <p:sp>
        <p:nvSpPr>
          <p:cNvPr id="7" name="Textplatzhalter 6"/>
          <p:cNvSpPr>
            <a:spLocks noGrp="1"/>
          </p:cNvSpPr>
          <p:nvPr>
            <p:ph type="body" idx="10"/>
          </p:nvPr>
        </p:nvSpPr>
        <p:spPr>
          <a:xfrm>
            <a:off x="1689735" y="325247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50 </a:t>
            </a:r>
          </a:p>
        </p:txBody>
      </p:sp>
      <p:sp>
        <p:nvSpPr>
          <p:cNvPr id="8" name="Textplatzhalter 7"/>
          <p:cNvSpPr>
            <a:spLocks noGrp="1"/>
          </p:cNvSpPr>
          <p:nvPr>
            <p:ph type="body" idx="10"/>
          </p:nvPr>
        </p:nvSpPr>
        <p:spPr>
          <a:xfrm>
            <a:off x="4877435" y="3462655"/>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85">
                <a:solidFill>
                  <a:srgbClr val="404040"/>
                </a:solidFill>
                <a:latin typeface="Calibri" panose="02020603050405020304" pitchFamily="2"/>
              </a:rPr>
              <a:t>48 </a:t>
            </a:r>
          </a:p>
        </p:txBody>
      </p:sp>
      <p:sp>
        <p:nvSpPr>
          <p:cNvPr id="9" name="Textplatzhalter 8"/>
          <p:cNvSpPr>
            <a:spLocks noGrp="1"/>
          </p:cNvSpPr>
          <p:nvPr>
            <p:ph type="body" idx="10"/>
          </p:nvPr>
        </p:nvSpPr>
        <p:spPr>
          <a:xfrm>
            <a:off x="5188585" y="3462655"/>
            <a:ext cx="186055" cy="14922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75">
                <a:solidFill>
                  <a:srgbClr val="FFFFFF"/>
                </a:solidFill>
                <a:latin typeface="Calibri" panose="02020603050405020304" pitchFamily="2"/>
              </a:rPr>
              <a:t>48 </a:t>
            </a:r>
          </a:p>
        </p:txBody>
      </p:sp>
      <p:sp>
        <p:nvSpPr>
          <p:cNvPr id="10" name="Textplatzhalter 9"/>
          <p:cNvSpPr>
            <a:spLocks noGrp="1"/>
          </p:cNvSpPr>
          <p:nvPr>
            <p:ph type="body" idx="10"/>
          </p:nvPr>
        </p:nvSpPr>
        <p:spPr>
          <a:xfrm>
            <a:off x="2408555" y="364871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85">
                <a:solidFill>
                  <a:srgbClr val="404040"/>
                </a:solidFill>
                <a:latin typeface="Calibri" panose="02020603050405020304" pitchFamily="2"/>
              </a:rPr>
              <a:t>43 </a:t>
            </a:r>
          </a:p>
        </p:txBody>
      </p:sp>
      <p:sp>
        <p:nvSpPr>
          <p:cNvPr id="11" name="Textplatzhalter 10"/>
          <p:cNvSpPr>
            <a:spLocks noGrp="1"/>
          </p:cNvSpPr>
          <p:nvPr>
            <p:ph type="body" idx="10"/>
          </p:nvPr>
        </p:nvSpPr>
        <p:spPr>
          <a:xfrm>
            <a:off x="2719705" y="365125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0">
                <a:solidFill>
                  <a:srgbClr val="FFFFFF"/>
                </a:solidFill>
                <a:latin typeface="Calibri" panose="02020603050405020304" pitchFamily="2"/>
              </a:rPr>
              <a:t>43 </a:t>
            </a:r>
          </a:p>
        </p:txBody>
      </p:sp>
      <p:sp>
        <p:nvSpPr>
          <p:cNvPr id="12" name="Textplatzhalter 11"/>
          <p:cNvSpPr>
            <a:spLocks noGrp="1"/>
          </p:cNvSpPr>
          <p:nvPr>
            <p:ph type="body" idx="10"/>
          </p:nvPr>
        </p:nvSpPr>
        <p:spPr>
          <a:xfrm>
            <a:off x="3642995" y="368808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0">
                <a:solidFill>
                  <a:srgbClr val="404040"/>
                </a:solidFill>
                <a:latin typeface="Calibri" panose="02020603050405020304" pitchFamily="2"/>
              </a:rPr>
              <a:t>42 </a:t>
            </a:r>
          </a:p>
        </p:txBody>
      </p:sp>
      <p:sp>
        <p:nvSpPr>
          <p:cNvPr id="13" name="Textplatzhalter 12"/>
          <p:cNvSpPr>
            <a:spLocks noGrp="1"/>
          </p:cNvSpPr>
          <p:nvPr>
            <p:ph type="body" idx="10"/>
          </p:nvPr>
        </p:nvSpPr>
        <p:spPr>
          <a:xfrm>
            <a:off x="3954145" y="368808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0">
                <a:solidFill>
                  <a:srgbClr val="FFFFFF"/>
                </a:solidFill>
                <a:latin typeface="Calibri" panose="02020603050405020304" pitchFamily="2"/>
              </a:rPr>
              <a:t>42 </a:t>
            </a:r>
          </a:p>
        </p:txBody>
      </p:sp>
      <p:sp>
        <p:nvSpPr>
          <p:cNvPr id="14" name="Textplatzhalter 13"/>
          <p:cNvSpPr>
            <a:spLocks noGrp="1"/>
          </p:cNvSpPr>
          <p:nvPr>
            <p:ph type="body" idx="10"/>
          </p:nvPr>
        </p:nvSpPr>
        <p:spPr>
          <a:xfrm>
            <a:off x="1686560" y="3620770"/>
            <a:ext cx="27241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30">
                <a:solidFill>
                  <a:srgbClr val="585858"/>
                </a:solidFill>
                <a:latin typeface="Calibri" panose="02020603050405020304" pitchFamily="2"/>
              </a:rPr>
              <a:t>40 </a:t>
            </a:r>
          </a:p>
        </p:txBody>
      </p:sp>
      <p:sp>
        <p:nvSpPr>
          <p:cNvPr id="15" name="Textplatzhalter 14"/>
          <p:cNvSpPr>
            <a:spLocks noGrp="1"/>
          </p:cNvSpPr>
          <p:nvPr>
            <p:ph type="body" idx="10"/>
          </p:nvPr>
        </p:nvSpPr>
        <p:spPr>
          <a:xfrm>
            <a:off x="1689735" y="398970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30 </a:t>
            </a:r>
          </a:p>
        </p:txBody>
      </p:sp>
      <p:sp>
        <p:nvSpPr>
          <p:cNvPr id="16" name="Textplatzhalter 15"/>
          <p:cNvSpPr>
            <a:spLocks noGrp="1"/>
          </p:cNvSpPr>
          <p:nvPr>
            <p:ph type="body" idx="10"/>
          </p:nvPr>
        </p:nvSpPr>
        <p:spPr>
          <a:xfrm>
            <a:off x="1689735" y="435864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5">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72440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85858"/>
                </a:solidFill>
                <a:latin typeface="Calibri" panose="02020603050405020304" pitchFamily="2"/>
              </a:rPr>
              <a:t>10 </a:t>
            </a:r>
          </a:p>
        </p:txBody>
      </p:sp>
      <p:sp>
        <p:nvSpPr>
          <p:cNvPr id="18" name="Textplatzhalter 17"/>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399030" y="5281930"/>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20" name="Textplatzhalter 19"/>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21" name="Textplatzhalter 20"/>
          <p:cNvSpPr>
            <a:spLocks noGrp="1"/>
          </p:cNvSpPr>
          <p:nvPr>
            <p:ph type="body" idx="10"/>
          </p:nvPr>
        </p:nvSpPr>
        <p:spPr>
          <a:xfrm>
            <a:off x="4617720" y="5281930"/>
            <a:ext cx="1017905"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4" name="Textplatzhalter 23"/>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42545" rIns="0" bIns="0" anchor="t"/>
          <a:lstStyle/>
          <a:p>
            <a:pPr marL="182880" marR="182880" indent="0" algn="just">
              <a:lnSpc>
                <a:spcPts val="1400"/>
              </a:lnSpc>
              <a:spcAft>
                <a:spcPts val="1895"/>
              </a:spcAft>
            </a:pPr>
            <a:r>
              <a:rPr lang="de-DE" sz="1150" spc="-10">
                <a:solidFill>
                  <a:srgbClr val="000000"/>
                </a:solidFill>
                <a:latin typeface="Calibri" panose="02020603050405020304" pitchFamily="2"/>
              </a:rPr>
              <a:t>In den kreisfreien Städten steht weniger Wohnfläche zur Verfügung als im Mittel aller NRW-Kommunen. Auch in Solingen lebt es sich beengter. Trotz allem kann nur eine Position in der Schlussgruppe erreicht werden. </a:t>
            </a:r>
          </a:p>
        </p:txBody>
      </p:sp>
      <p:sp>
        <p:nvSpPr>
          <p:cNvPr id="25" name="Textplatzhalter 24"/>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6" name="Textplatzhalter 25"/>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7" name="Textplatzhalter 26"/>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28" name="Textplatzhalter 27"/>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99D"/>
                </a:solidFill>
                <a:latin typeface="Calibri" panose="02020603050405020304" pitchFamily="2"/>
              </a:rPr>
              <a:t>19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0"/>
          </p:nvPr>
        </p:nvSpPr>
        <p:spPr>
          <a:xfrm>
            <a:off x="694690" y="241300"/>
            <a:ext cx="10820400" cy="864870"/>
          </a:xfrm>
          <a:prstGeom prst="rect">
            <a:avLst/>
          </a:prstGeom>
          <a:noFill/>
          <a:ln w="0" cmpd="sng">
            <a:noFill/>
            <a:prstDash val="solid"/>
          </a:ln>
        </p:spPr>
        <p:txBody>
          <a:bodyPr vert="horz" lIns="0" tIns="54610" rIns="0" bIns="0" anchor="t"/>
          <a:lstStyle/>
          <a:p>
            <a:pPr marL="0" marR="0" indent="0" algn="ctr">
              <a:lnSpc>
                <a:spcPts val="4000"/>
              </a:lnSpc>
              <a:spcAft>
                <a:spcPts val="2335"/>
              </a:spcAft>
            </a:pPr>
            <a:r>
              <a:rPr lang="de-DE" sz="3550" spc="15">
                <a:solidFill>
                  <a:srgbClr val="2D4863"/>
                </a:solidFill>
                <a:latin typeface="Calibri" panose="02020603050405020304" pitchFamily="2"/>
              </a:rPr>
              <a:t>DAS KOMMUNALRANKING NRW 2025 </a:t>
            </a:r>
          </a:p>
        </p:txBody>
      </p:sp>
      <p:sp>
        <p:nvSpPr>
          <p:cNvPr id="4" name="Textplatzhalter 3"/>
          <p:cNvSpPr>
            <a:spLocks noGrp="1"/>
          </p:cNvSpPr>
          <p:nvPr>
            <p:ph type="body" idx="10"/>
          </p:nvPr>
        </p:nvSpPr>
        <p:spPr>
          <a:xfrm>
            <a:off x="694690" y="1106170"/>
            <a:ext cx="10820400" cy="5288280"/>
          </a:xfrm>
          <a:prstGeom prst="rect">
            <a:avLst/>
          </a:prstGeom>
          <a:noFill/>
          <a:ln w="0" cmpd="sng">
            <a:noFill/>
            <a:prstDash val="solid"/>
          </a:ln>
        </p:spPr>
        <p:txBody>
          <a:bodyPr vert="horz" lIns="0" tIns="32385" rIns="0" bIns="0" anchor="t"/>
          <a:lstStyle/>
          <a:p>
            <a:pPr marL="91440" marR="91440" indent="0" algn="just">
              <a:lnSpc>
                <a:spcPts val="1700"/>
              </a:lnSpc>
              <a:spcAft>
                <a:spcPts val="0"/>
              </a:spcAft>
            </a:pPr>
            <a:r>
              <a:rPr lang="de-DE" sz="1450" spc="0">
                <a:solidFill>
                  <a:srgbClr val="2D4863"/>
                </a:solidFill>
                <a:latin typeface="Calibri" panose="02020603050405020304" pitchFamily="2"/>
              </a:rPr>
              <a:t>Nordrhein-Westfalens große strategische Stärke ist seine enorme regionale Vielfalt der Wirtschaftsstrukturen zwischen Rhein und Weser, die sich aus seinen geschlossenen Wertschöpfungsketten speist. Damit hat unser Land in Deutschland ein Alleinstellungsmerkmal. Dies zu erhalten, zu pflegen und auszubauen ist ganz besonders auch eine regionale Aufgabe. Den Kommunalwahlen in Nordrhein-Westfalen kommt daher für den Erfolg des ganzen Landes eine fundamentale Bedeutung zu. Denn die großen wirtschafts- und gesellschaftspolitischen Herausforderungen müssen vor allem in den Städten und Gemeinden angegangen, organisiert und umgesetzt werden. </a:t>
            </a:r>
          </a:p>
          <a:p>
            <a:pPr marL="91440" marR="91440" indent="0" algn="just">
              <a:lnSpc>
                <a:spcPts val="1700"/>
              </a:lnSpc>
              <a:spcBef>
                <a:spcPts val="1725"/>
              </a:spcBef>
              <a:spcAft>
                <a:spcPts val="0"/>
              </a:spcAft>
            </a:pPr>
            <a:r>
              <a:rPr lang="de-DE" sz="1450" spc="0">
                <a:solidFill>
                  <a:srgbClr val="2D4863"/>
                </a:solidFill>
                <a:latin typeface="Calibri" panose="02020603050405020304" pitchFamily="2"/>
              </a:rPr>
              <a:t>Um diesen Prozess auch wissenschaftlich zu begleiten, hat das Institut der deutschen Wirtschaft Köln (IW) im Auftrag von unternehmer nrw bereits 2020 eine Regionalstudie vorgelegt – das „Kommunalranking NRW 2020“. Die Idee des „Kommunalrankings NRW 2025“ ist es nun ein Update der Studie am Ende der Legislaturperiode durchzuführen, um zu analysieren, was sich seit der Kommunalwahl 2020 getan hat. In welcher Kommune sind die Standortbedingungen in Nordrhein-Westfalen im Jahr 2025 am besten und welche Kommune hat sich seit 2020 am besten entwickelt? Dazu werden erneut anhand von 17 standortrelevanten Indikatoren aus den vier Themenbereichen Wirtschaft, Arbeiten, Wohnen und Lebensqualität sowohl alle 396 Kommunen in Nordrhein-Westfalen als auch bundesweit alle 10.775 Kommunen verglichen. Die Indikatoren sind zum einen in einem Niveau-Ranking zusammengefasst, das den aktuellen Stand der Standortqualität einer Kommune widerspiegelt und zum anderen in einem Dynamik-Ranking, das die Entwicklung seit 2020 abbildet. Dies erlaubt einen regionalen Benchmark-Vergleich auf einen Blick. Überdies lassen sich aus den detaillierten Ergebnissen der 17 Indikatoren Stärken und Herausforderungen der einzelnen Kommunen identifizieren und daraus wirtschaftspolitische Handlungsfelder ableiten. </a:t>
            </a:r>
          </a:p>
          <a:p>
            <a:pPr marL="91440" marR="0" indent="0" algn="l">
              <a:lnSpc>
                <a:spcPts val="1500"/>
              </a:lnSpc>
              <a:spcBef>
                <a:spcPts val="1985"/>
              </a:spcBef>
              <a:spcAft>
                <a:spcPts val="0"/>
              </a:spcAft>
            </a:pPr>
            <a:r>
              <a:rPr lang="de-DE" sz="1450" spc="-5">
                <a:solidFill>
                  <a:srgbClr val="2D4863"/>
                </a:solidFill>
                <a:latin typeface="Calibri" panose="02020603050405020304" pitchFamily="2"/>
              </a:rPr>
              <a:t>Das vorliegende Fact-Sheet umfasst: </a:t>
            </a:r>
          </a:p>
          <a:p>
            <a:pPr marL="91440" marR="0" indent="0" algn="l">
              <a:lnSpc>
                <a:spcPts val="1500"/>
              </a:lnSpc>
              <a:spcBef>
                <a:spcPts val="935"/>
              </a:spcBef>
              <a:spcAft>
                <a:spcPts val="0"/>
              </a:spcAft>
            </a:pPr>
            <a:r>
              <a:rPr lang="de-DE" sz="1950" spc="-5">
                <a:solidFill>
                  <a:srgbClr val="2D4863"/>
                </a:solidFill>
                <a:latin typeface="Lucida Console" panose="02020603050405020304"/>
              </a:rPr>
              <a:t>+ </a:t>
            </a:r>
            <a:r>
              <a:rPr lang="de-DE" sz="1450" spc="-5">
                <a:solidFill>
                  <a:srgbClr val="2D4863"/>
                </a:solidFill>
                <a:latin typeface="Calibri" panose="02020603050405020304" pitchFamily="2"/>
              </a:rPr>
              <a:t>eine Kurzübersicht des Kreises im Vergleich zu seinen Nachbarkreisen </a:t>
            </a:r>
          </a:p>
          <a:p>
            <a:pPr marL="91440" marR="0" indent="0" algn="l">
              <a:lnSpc>
                <a:spcPts val="1500"/>
              </a:lnSpc>
              <a:spcBef>
                <a:spcPts val="265"/>
              </a:spcBef>
              <a:spcAft>
                <a:spcPts val="0"/>
              </a:spcAft>
            </a:pPr>
            <a:r>
              <a:rPr lang="de-DE" sz="1950" spc="-5">
                <a:solidFill>
                  <a:srgbClr val="2D4863"/>
                </a:solidFill>
                <a:latin typeface="Lucida Console" panose="02020603050405020304"/>
              </a:rPr>
              <a:t>+ </a:t>
            </a:r>
            <a:r>
              <a:rPr lang="de-DE" sz="1450" spc="-5">
                <a:solidFill>
                  <a:srgbClr val="2D4863"/>
                </a:solidFill>
                <a:latin typeface="Calibri" panose="02020603050405020304" pitchFamily="2"/>
              </a:rPr>
              <a:t>das Ergebnis des Niveau- und Dynamikrankings </a:t>
            </a:r>
          </a:p>
          <a:p>
            <a:pPr marL="91440" marR="0" indent="0" algn="l">
              <a:lnSpc>
                <a:spcPts val="1500"/>
              </a:lnSpc>
              <a:spcBef>
                <a:spcPts val="285"/>
              </a:spcBef>
              <a:spcAft>
                <a:spcPts val="0"/>
              </a:spcAft>
            </a:pPr>
            <a:r>
              <a:rPr lang="de-DE" sz="1950" spc="-10">
                <a:solidFill>
                  <a:srgbClr val="2D4863"/>
                </a:solidFill>
                <a:latin typeface="Lucida Console" panose="02020603050405020304"/>
              </a:rPr>
              <a:t>+ </a:t>
            </a:r>
            <a:r>
              <a:rPr lang="de-DE" sz="1450" spc="-10">
                <a:solidFill>
                  <a:srgbClr val="2D4863"/>
                </a:solidFill>
                <a:latin typeface="Calibri" panose="02020603050405020304" pitchFamily="2"/>
              </a:rPr>
              <a:t>detaillierte Ergebnisse für die 17 Indikatoren </a:t>
            </a:r>
          </a:p>
          <a:p>
            <a:pPr marL="0" marR="45720" indent="0" algn="r">
              <a:lnSpc>
                <a:spcPts val="1600"/>
              </a:lnSpc>
              <a:spcBef>
                <a:spcPts val="620"/>
              </a:spcBef>
              <a:spcAft>
                <a:spcPts val="1885"/>
              </a:spcAft>
            </a:pPr>
            <a:r>
              <a:rPr lang="de-DE" sz="1450" i="1" spc="0">
                <a:solidFill>
                  <a:srgbClr val="2D4863"/>
                </a:solidFill>
                <a:latin typeface="Calibri" panose="02020603050405020304" pitchFamily="2"/>
              </a:rPr>
              <a:t>Stand: Mai 2025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831975" y="2719070"/>
            <a:ext cx="2614930" cy="4387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40">
                <a:solidFill>
                  <a:srgbClr val="2D4863"/>
                </a:solidFill>
                <a:latin typeface="Calibri" panose="02020603050405020304" pitchFamily="2"/>
              </a:rPr>
              <a:t>Breitbandversorgung 50 Mbit/s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(in Prozent, 2024) </a:t>
            </a:r>
          </a:p>
        </p:txBody>
      </p:sp>
      <p:sp>
        <p:nvSpPr>
          <p:cNvPr id="5" name="Textplatzhalter 4"/>
          <p:cNvSpPr>
            <a:spLocks noGrp="1"/>
          </p:cNvSpPr>
          <p:nvPr>
            <p:ph type="body" idx="10"/>
          </p:nvPr>
        </p:nvSpPr>
        <p:spPr>
          <a:xfrm>
            <a:off x="1642745" y="347345"/>
            <a:ext cx="3801110"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20">
                <a:solidFill>
                  <a:srgbClr val="605296"/>
                </a:solidFill>
                <a:latin typeface="Calibri" panose="02020603050405020304" pitchFamily="2"/>
              </a:rPr>
              <a:t>Private Breitbandversorgung </a:t>
            </a:r>
          </a:p>
        </p:txBody>
      </p:sp>
      <p:sp>
        <p:nvSpPr>
          <p:cNvPr id="6" name="Textplatzhalter 5"/>
          <p:cNvSpPr>
            <a:spLocks noGrp="1"/>
          </p:cNvSpPr>
          <p:nvPr>
            <p:ph type="body" idx="10"/>
          </p:nvPr>
        </p:nvSpPr>
        <p:spPr>
          <a:xfrm>
            <a:off x="2432050" y="935990"/>
            <a:ext cx="3307080" cy="139573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200" spc="10">
                <a:solidFill>
                  <a:srgbClr val="FFFFFF"/>
                </a:solidFill>
                <a:latin typeface="Calibri" panose="02020603050405020304" pitchFamily="2"/>
              </a:rPr>
              <a:t>Eine gute Breitbandversorgung ist auch für private </a:t>
            </a:r>
          </a:p>
          <a:p>
            <a:pPr marL="0" marR="0" indent="0" algn="l">
              <a:lnSpc>
                <a:spcPts val="1400"/>
              </a:lnSpc>
              <a:spcBef>
                <a:spcPts val="0"/>
              </a:spcBef>
              <a:spcAft>
                <a:spcPts val="0"/>
              </a:spcAft>
              <a:tabLst>
                <a:tab pos="1005840" algn="l"/>
                <a:tab pos="2148840" algn="l"/>
                <a:tab pos="3291840" algn="r"/>
              </a:tabLst>
            </a:pPr>
            <a:r>
              <a:rPr lang="de-DE" sz="1200" spc="0">
                <a:solidFill>
                  <a:srgbClr val="FFFFFF"/>
                </a:solidFill>
                <a:latin typeface="Calibri" panose="02020603050405020304" pitchFamily="2"/>
              </a:rPr>
              <a:t>Anwender mittlerweile ein wichtiges </a:t>
            </a:r>
            <a:br/>
            <a:r>
              <a:rPr lang="de-DE" sz="1200" spc="0">
                <a:solidFill>
                  <a:srgbClr val="FFFFFF"/>
                </a:solidFill>
                <a:latin typeface="Calibri" panose="02020603050405020304" pitchFamily="2"/>
              </a:rPr>
              <a:t>Standortkriterium. Das hat sich nicht zuletzt in der Corona-Krise gezeigt, bei der viele Arbeitnehmer von </a:t>
            </a:r>
          </a:p>
          <a:p>
            <a:pPr marL="0" marR="0" indent="0" algn="l">
              <a:lnSpc>
                <a:spcPts val="1200"/>
              </a:lnSpc>
              <a:spcBef>
                <a:spcPts val="235"/>
              </a:spcBef>
              <a:spcAft>
                <a:spcPts val="0"/>
              </a:spcAft>
              <a:tabLst>
                <a:tab pos="3291840" algn="r"/>
              </a:tabLst>
            </a:pPr>
            <a:r>
              <a:rPr lang="de-DE" sz="1200" spc="0">
                <a:solidFill>
                  <a:srgbClr val="FFFFFF"/>
                </a:solidFill>
                <a:latin typeface="Calibri" panose="02020603050405020304" pitchFamily="2"/>
              </a:rPr>
              <a:t>zu Hause gearbeitet haben. Daher wird auch </a:t>
            </a:r>
          </a:p>
          <a:p>
            <a:pPr marL="0" marR="0" indent="0" algn="l">
              <a:lnSpc>
                <a:spcPts val="1200"/>
              </a:lnSpc>
              <a:spcBef>
                <a:spcPts val="210"/>
              </a:spcBef>
              <a:spcAft>
                <a:spcPts val="0"/>
              </a:spcAft>
              <a:tabLst>
                <a:tab pos="3291840" algn="r"/>
              </a:tabLst>
            </a:pPr>
            <a:r>
              <a:rPr lang="de-DE" sz="1200" spc="0">
                <a:solidFill>
                  <a:srgbClr val="FFFFFF"/>
                </a:solidFill>
                <a:latin typeface="Calibri" panose="02020603050405020304" pitchFamily="2"/>
              </a:rPr>
              <a:t>im Bereich Wohnen die Versorgung mit </a:t>
            </a:r>
          </a:p>
          <a:p>
            <a:pPr marL="0" marR="0" indent="0" algn="l">
              <a:lnSpc>
                <a:spcPts val="1400"/>
              </a:lnSpc>
              <a:spcBef>
                <a:spcPts val="0"/>
              </a:spcBef>
              <a:spcAft>
                <a:spcPts val="0"/>
              </a:spcAft>
            </a:pPr>
            <a:r>
              <a:rPr lang="de-DE" sz="1200" spc="0">
                <a:solidFill>
                  <a:srgbClr val="FFFFFF"/>
                </a:solidFill>
                <a:latin typeface="Calibri" panose="02020603050405020304" pitchFamily="2"/>
              </a:rPr>
              <a:t>Breitbandverbindungen mit mindestens 50 Mbit/s betrachtet. </a:t>
            </a:r>
          </a:p>
        </p:txBody>
      </p:sp>
      <p:sp>
        <p:nvSpPr>
          <p:cNvPr id="7" name="Textplatzhalter 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8" name="Textplatzhalter 7"/>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9" name="Textplatzhalter 8"/>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20">
                <a:solidFill>
                  <a:srgbClr val="000000"/>
                </a:solidFill>
                <a:latin typeface="Calibri" panose="02020603050405020304" pitchFamily="2"/>
              </a:rPr>
              <a:t>In Solingen haben 98 Prozent der Haushalte Zugang zu einer digitalen Grundversorgung. Solingen erreicht damit das Mittelfeld. Das benachbarte Wuppertal schneidet deutlich schlechter ab, während das benachbarte Remscheid eine bessere Versorgung aufweist. </a:t>
            </a:r>
          </a:p>
        </p:txBody>
      </p:sp>
      <p:sp>
        <p:nvSpPr>
          <p:cNvPr id="10" name="Textplatzhalter 9"/>
          <p:cNvSpPr>
            <a:spLocks noGrp="1"/>
          </p:cNvSpPr>
          <p:nvPr>
            <p:ph type="body" idx="10"/>
          </p:nvPr>
        </p:nvSpPr>
        <p:spPr>
          <a:xfrm>
            <a:off x="11327765" y="6501130"/>
            <a:ext cx="23812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10">
                <a:solidFill>
                  <a:srgbClr val="72899F"/>
                </a:solidFill>
                <a:latin typeface="Calibri" panose="02020603050405020304" pitchFamily="2"/>
              </a:rPr>
              <a:t>20 </a:t>
            </a:r>
          </a:p>
        </p:txBody>
      </p:sp>
      <p:sp>
        <p:nvSpPr>
          <p:cNvPr id="13" name="Textplatzhalter 12"/>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4" name="Textplatzhalter 13"/>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5" name="Textplatzhalter 14"/>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94690" y="0"/>
            <a:ext cx="11430000" cy="66167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a:solidFill>
                  <a:srgbClr val="7E7E7E"/>
                </a:solidFill>
                <a:latin typeface="Calibri" panose="02020603050405020304" pitchFamily="2"/>
              </a:rPr>
              <a:t>Kreisfreie Stadt </a:t>
            </a:r>
          </a:p>
          <a:p>
            <a:pPr marL="914400" marR="0" indent="0" algn="l">
              <a:lnSpc>
                <a:spcPts val="2800"/>
              </a:lnSpc>
              <a:spcBef>
                <a:spcPts val="50"/>
              </a:spcBef>
              <a:spcAft>
                <a:spcPts val="280"/>
              </a:spcAft>
              <a:tabLst>
                <a:tab pos="8549640" algn="l"/>
              </a:tabLst>
            </a:pPr>
            <a:r>
              <a:rPr lang="de-DE" sz="2500" b="1" spc="-30">
                <a:solidFill>
                  <a:srgbClr val="049F77"/>
                </a:solidFill>
                <a:latin typeface="Calibri" panose="02020603050405020304" pitchFamily="2"/>
              </a:rPr>
              <a:t>Kaufkraft </a:t>
            </a:r>
            <a:r>
              <a:rPr lang="de-DE" sz="2500" spc="-25">
                <a:solidFill>
                  <a:srgbClr val="2D4863"/>
                </a:solidFill>
                <a:latin typeface="Calibri" panose="02020603050405020304" pitchFamily="2"/>
              </a:rPr>
              <a:t>Solingen </a:t>
            </a:r>
          </a:p>
        </p:txBody>
      </p:sp>
      <p:sp>
        <p:nvSpPr>
          <p:cNvPr id="5" name="Textplatzhalter 4"/>
          <p:cNvSpPr>
            <a:spLocks noGrp="1"/>
          </p:cNvSpPr>
          <p:nvPr>
            <p:ph type="body" idx="10"/>
          </p:nvPr>
        </p:nvSpPr>
        <p:spPr>
          <a:xfrm>
            <a:off x="2444750" y="996950"/>
            <a:ext cx="3303905" cy="84391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Die allgemeine Attraktivität sowie die Lebensqualität einer Region zeigt sich nicht zuletzt auch in der dort vorhandenen Kaufkraft je Einwohner – also dem für Konsumzwecke zur Verfügung stehenden Einkommen. </a:t>
            </a:r>
          </a:p>
        </p:txBody>
      </p:sp>
      <p:sp>
        <p:nvSpPr>
          <p:cNvPr id="6" name="Textplatzhalter 5"/>
          <p:cNvSpPr>
            <a:spLocks noGrp="1"/>
          </p:cNvSpPr>
          <p:nvPr>
            <p:ph type="body" idx="10"/>
          </p:nvPr>
        </p:nvSpPr>
        <p:spPr>
          <a:xfrm>
            <a:off x="2447290" y="2724785"/>
            <a:ext cx="2350135" cy="39941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35">
                <a:solidFill>
                  <a:srgbClr val="2D4863"/>
                </a:solidFill>
                <a:latin typeface="Calibri" panose="02020603050405020304" pitchFamily="2"/>
              </a:rPr>
              <a:t>Entwicklung der Kaufkraft je </a:t>
            </a:r>
          </a:p>
          <a:p>
            <a:pPr marL="0" marR="0" indent="0" algn="l">
              <a:lnSpc>
                <a:spcPts val="1400"/>
              </a:lnSpc>
              <a:spcBef>
                <a:spcPts val="290"/>
              </a:spcBef>
              <a:spcAft>
                <a:spcPts val="0"/>
              </a:spcAft>
            </a:pPr>
            <a:r>
              <a:rPr lang="de-DE" sz="1650" spc="-25">
                <a:solidFill>
                  <a:srgbClr val="2D4863"/>
                </a:solidFill>
                <a:latin typeface="Calibri" panose="02020603050405020304" pitchFamily="2"/>
              </a:rPr>
              <a:t>Einwohner </a:t>
            </a:r>
          </a:p>
        </p:txBody>
      </p:sp>
      <p:sp>
        <p:nvSpPr>
          <p:cNvPr id="7" name="Textplatzhalter 6"/>
          <p:cNvSpPr>
            <a:spLocks noGrp="1"/>
          </p:cNvSpPr>
          <p:nvPr>
            <p:ph type="body" idx="10"/>
          </p:nvPr>
        </p:nvSpPr>
        <p:spPr>
          <a:xfrm>
            <a:off x="4956175" y="3407410"/>
            <a:ext cx="377825" cy="1737360"/>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17% </a:t>
            </a:r>
          </a:p>
        </p:txBody>
      </p:sp>
      <p:sp>
        <p:nvSpPr>
          <p:cNvPr id="8" name="Textplatzhalter 7"/>
          <p:cNvSpPr>
            <a:spLocks noGrp="1"/>
          </p:cNvSpPr>
          <p:nvPr>
            <p:ph type="body" idx="10"/>
          </p:nvPr>
        </p:nvSpPr>
        <p:spPr>
          <a:xfrm>
            <a:off x="3757930" y="3511550"/>
            <a:ext cx="378460" cy="1633220"/>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16% </a:t>
            </a:r>
          </a:p>
        </p:txBody>
      </p:sp>
      <p:sp>
        <p:nvSpPr>
          <p:cNvPr id="9" name="Textplatzhalter 8"/>
          <p:cNvSpPr>
            <a:spLocks noGrp="1"/>
          </p:cNvSpPr>
          <p:nvPr>
            <p:ph type="body" idx="10"/>
          </p:nvPr>
        </p:nvSpPr>
        <p:spPr>
          <a:xfrm>
            <a:off x="2560320" y="3615055"/>
            <a:ext cx="377825" cy="1529715"/>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15% </a:t>
            </a:r>
          </a:p>
        </p:txBody>
      </p:sp>
      <p:sp>
        <p:nvSpPr>
          <p:cNvPr id="10" name="Textplatzhalter 9"/>
          <p:cNvSpPr>
            <a:spLocks noGrp="1"/>
          </p:cNvSpPr>
          <p:nvPr>
            <p:ph type="body" idx="10"/>
          </p:nvPr>
        </p:nvSpPr>
        <p:spPr>
          <a:xfrm>
            <a:off x="4636135" y="5281930"/>
            <a:ext cx="1014730"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11" name="Textplatzhalter 10"/>
          <p:cNvSpPr>
            <a:spLocks noGrp="1"/>
          </p:cNvSpPr>
          <p:nvPr>
            <p:ph type="body" idx="10"/>
          </p:nvPr>
        </p:nvSpPr>
        <p:spPr>
          <a:xfrm>
            <a:off x="2487295" y="5281930"/>
            <a:ext cx="2032635"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1168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12" name="Textplatzhalter 11"/>
          <p:cNvSpPr>
            <a:spLocks noGrp="1"/>
          </p:cNvSpPr>
          <p:nvPr>
            <p:ph type="body" idx="10"/>
          </p:nvPr>
        </p:nvSpPr>
        <p:spPr>
          <a:xfrm>
            <a:off x="3026410" y="5769610"/>
            <a:ext cx="1670685" cy="11303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spc="-25">
                <a:solidFill>
                  <a:srgbClr val="585858"/>
                </a:solidFill>
                <a:latin typeface="Calibri" panose="02020603050405020304" pitchFamily="2"/>
              </a:rPr>
              <a:t>Wachstumsrate 2020-2024 </a:t>
            </a:r>
          </a:p>
        </p:txBody>
      </p:sp>
      <p:sp>
        <p:nvSpPr>
          <p:cNvPr id="13" name="Textplatzhalter 12"/>
          <p:cNvSpPr>
            <a:spLocks noGrp="1"/>
          </p:cNvSpPr>
          <p:nvPr>
            <p:ph type="body" idx="10"/>
          </p:nvPr>
        </p:nvSpPr>
        <p:spPr>
          <a:xfrm>
            <a:off x="1696085" y="325247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18% </a:t>
            </a:r>
          </a:p>
        </p:txBody>
      </p:sp>
      <p:sp>
        <p:nvSpPr>
          <p:cNvPr id="14" name="Textplatzhalter 13"/>
          <p:cNvSpPr>
            <a:spLocks noGrp="1"/>
          </p:cNvSpPr>
          <p:nvPr>
            <p:ph type="body" idx="10"/>
          </p:nvPr>
        </p:nvSpPr>
        <p:spPr>
          <a:xfrm>
            <a:off x="1696085" y="3456305"/>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16% </a:t>
            </a:r>
          </a:p>
        </p:txBody>
      </p:sp>
      <p:sp>
        <p:nvSpPr>
          <p:cNvPr id="15" name="Textplatzhalter 14"/>
          <p:cNvSpPr>
            <a:spLocks noGrp="1"/>
          </p:cNvSpPr>
          <p:nvPr>
            <p:ph type="body" idx="10"/>
          </p:nvPr>
        </p:nvSpPr>
        <p:spPr>
          <a:xfrm>
            <a:off x="1696085" y="3660775"/>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14% </a:t>
            </a:r>
          </a:p>
        </p:txBody>
      </p:sp>
      <p:sp>
        <p:nvSpPr>
          <p:cNvPr id="16" name="Textplatzhalter 15"/>
          <p:cNvSpPr>
            <a:spLocks noGrp="1"/>
          </p:cNvSpPr>
          <p:nvPr>
            <p:ph type="body" idx="10"/>
          </p:nvPr>
        </p:nvSpPr>
        <p:spPr>
          <a:xfrm>
            <a:off x="1696085" y="386461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12% </a:t>
            </a:r>
          </a:p>
        </p:txBody>
      </p:sp>
      <p:sp>
        <p:nvSpPr>
          <p:cNvPr id="17" name="Textplatzhalter 16"/>
          <p:cNvSpPr>
            <a:spLocks noGrp="1"/>
          </p:cNvSpPr>
          <p:nvPr>
            <p:ph type="body" idx="10"/>
          </p:nvPr>
        </p:nvSpPr>
        <p:spPr>
          <a:xfrm>
            <a:off x="1696085" y="406908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10% </a:t>
            </a:r>
          </a:p>
        </p:txBody>
      </p:sp>
      <p:sp>
        <p:nvSpPr>
          <p:cNvPr id="18" name="Textplatzhalter 17"/>
          <p:cNvSpPr>
            <a:spLocks noGrp="1"/>
          </p:cNvSpPr>
          <p:nvPr>
            <p:ph type="body" idx="10"/>
          </p:nvPr>
        </p:nvSpPr>
        <p:spPr>
          <a:xfrm>
            <a:off x="1765935" y="4276090"/>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4">
                <a:solidFill>
                  <a:srgbClr val="585858"/>
                </a:solidFill>
                <a:latin typeface="Calibri" panose="02020603050405020304" pitchFamily="2"/>
              </a:rPr>
              <a:t>8% </a:t>
            </a:r>
          </a:p>
        </p:txBody>
      </p:sp>
      <p:sp>
        <p:nvSpPr>
          <p:cNvPr id="19" name="Textplatzhalter 18"/>
          <p:cNvSpPr>
            <a:spLocks noGrp="1"/>
          </p:cNvSpPr>
          <p:nvPr>
            <p:ph type="body" idx="10"/>
          </p:nvPr>
        </p:nvSpPr>
        <p:spPr>
          <a:xfrm>
            <a:off x="1765935" y="4480560"/>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6% </a:t>
            </a:r>
          </a:p>
        </p:txBody>
      </p:sp>
      <p:sp>
        <p:nvSpPr>
          <p:cNvPr id="20" name="Textplatzhalter 19"/>
          <p:cNvSpPr>
            <a:spLocks noGrp="1"/>
          </p:cNvSpPr>
          <p:nvPr>
            <p:ph type="body" idx="10"/>
          </p:nvPr>
        </p:nvSpPr>
        <p:spPr>
          <a:xfrm>
            <a:off x="1762760" y="4685030"/>
            <a:ext cx="30543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30">
                <a:solidFill>
                  <a:srgbClr val="585858"/>
                </a:solidFill>
                <a:latin typeface="Calibri" panose="02020603050405020304" pitchFamily="2"/>
              </a:rPr>
              <a:t>4% </a:t>
            </a:r>
          </a:p>
        </p:txBody>
      </p:sp>
      <p:sp>
        <p:nvSpPr>
          <p:cNvPr id="21" name="Textplatzhalter 20"/>
          <p:cNvSpPr>
            <a:spLocks noGrp="1"/>
          </p:cNvSpPr>
          <p:nvPr>
            <p:ph type="body" idx="10"/>
          </p:nvPr>
        </p:nvSpPr>
        <p:spPr>
          <a:xfrm>
            <a:off x="1765935" y="4888865"/>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2% </a:t>
            </a:r>
          </a:p>
        </p:txBody>
      </p:sp>
      <p:sp>
        <p:nvSpPr>
          <p:cNvPr id="22" name="Textplatzhalter 21"/>
          <p:cNvSpPr>
            <a:spLocks noGrp="1"/>
          </p:cNvSpPr>
          <p:nvPr>
            <p:ph type="body" idx="10"/>
          </p:nvPr>
        </p:nvSpPr>
        <p:spPr>
          <a:xfrm>
            <a:off x="1762760" y="5096510"/>
            <a:ext cx="30543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25">
                <a:solidFill>
                  <a:srgbClr val="585858"/>
                </a:solidFill>
                <a:latin typeface="Calibri" panose="02020603050405020304" pitchFamily="2"/>
              </a:rPr>
              <a:t>0%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0">
                <a:solidFill>
                  <a:srgbClr val="000000"/>
                </a:solidFill>
                <a:latin typeface="Calibri" panose="02020603050405020304" pitchFamily="2"/>
              </a:rPr>
              <a:t>Die Kaufkraft hat sich in Solingen unterdurchschnittlich entwickelt. Auch am aktuellen Rand kann sich Solingen nur im Mittelfeld platzieren. Im direkten Umfeld allerdings kann sich Solingen vor Wuppertal und Remscheid platzieren. </a:t>
            </a:r>
          </a:p>
        </p:txBody>
      </p:sp>
      <p:sp>
        <p:nvSpPr>
          <p:cNvPr id="25" name="Textplatzhalter 24"/>
          <p:cNvSpPr>
            <a:spLocks noGrp="1"/>
          </p:cNvSpPr>
          <p:nvPr>
            <p:ph type="body" idx="10"/>
          </p:nvPr>
        </p:nvSpPr>
        <p:spPr>
          <a:xfrm>
            <a:off x="10774680" y="5074920"/>
            <a:ext cx="1130935" cy="63373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0">
                <a:solidFill>
                  <a:srgbClr val="000000"/>
                </a:solidFill>
                <a:latin typeface="Calibri" panose="02020603050405020304" pitchFamily="2"/>
              </a:rPr>
              <a:t>* Die Abbildung links zeigt die Dynamik der letzten drei Jahre, in der Karte rechts das Niveau von 2024 </a:t>
            </a:r>
          </a:p>
        </p:txBody>
      </p:sp>
      <p:sp>
        <p:nvSpPr>
          <p:cNvPr id="26" name="Textplatzhalter 25"/>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7" name="Textplatzhalter 26"/>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8" name="Textplatzhalter 27"/>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7505" y="353695"/>
            <a:ext cx="1874520" cy="280035"/>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50">
                <a:solidFill>
                  <a:srgbClr val="049F77"/>
                </a:solidFill>
                <a:latin typeface="Calibri" panose="02020603050405020304" pitchFamily="2"/>
              </a:rPr>
              <a:t>Wanderungen </a:t>
            </a:r>
          </a:p>
        </p:txBody>
      </p:sp>
      <p:sp>
        <p:nvSpPr>
          <p:cNvPr id="5" name="Textplatzhalter 4"/>
          <p:cNvSpPr>
            <a:spLocks noGrp="1"/>
          </p:cNvSpPr>
          <p:nvPr>
            <p:ph type="body" idx="10"/>
          </p:nvPr>
        </p:nvSpPr>
        <p:spPr>
          <a:xfrm>
            <a:off x="2435225" y="938530"/>
            <a:ext cx="3301365" cy="86868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Wanderungen sind ein Proxy für die Attraktivität einer Region. Regionen, in die mehr Menschen zuwandern als abwandern, haben in der Regel eine starke Wirtschaftsstruktur oder eine hohe Lebensqualität. </a:t>
            </a:r>
          </a:p>
        </p:txBody>
      </p:sp>
      <p:sp>
        <p:nvSpPr>
          <p:cNvPr id="6" name="Textplatzhalter 5"/>
          <p:cNvSpPr>
            <a:spLocks noGrp="1"/>
          </p:cNvSpPr>
          <p:nvPr>
            <p:ph type="body" idx="10"/>
          </p:nvPr>
        </p:nvSpPr>
        <p:spPr>
          <a:xfrm>
            <a:off x="2438400" y="2724785"/>
            <a:ext cx="2526665" cy="43624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Entwicklung des Wanderungs-</a:t>
            </a:r>
            <a:r>
              <a:rPr lang="de-DE" sz="100">
                <a:solidFill>
                  <a:srgbClr val="000000"/>
                </a:solidFill>
                <a:latin typeface="Calibri" panose="02020603050405020304" pitchFamily="2"/>
              </a:rPr>
              <a:t> </a:t>
            </a:r>
          </a:p>
          <a:p>
            <a:pPr marL="0" marR="0" indent="0" algn="l">
              <a:lnSpc>
                <a:spcPts val="1700"/>
              </a:lnSpc>
              <a:spcBef>
                <a:spcPts val="290"/>
              </a:spcBef>
              <a:spcAft>
                <a:spcPts val="0"/>
              </a:spcAft>
            </a:pPr>
            <a:r>
              <a:rPr lang="de-DE" sz="1650" spc="-10">
                <a:solidFill>
                  <a:srgbClr val="2D4863"/>
                </a:solidFill>
                <a:latin typeface="Calibri" panose="02020603050405020304" pitchFamily="2"/>
              </a:rPr>
              <a:t>saldos je 1.000 Einwohner </a:t>
            </a:r>
          </a:p>
        </p:txBody>
      </p:sp>
      <p:sp>
        <p:nvSpPr>
          <p:cNvPr id="7" name="Textplatzhalter 6"/>
          <p:cNvSpPr>
            <a:spLocks noGrp="1"/>
          </p:cNvSpPr>
          <p:nvPr>
            <p:ph type="body" idx="10"/>
          </p:nvPr>
        </p:nvSpPr>
        <p:spPr>
          <a:xfrm>
            <a:off x="1696085" y="325247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85858"/>
                </a:solidFill>
                <a:latin typeface="Calibri" panose="02020603050405020304" pitchFamily="2"/>
              </a:rPr>
              <a:t>10 </a:t>
            </a:r>
          </a:p>
        </p:txBody>
      </p:sp>
      <p:sp>
        <p:nvSpPr>
          <p:cNvPr id="8" name="Textplatzhalter 7"/>
          <p:cNvSpPr>
            <a:spLocks noGrp="1"/>
          </p:cNvSpPr>
          <p:nvPr>
            <p:ph type="body" idx="10"/>
          </p:nvPr>
        </p:nvSpPr>
        <p:spPr>
          <a:xfrm>
            <a:off x="1777365" y="3620770"/>
            <a:ext cx="1701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8 </a:t>
            </a:r>
          </a:p>
        </p:txBody>
      </p:sp>
      <p:sp>
        <p:nvSpPr>
          <p:cNvPr id="9" name="Textplatzhalter 8"/>
          <p:cNvSpPr>
            <a:spLocks noGrp="1"/>
          </p:cNvSpPr>
          <p:nvPr>
            <p:ph type="body" idx="10"/>
          </p:nvPr>
        </p:nvSpPr>
        <p:spPr>
          <a:xfrm>
            <a:off x="1777365" y="3989705"/>
            <a:ext cx="1701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6 </a:t>
            </a:r>
          </a:p>
        </p:txBody>
      </p:sp>
      <p:sp>
        <p:nvSpPr>
          <p:cNvPr id="10" name="Textplatzhalter 9"/>
          <p:cNvSpPr>
            <a:spLocks noGrp="1"/>
          </p:cNvSpPr>
          <p:nvPr>
            <p:ph type="body" idx="10"/>
          </p:nvPr>
        </p:nvSpPr>
        <p:spPr>
          <a:xfrm>
            <a:off x="1772285" y="4361815"/>
            <a:ext cx="17716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4 </a:t>
            </a:r>
          </a:p>
        </p:txBody>
      </p:sp>
      <p:sp>
        <p:nvSpPr>
          <p:cNvPr id="11" name="Textplatzhalter 10"/>
          <p:cNvSpPr>
            <a:spLocks noGrp="1"/>
          </p:cNvSpPr>
          <p:nvPr>
            <p:ph type="body" idx="10"/>
          </p:nvPr>
        </p:nvSpPr>
        <p:spPr>
          <a:xfrm>
            <a:off x="1779270" y="4727575"/>
            <a:ext cx="16319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2 </a:t>
            </a:r>
          </a:p>
        </p:txBody>
      </p:sp>
      <p:sp>
        <p:nvSpPr>
          <p:cNvPr id="12" name="Textplatzhalter 11"/>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0 </a:t>
            </a:r>
          </a:p>
        </p:txBody>
      </p:sp>
      <p:sp>
        <p:nvSpPr>
          <p:cNvPr id="13" name="Textplatzhalter 12"/>
          <p:cNvSpPr>
            <a:spLocks noGrp="1"/>
          </p:cNvSpPr>
          <p:nvPr>
            <p:ph type="body" idx="10"/>
          </p:nvPr>
        </p:nvSpPr>
        <p:spPr>
          <a:xfrm>
            <a:off x="2399030" y="5281930"/>
            <a:ext cx="2066290" cy="329565"/>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115"/>
              </a:spcBef>
              <a:spcAft>
                <a:spcPts val="0"/>
              </a:spcAft>
            </a:pPr>
            <a:r>
              <a:rPr lang="de-DE" sz="1200" spc="-10">
                <a:solidFill>
                  <a:srgbClr val="585858"/>
                </a:solidFill>
                <a:latin typeface="Calibri" panose="02020603050405020304" pitchFamily="2"/>
              </a:rPr>
              <a:t>NRW (ungew.) </a:t>
            </a:r>
          </a:p>
        </p:txBody>
      </p:sp>
      <p:sp>
        <p:nvSpPr>
          <p:cNvPr id="14" name="Textplatzhalter 13"/>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15" name="Textplatzhalter 14"/>
          <p:cNvSpPr>
            <a:spLocks noGrp="1"/>
          </p:cNvSpPr>
          <p:nvPr>
            <p:ph type="body" idx="10"/>
          </p:nvPr>
        </p:nvSpPr>
        <p:spPr>
          <a:xfrm>
            <a:off x="4617720" y="5281930"/>
            <a:ext cx="1017905"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16" name="Textplatzhalter 15"/>
          <p:cNvSpPr>
            <a:spLocks noGrp="1"/>
          </p:cNvSpPr>
          <p:nvPr>
            <p:ph type="body" idx="10"/>
          </p:nvPr>
        </p:nvSpPr>
        <p:spPr>
          <a:xfrm>
            <a:off x="3939540" y="4700270"/>
            <a:ext cx="193675" cy="173355"/>
          </a:xfrm>
          <a:prstGeom prst="rect">
            <a:avLst/>
          </a:prstGeom>
          <a:noFill/>
          <a:ln w="0" cmpd="sng">
            <a:noFill/>
            <a:prstDash val="solid"/>
          </a:ln>
        </p:spPr>
        <p:txBody>
          <a:bodyPr vert="vert270" lIns="0" tIns="0" rIns="50165" bIns="0" anchor="t"/>
          <a:lstStyle/>
          <a:p>
            <a:pPr marL="0" marR="0" indent="0" algn="l">
              <a:lnSpc>
                <a:spcPts val="1000"/>
              </a:lnSpc>
              <a:spcAft>
                <a:spcPts val="140"/>
              </a:spcAft>
            </a:pPr>
            <a:r>
              <a:rPr lang="de-DE" sz="1250" spc="-350">
                <a:solidFill>
                  <a:srgbClr val="000000"/>
                </a:solidFill>
                <a:latin typeface="Calibri" panose="02020603050405020304" pitchFamily="2"/>
              </a:rPr>
              <a:t>1,2 </a:t>
            </a:r>
          </a:p>
        </p:txBody>
      </p:sp>
      <p:sp>
        <p:nvSpPr>
          <p:cNvPr id="17" name="Textplatzhalter 16"/>
          <p:cNvSpPr>
            <a:spLocks noGrp="1"/>
          </p:cNvSpPr>
          <p:nvPr>
            <p:ph type="body" idx="10"/>
          </p:nvPr>
        </p:nvSpPr>
        <p:spPr>
          <a:xfrm>
            <a:off x="5173980" y="4700270"/>
            <a:ext cx="193675" cy="179705"/>
          </a:xfrm>
          <a:prstGeom prst="rect">
            <a:avLst/>
          </a:prstGeom>
          <a:noFill/>
          <a:ln w="0" cmpd="sng">
            <a:noFill/>
            <a:prstDash val="solid"/>
          </a:ln>
        </p:spPr>
        <p:txBody>
          <a:bodyPr vert="vert270" lIns="0" tIns="0" rIns="50165" bIns="0" anchor="t"/>
          <a:lstStyle/>
          <a:p>
            <a:pPr marL="0" marR="0" indent="0" algn="l">
              <a:lnSpc>
                <a:spcPts val="1000"/>
              </a:lnSpc>
              <a:spcAft>
                <a:spcPts val="140"/>
              </a:spcAft>
            </a:pPr>
            <a:r>
              <a:rPr lang="de-DE" sz="1250" spc="-325">
                <a:solidFill>
                  <a:srgbClr val="FFFFFF"/>
                </a:solidFill>
                <a:latin typeface="Calibri" panose="02020603050405020304" pitchFamily="2"/>
              </a:rPr>
              <a:t>2,9 </a:t>
            </a:r>
          </a:p>
        </p:txBody>
      </p:sp>
      <p:sp>
        <p:nvSpPr>
          <p:cNvPr id="18" name="Textplatzhalter 17"/>
          <p:cNvSpPr>
            <a:spLocks noGrp="1"/>
          </p:cNvSpPr>
          <p:nvPr>
            <p:ph type="body" idx="10"/>
          </p:nvPr>
        </p:nvSpPr>
        <p:spPr>
          <a:xfrm>
            <a:off x="2658110" y="3325495"/>
            <a:ext cx="295275" cy="1822450"/>
          </a:xfrm>
          <a:prstGeom prst="rect">
            <a:avLst/>
          </a:prstGeom>
          <a:noFill/>
          <a:ln w="0" cmpd="sng">
            <a:noFill/>
            <a:prstDash val="solid"/>
          </a:ln>
        </p:spPr>
        <p:txBody>
          <a:bodyPr vert="vert270" lIns="0" tIns="0" rIns="97155" bIns="0" anchor="t"/>
          <a:lstStyle/>
          <a:p>
            <a:pPr marL="0" marR="45720" indent="0" algn="r">
              <a:lnSpc>
                <a:spcPts val="1000"/>
              </a:lnSpc>
              <a:spcAft>
                <a:spcPts val="500"/>
              </a:spcAft>
            </a:pPr>
            <a:r>
              <a:rPr lang="de-DE" sz="1250" spc="-180">
                <a:solidFill>
                  <a:srgbClr val="FFFFFF"/>
                </a:solidFill>
                <a:latin typeface="Calibri" panose="02020603050405020304" pitchFamily="2"/>
              </a:rPr>
              <a:t>9,9 </a:t>
            </a:r>
          </a:p>
        </p:txBody>
      </p:sp>
      <p:sp>
        <p:nvSpPr>
          <p:cNvPr id="19" name="Textplatzhalter 18"/>
          <p:cNvSpPr>
            <a:spLocks noGrp="1"/>
          </p:cNvSpPr>
          <p:nvPr>
            <p:ph type="body" idx="10"/>
          </p:nvPr>
        </p:nvSpPr>
        <p:spPr>
          <a:xfrm>
            <a:off x="2362200" y="4727575"/>
            <a:ext cx="295910" cy="420370"/>
          </a:xfrm>
          <a:prstGeom prst="rect">
            <a:avLst/>
          </a:prstGeom>
          <a:noFill/>
          <a:ln w="0" cmpd="sng">
            <a:noFill/>
            <a:prstDash val="solid"/>
          </a:ln>
        </p:spPr>
        <p:txBody>
          <a:bodyPr vert="vert270" lIns="0" tIns="0" rIns="100330" bIns="0" anchor="t"/>
          <a:lstStyle/>
          <a:p>
            <a:pPr marL="137160" marR="0" indent="0" algn="l">
              <a:lnSpc>
                <a:spcPts val="1000"/>
              </a:lnSpc>
              <a:spcAft>
                <a:spcPts val="505"/>
              </a:spcAft>
            </a:pPr>
            <a:r>
              <a:rPr lang="de-DE" sz="1250" spc="-290">
                <a:solidFill>
                  <a:srgbClr val="000000"/>
                </a:solidFill>
                <a:latin typeface="Calibri" panose="02020603050405020304" pitchFamily="2"/>
              </a:rPr>
              <a:t>2,3 </a:t>
            </a:r>
          </a:p>
        </p:txBody>
      </p:sp>
      <p:sp>
        <p:nvSpPr>
          <p:cNvPr id="20" name="Textplatzhalter 19"/>
          <p:cNvSpPr>
            <a:spLocks noGrp="1"/>
          </p:cNvSpPr>
          <p:nvPr>
            <p:ph type="body" idx="10"/>
          </p:nvPr>
        </p:nvSpPr>
        <p:spPr>
          <a:xfrm>
            <a:off x="3646805" y="4038600"/>
            <a:ext cx="193675" cy="176530"/>
          </a:xfrm>
          <a:prstGeom prst="rect">
            <a:avLst/>
          </a:prstGeom>
          <a:noFill/>
          <a:ln w="0" cmpd="sng">
            <a:noFill/>
            <a:prstDash val="solid"/>
          </a:ln>
        </p:spPr>
        <p:txBody>
          <a:bodyPr vert="vert270" lIns="0" tIns="0" rIns="50165" bIns="0" anchor="t"/>
          <a:lstStyle/>
          <a:p>
            <a:pPr marL="0" marR="0" indent="0" algn="l">
              <a:lnSpc>
                <a:spcPts val="1000"/>
              </a:lnSpc>
              <a:spcAft>
                <a:spcPts val="145"/>
              </a:spcAft>
            </a:pPr>
            <a:r>
              <a:rPr lang="de-DE" sz="1250" spc="-330">
                <a:solidFill>
                  <a:srgbClr val="000000"/>
                </a:solidFill>
                <a:latin typeface="Calibri" panose="02020603050405020304" pitchFamily="2"/>
              </a:rPr>
              <a:t>6,5 </a:t>
            </a:r>
          </a:p>
        </p:txBody>
      </p:sp>
      <p:sp>
        <p:nvSpPr>
          <p:cNvPr id="21" name="Textplatzhalter 20"/>
          <p:cNvSpPr>
            <a:spLocks noGrp="1"/>
          </p:cNvSpPr>
          <p:nvPr>
            <p:ph type="body" idx="10"/>
          </p:nvPr>
        </p:nvSpPr>
        <p:spPr>
          <a:xfrm>
            <a:off x="4881245" y="3757930"/>
            <a:ext cx="193675" cy="182880"/>
          </a:xfrm>
          <a:prstGeom prst="rect">
            <a:avLst/>
          </a:prstGeom>
          <a:noFill/>
          <a:ln w="0" cmpd="sng">
            <a:noFill/>
            <a:prstDash val="solid"/>
          </a:ln>
        </p:spPr>
        <p:txBody>
          <a:bodyPr vert="vert270" lIns="0" tIns="0" rIns="50165" bIns="0" anchor="t"/>
          <a:lstStyle/>
          <a:p>
            <a:pPr marL="0" marR="0" indent="0" algn="l">
              <a:lnSpc>
                <a:spcPts val="1000"/>
              </a:lnSpc>
              <a:spcAft>
                <a:spcPts val="145"/>
              </a:spcAft>
            </a:pPr>
            <a:r>
              <a:rPr lang="de-DE" sz="1250" spc="-315">
                <a:solidFill>
                  <a:srgbClr val="000000"/>
                </a:solidFill>
                <a:latin typeface="Calibri" panose="02020603050405020304" pitchFamily="2"/>
              </a:rPr>
              <a:t>8,0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4" name="Textplatzhalter 23"/>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450"/>
              </a:spcAft>
            </a:pPr>
            <a:r>
              <a:rPr lang="de-DE" sz="1150" spc="0">
                <a:solidFill>
                  <a:srgbClr val="000000"/>
                </a:solidFill>
                <a:latin typeface="Calibri" panose="02020603050405020304" pitchFamily="2"/>
              </a:rPr>
              <a:t>In Solingen ist der Wanderungssaldo positiv, d. h. die Zuzüge fallen höher aus als die Wegzüge. Das Verhältnis von Zu- und Abwanderungen hat sich seit 2020 deutlich verbessert, sodass Solingen sich im vorderen Mittefeld platziert. Zuwanderung spielt gerade im Kontext des Fachkräftemangels eine wichtige Rolle. </a:t>
            </a:r>
          </a:p>
        </p:txBody>
      </p:sp>
      <p:sp>
        <p:nvSpPr>
          <p:cNvPr id="25" name="Textplatzhalter 24"/>
          <p:cNvSpPr>
            <a:spLocks noGrp="1"/>
          </p:cNvSpPr>
          <p:nvPr>
            <p:ph type="body" idx="10"/>
          </p:nvPr>
        </p:nvSpPr>
        <p:spPr>
          <a:xfrm>
            <a:off x="11327765" y="6501130"/>
            <a:ext cx="23495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05">
                <a:solidFill>
                  <a:srgbClr val="74899E"/>
                </a:solidFill>
                <a:latin typeface="Calibri" panose="02020603050405020304" pitchFamily="2"/>
              </a:rPr>
              <a:t>22 </a:t>
            </a:r>
          </a:p>
        </p:txBody>
      </p:sp>
      <p:sp>
        <p:nvSpPr>
          <p:cNvPr id="26" name="Textplatzhalter 25"/>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7" name="Textplatzhalter 26"/>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8" name="Textplatzhalter 27"/>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4330" y="350520"/>
            <a:ext cx="1929765"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30">
                <a:solidFill>
                  <a:srgbClr val="049F77"/>
                </a:solidFill>
                <a:latin typeface="Calibri" panose="02020603050405020304" pitchFamily="2"/>
              </a:rPr>
              <a:t>Altersquotient </a:t>
            </a:r>
          </a:p>
        </p:txBody>
      </p:sp>
      <p:sp>
        <p:nvSpPr>
          <p:cNvPr id="5" name="Textplatzhalter 4"/>
          <p:cNvSpPr>
            <a:spLocks noGrp="1"/>
          </p:cNvSpPr>
          <p:nvPr>
            <p:ph type="body" idx="10"/>
          </p:nvPr>
        </p:nvSpPr>
        <p:spPr>
          <a:xfrm>
            <a:off x="2432050" y="938530"/>
            <a:ext cx="3304540" cy="123444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Viele Regionen wollen gerade für jüngere Leute attraktiv sein. Dabei ziehen junge Leute vornehmlich in Regionen, in denen bereits viele Jüngere ansässig sind. Der Altersquotient – gemessen als Verhältnis der 20- bis 59-Jährigen zu den Einwohnern im Alter von 60 und älter – zeigt die Altersstruktur einer Region komprimiert an.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a:solidFill>
                  <a:srgbClr val="000000"/>
                </a:solidFill>
                <a:latin typeface="Calibri" panose="02020603050405020304" pitchFamily="2"/>
              </a:rPr>
              <a:t>Solingen gehört zu den jüngeren Kommunen in NRW. Der Anteil der jüngeren Bevölkerung ist vergleichsweise günstig. Mit Rang 103 wird eine Top 100-Platzierung knapp verpasst.. </a:t>
            </a:r>
          </a:p>
        </p:txBody>
      </p:sp>
      <p:sp>
        <p:nvSpPr>
          <p:cNvPr id="11" name="Textplatzhalter 10"/>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11327765" y="6403975"/>
            <a:ext cx="234950"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50" spc="105">
                <a:solidFill>
                  <a:srgbClr val="74899D"/>
                </a:solidFill>
                <a:latin typeface="Calibri" panose="02020603050405020304" pitchFamily="2"/>
              </a:rPr>
              <a:t>23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94690" y="0"/>
            <a:ext cx="11430000" cy="661035"/>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a:solidFill>
                  <a:srgbClr val="7E7E7E"/>
                </a:solidFill>
                <a:latin typeface="Calibri" panose="02020603050405020304" pitchFamily="2"/>
              </a:rPr>
              <a:t>Kreisfreie Stadt </a:t>
            </a:r>
          </a:p>
          <a:p>
            <a:pPr marL="914400" marR="0" indent="0" algn="l">
              <a:lnSpc>
                <a:spcPts val="2800"/>
              </a:lnSpc>
              <a:spcBef>
                <a:spcPts val="210"/>
              </a:spcBef>
              <a:spcAft>
                <a:spcPts val="120"/>
              </a:spcAft>
              <a:tabLst>
                <a:tab pos="8549640" algn="l"/>
              </a:tabLst>
            </a:pPr>
            <a:r>
              <a:rPr lang="de-DE" sz="2500" b="1" spc="-10">
                <a:solidFill>
                  <a:srgbClr val="049F77"/>
                </a:solidFill>
                <a:latin typeface="Calibri" panose="02020603050405020304" pitchFamily="2"/>
              </a:rPr>
              <a:t>PKW-Fahrzeit zur nächsten Autobahn </a:t>
            </a:r>
            <a:r>
              <a:rPr lang="de-DE" sz="2500" spc="-5">
                <a:solidFill>
                  <a:srgbClr val="2D4863"/>
                </a:solidFill>
                <a:latin typeface="Calibri" panose="02020603050405020304" pitchFamily="2"/>
              </a:rPr>
              <a:t>Solingen </a:t>
            </a:r>
          </a:p>
        </p:txBody>
      </p:sp>
      <p:sp>
        <p:nvSpPr>
          <p:cNvPr id="5" name="Textplatzhalter 4"/>
          <p:cNvSpPr>
            <a:spLocks noGrp="1"/>
          </p:cNvSpPr>
          <p:nvPr>
            <p:ph type="body" idx="10"/>
          </p:nvPr>
        </p:nvSpPr>
        <p:spPr>
          <a:xfrm>
            <a:off x="1831975" y="2727960"/>
            <a:ext cx="3105785"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PKW-Fahrzeit zur nächsten Autobahn </a:t>
            </a:r>
          </a:p>
          <a:p>
            <a:pPr marL="0" marR="0" indent="0" algn="l">
              <a:lnSpc>
                <a:spcPts val="1600"/>
              </a:lnSpc>
              <a:spcBef>
                <a:spcPts val="330"/>
              </a:spcBef>
              <a:spcAft>
                <a:spcPts val="0"/>
              </a:spcAft>
            </a:pPr>
            <a:r>
              <a:rPr lang="de-DE" sz="1650" spc="-15">
                <a:solidFill>
                  <a:srgbClr val="2D4863"/>
                </a:solidFill>
                <a:latin typeface="Calibri" panose="02020603050405020304" pitchFamily="2"/>
              </a:rPr>
              <a:t>(in Minuten, 2021) </a:t>
            </a:r>
          </a:p>
        </p:txBody>
      </p:sp>
      <p:sp>
        <p:nvSpPr>
          <p:cNvPr id="6" name="Textplatzhalter 5"/>
          <p:cNvSpPr>
            <a:spLocks noGrp="1"/>
          </p:cNvSpPr>
          <p:nvPr>
            <p:ph type="body" idx="10"/>
          </p:nvPr>
        </p:nvSpPr>
        <p:spPr>
          <a:xfrm>
            <a:off x="2432050" y="938530"/>
            <a:ext cx="3298190" cy="66167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Gute Erreichbarkeiten sind ein wichtiges Kriterium für die Lebensqualität in einer Region. Insbesondere gute Anbindungen an Verkehrsknotenpunkte werden ein immer bedeutsamerer Standortfaktor. </a:t>
            </a:r>
          </a:p>
        </p:txBody>
      </p:sp>
      <p:sp>
        <p:nvSpPr>
          <p:cNvPr id="7" name="Textplatzhalter 6"/>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2021 </a:t>
            </a:r>
          </a:p>
        </p:txBody>
      </p:sp>
      <p:sp>
        <p:nvSpPr>
          <p:cNvPr id="8" name="Textplatzhalter 7"/>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49530" rIns="0" bIns="0" anchor="t"/>
          <a:lstStyle/>
          <a:p>
            <a:pPr marL="182880" marR="182880" indent="0" algn="just">
              <a:lnSpc>
                <a:spcPts val="1400"/>
              </a:lnSpc>
              <a:spcAft>
                <a:spcPts val="1820"/>
              </a:spcAft>
            </a:pPr>
            <a:r>
              <a:rPr lang="de-DE" sz="1150" spc="-15">
                <a:solidFill>
                  <a:srgbClr val="000000"/>
                </a:solidFill>
                <a:latin typeface="Calibri" panose="02020603050405020304" pitchFamily="2"/>
              </a:rPr>
              <a:t>Um Solingen herum führen die Autobahnen 1, 3, 46. Übe die Bundesstraßen 224 und 229 besteht ein Anschluss des Stadtgebietes zum Straßenfernverkehrsnetz. Trotz der zentralen Lage im Straßennetz wird eine mittlere Fahrzeit von 12 Minuten notwendig. </a:t>
            </a:r>
          </a:p>
        </p:txBody>
      </p:sp>
      <p:sp>
        <p:nvSpPr>
          <p:cNvPr id="9" name="Textplatzhalter 8"/>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2" name="Textplatzhalter 11"/>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4330" y="350520"/>
            <a:ext cx="346265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15">
                <a:solidFill>
                  <a:srgbClr val="049F77"/>
                </a:solidFill>
                <a:latin typeface="Calibri" panose="02020603050405020304" pitchFamily="2"/>
              </a:rPr>
              <a:t>Anteil naturnaher Flächen </a:t>
            </a:r>
          </a:p>
        </p:txBody>
      </p:sp>
      <p:sp>
        <p:nvSpPr>
          <p:cNvPr id="5" name="Textplatzhalter 4"/>
          <p:cNvSpPr>
            <a:spLocks noGrp="1"/>
          </p:cNvSpPr>
          <p:nvPr>
            <p:ph type="body" idx="10"/>
          </p:nvPr>
        </p:nvSpPr>
        <p:spPr>
          <a:xfrm>
            <a:off x="2432050" y="938530"/>
            <a:ext cx="330136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50" spc="-25">
                <a:solidFill>
                  <a:srgbClr val="FFFFFF"/>
                </a:solidFill>
                <a:latin typeface="Calibri" panose="02020603050405020304" pitchFamily="2"/>
              </a:rPr>
              <a:t>Die Lebensqualität einer Region zeichnet sich auch dadurch aus, welche Erholungsmöglichkeiten diese Region für die Menschen vor Ort bietet. Neben kulturellen und Freizeiteinrichtungen spielt auch das Vorhandensein von naturnahen Orten – wie Wäldern oder Seen – für viele Menschen eine wichtige Rolle. </a:t>
            </a:r>
          </a:p>
        </p:txBody>
      </p:sp>
      <p:sp>
        <p:nvSpPr>
          <p:cNvPr id="6" name="Textplatzhalter 5"/>
          <p:cNvSpPr>
            <a:spLocks noGrp="1"/>
          </p:cNvSpPr>
          <p:nvPr>
            <p:ph type="body" idx="10"/>
          </p:nvPr>
        </p:nvSpPr>
        <p:spPr>
          <a:xfrm>
            <a:off x="2447290" y="2727960"/>
            <a:ext cx="265176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10">
                <a:solidFill>
                  <a:srgbClr val="2D4863"/>
                </a:solidFill>
                <a:latin typeface="Calibri" panose="02020603050405020304" pitchFamily="2"/>
              </a:rPr>
              <a:t>Entwicklung des Anteils </a:t>
            </a:r>
          </a:p>
          <a:p>
            <a:pPr marL="0" marR="0" indent="0" algn="l">
              <a:lnSpc>
                <a:spcPts val="1600"/>
              </a:lnSpc>
              <a:spcBef>
                <a:spcPts val="290"/>
              </a:spcBef>
              <a:spcAft>
                <a:spcPts val="0"/>
              </a:spcAft>
            </a:pPr>
            <a:r>
              <a:rPr lang="de-DE" sz="1650" spc="-35">
                <a:solidFill>
                  <a:srgbClr val="2D4863"/>
                </a:solidFill>
                <a:latin typeface="Calibri" panose="02020603050405020304" pitchFamily="2"/>
              </a:rPr>
              <a:t>naturnaher Flächen (in Prozent) </a:t>
            </a:r>
          </a:p>
        </p:txBody>
      </p:sp>
      <p:sp>
        <p:nvSpPr>
          <p:cNvPr id="7" name="Textplatzhalter 6"/>
          <p:cNvSpPr>
            <a:spLocks noGrp="1"/>
          </p:cNvSpPr>
          <p:nvPr>
            <p:ph type="body" idx="10"/>
          </p:nvPr>
        </p:nvSpPr>
        <p:spPr>
          <a:xfrm>
            <a:off x="1689735" y="3252470"/>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85">
                <a:solidFill>
                  <a:srgbClr val="585858"/>
                </a:solidFill>
                <a:latin typeface="Calibri" panose="02020603050405020304" pitchFamily="2"/>
              </a:rPr>
              <a:t>35 </a:t>
            </a:r>
          </a:p>
        </p:txBody>
      </p:sp>
      <p:sp>
        <p:nvSpPr>
          <p:cNvPr id="8" name="Textplatzhalter 7"/>
          <p:cNvSpPr>
            <a:spLocks noGrp="1"/>
          </p:cNvSpPr>
          <p:nvPr>
            <p:ph type="body" idx="10"/>
          </p:nvPr>
        </p:nvSpPr>
        <p:spPr>
          <a:xfrm>
            <a:off x="2408555" y="355092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0">
                <a:solidFill>
                  <a:srgbClr val="404040"/>
                </a:solidFill>
                <a:latin typeface="Calibri" panose="02020603050405020304" pitchFamily="2"/>
              </a:rPr>
              <a:t>32 </a:t>
            </a:r>
          </a:p>
        </p:txBody>
      </p:sp>
      <p:sp>
        <p:nvSpPr>
          <p:cNvPr id="9" name="Textplatzhalter 8"/>
          <p:cNvSpPr>
            <a:spLocks noGrp="1"/>
          </p:cNvSpPr>
          <p:nvPr>
            <p:ph type="body" idx="10"/>
          </p:nvPr>
        </p:nvSpPr>
        <p:spPr>
          <a:xfrm>
            <a:off x="2719705" y="355092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32 </a:t>
            </a:r>
          </a:p>
        </p:txBody>
      </p:sp>
      <p:sp>
        <p:nvSpPr>
          <p:cNvPr id="10" name="Textplatzhalter 9"/>
          <p:cNvSpPr>
            <a:spLocks noGrp="1"/>
          </p:cNvSpPr>
          <p:nvPr>
            <p:ph type="body" idx="10"/>
          </p:nvPr>
        </p:nvSpPr>
        <p:spPr>
          <a:xfrm>
            <a:off x="4877435" y="375793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5">
                <a:solidFill>
                  <a:srgbClr val="404040"/>
                </a:solidFill>
                <a:latin typeface="Calibri" panose="02020603050405020304" pitchFamily="2"/>
              </a:rPr>
              <a:t>28 </a:t>
            </a:r>
          </a:p>
        </p:txBody>
      </p:sp>
      <p:sp>
        <p:nvSpPr>
          <p:cNvPr id="11" name="Textplatzhalter 10"/>
          <p:cNvSpPr>
            <a:spLocks noGrp="1"/>
          </p:cNvSpPr>
          <p:nvPr>
            <p:ph type="body" idx="10"/>
          </p:nvPr>
        </p:nvSpPr>
        <p:spPr>
          <a:xfrm>
            <a:off x="5188585" y="375793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28 </a:t>
            </a:r>
          </a:p>
        </p:txBody>
      </p:sp>
      <p:sp>
        <p:nvSpPr>
          <p:cNvPr id="12" name="Textplatzhalter 11"/>
          <p:cNvSpPr>
            <a:spLocks noGrp="1"/>
          </p:cNvSpPr>
          <p:nvPr>
            <p:ph type="body" idx="10"/>
          </p:nvPr>
        </p:nvSpPr>
        <p:spPr>
          <a:xfrm>
            <a:off x="3642995" y="381000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0">
                <a:solidFill>
                  <a:srgbClr val="404040"/>
                </a:solidFill>
                <a:latin typeface="Calibri" panose="02020603050405020304" pitchFamily="2"/>
              </a:rPr>
              <a:t>27 </a:t>
            </a:r>
          </a:p>
        </p:txBody>
      </p:sp>
      <p:sp>
        <p:nvSpPr>
          <p:cNvPr id="13" name="Textplatzhalter 12"/>
          <p:cNvSpPr>
            <a:spLocks noGrp="1"/>
          </p:cNvSpPr>
          <p:nvPr>
            <p:ph type="body" idx="10"/>
          </p:nvPr>
        </p:nvSpPr>
        <p:spPr>
          <a:xfrm>
            <a:off x="3954145" y="381000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27 </a:t>
            </a:r>
          </a:p>
        </p:txBody>
      </p:sp>
      <p:sp>
        <p:nvSpPr>
          <p:cNvPr id="14" name="Textplatzhalter 13"/>
          <p:cNvSpPr>
            <a:spLocks noGrp="1"/>
          </p:cNvSpPr>
          <p:nvPr>
            <p:ph type="body" idx="10"/>
          </p:nvPr>
        </p:nvSpPr>
        <p:spPr>
          <a:xfrm>
            <a:off x="1689735" y="351409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30 </a:t>
            </a:r>
          </a:p>
        </p:txBody>
      </p:sp>
      <p:sp>
        <p:nvSpPr>
          <p:cNvPr id="15" name="Textplatzhalter 14"/>
          <p:cNvSpPr>
            <a:spLocks noGrp="1"/>
          </p:cNvSpPr>
          <p:nvPr>
            <p:ph type="body" idx="10"/>
          </p:nvPr>
        </p:nvSpPr>
        <p:spPr>
          <a:xfrm>
            <a:off x="1689735" y="3779520"/>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80">
                <a:solidFill>
                  <a:srgbClr val="585858"/>
                </a:solidFill>
                <a:latin typeface="Calibri" panose="02020603050405020304" pitchFamily="2"/>
              </a:rPr>
              <a:t>25 </a:t>
            </a:r>
          </a:p>
        </p:txBody>
      </p:sp>
      <p:sp>
        <p:nvSpPr>
          <p:cNvPr id="16" name="Textplatzhalter 15"/>
          <p:cNvSpPr>
            <a:spLocks noGrp="1"/>
          </p:cNvSpPr>
          <p:nvPr>
            <p:ph type="body" idx="10"/>
          </p:nvPr>
        </p:nvSpPr>
        <p:spPr>
          <a:xfrm>
            <a:off x="1689735" y="404177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309745"/>
            <a:ext cx="25971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50">
                <a:solidFill>
                  <a:srgbClr val="585858"/>
                </a:solidFill>
                <a:latin typeface="Calibri" panose="02020603050405020304" pitchFamily="2"/>
              </a:rPr>
              <a:t>15 </a:t>
            </a:r>
          </a:p>
        </p:txBody>
      </p:sp>
      <p:sp>
        <p:nvSpPr>
          <p:cNvPr id="18" name="Textplatzhalter 17"/>
          <p:cNvSpPr>
            <a:spLocks noGrp="1"/>
          </p:cNvSpPr>
          <p:nvPr>
            <p:ph type="body" idx="10"/>
          </p:nvPr>
        </p:nvSpPr>
        <p:spPr>
          <a:xfrm>
            <a:off x="1696085" y="4568825"/>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0">
                <a:solidFill>
                  <a:srgbClr val="585858"/>
                </a:solidFill>
                <a:latin typeface="Calibri" panose="02020603050405020304" pitchFamily="2"/>
              </a:rPr>
              <a:t>10 </a:t>
            </a:r>
          </a:p>
        </p:txBody>
      </p:sp>
      <p:sp>
        <p:nvSpPr>
          <p:cNvPr id="19" name="Textplatzhalter 18"/>
          <p:cNvSpPr>
            <a:spLocks noGrp="1"/>
          </p:cNvSpPr>
          <p:nvPr>
            <p:ph type="body" idx="10"/>
          </p:nvPr>
        </p:nvSpPr>
        <p:spPr>
          <a:xfrm>
            <a:off x="1779270" y="4834255"/>
            <a:ext cx="16319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399030" y="5285105"/>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5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50" spc="0">
                <a:solidFill>
                  <a:srgbClr val="585858"/>
                </a:solidFill>
                <a:latin typeface="Calibri" panose="02020603050405020304" pitchFamily="2"/>
              </a:rPr>
              <a:t>Kreisfreie Städte </a:t>
            </a:r>
          </a:p>
          <a:p>
            <a:pPr marL="0" marR="91440" indent="0" algn="r">
              <a:lnSpc>
                <a:spcPts val="1200"/>
              </a:lnSpc>
              <a:spcBef>
                <a:spcPts val="80"/>
              </a:spcBef>
              <a:spcAft>
                <a:spcPts val="0"/>
              </a:spcAft>
            </a:pPr>
            <a:r>
              <a:rPr lang="de-DE" sz="1250" spc="-35">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5">
                <a:solidFill>
                  <a:srgbClr val="585858"/>
                </a:solidFill>
                <a:latin typeface="Calibri" panose="02020603050405020304" pitchFamily="2"/>
              </a:rPr>
              <a:t>2020 2022 </a:t>
            </a:r>
          </a:p>
        </p:txBody>
      </p:sp>
      <p:sp>
        <p:nvSpPr>
          <p:cNvPr id="23" name="Textplatzhalter 22"/>
          <p:cNvSpPr>
            <a:spLocks noGrp="1"/>
          </p:cNvSpPr>
          <p:nvPr>
            <p:ph type="body" idx="10"/>
          </p:nvPr>
        </p:nvSpPr>
        <p:spPr>
          <a:xfrm>
            <a:off x="4617720" y="5285105"/>
            <a:ext cx="101790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70">
                <a:solidFill>
                  <a:srgbClr val="585858"/>
                </a:solidFill>
                <a:latin typeface="Times New Roman" panose="02020603050405020304" pitchFamily="1"/>
              </a:rPr>
              <a:t>0 </a:t>
            </a:r>
            <a:r>
              <a:rPr lang="de-DE" sz="1250" spc="-7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5" name="Textplatzhalter 24"/>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2022 </a:t>
            </a:r>
          </a:p>
        </p:txBody>
      </p:sp>
      <p:sp>
        <p:nvSpPr>
          <p:cNvPr id="26" name="Textplatzhalter 25"/>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49530" rIns="0" bIns="0" anchor="t"/>
          <a:lstStyle/>
          <a:p>
            <a:pPr marL="182880" marR="182880" indent="0" algn="just">
              <a:lnSpc>
                <a:spcPts val="1400"/>
              </a:lnSpc>
              <a:spcAft>
                <a:spcPts val="1820"/>
              </a:spcAft>
            </a:pPr>
            <a:r>
              <a:rPr lang="de-DE" sz="1150" spc="0">
                <a:solidFill>
                  <a:srgbClr val="000000"/>
                </a:solidFill>
                <a:latin typeface="Calibri" panose="02020603050405020304" pitchFamily="2"/>
              </a:rPr>
              <a:t>Fast ein Drittel des Stadtgebiets zählen zu den naturnahen Flächen. Damit verfügt Solingen über mehr Grünflächen als andere kreisfreien Städte. Parks, Grünanlagen und Waldflächen erhöhen die Lebensqualität in der Stadt. </a:t>
            </a:r>
          </a:p>
        </p:txBody>
      </p:sp>
      <p:sp>
        <p:nvSpPr>
          <p:cNvPr id="27" name="Textplatzhalter 26"/>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29" name="Textplatzhalter 28"/>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30" name="Textplatzhalter 29"/>
          <p:cNvSpPr>
            <a:spLocks noGrp="1"/>
          </p:cNvSpPr>
          <p:nvPr>
            <p:ph type="body" idx="10"/>
          </p:nvPr>
        </p:nvSpPr>
        <p:spPr>
          <a:xfrm>
            <a:off x="11327765" y="6501130"/>
            <a:ext cx="23495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05">
                <a:solidFill>
                  <a:srgbClr val="74899E"/>
                </a:solidFill>
                <a:latin typeface="Calibri" panose="02020603050405020304" pitchFamily="2"/>
              </a:rPr>
              <a:t>25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24330" y="350520"/>
            <a:ext cx="2411095"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30">
                <a:solidFill>
                  <a:srgbClr val="049F77"/>
                </a:solidFill>
                <a:latin typeface="Calibri" panose="02020603050405020304" pitchFamily="2"/>
              </a:rPr>
              <a:t>Arztpraxen-Dichte </a:t>
            </a:r>
          </a:p>
        </p:txBody>
      </p:sp>
      <p:sp>
        <p:nvSpPr>
          <p:cNvPr id="5" name="Textplatzhalter 4"/>
          <p:cNvSpPr>
            <a:spLocks noGrp="1"/>
          </p:cNvSpPr>
          <p:nvPr>
            <p:ph type="body" idx="10"/>
          </p:nvPr>
        </p:nvSpPr>
        <p:spPr>
          <a:xfrm>
            <a:off x="1822450" y="2727960"/>
            <a:ext cx="258191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25">
                <a:solidFill>
                  <a:srgbClr val="2D4863"/>
                </a:solidFill>
                <a:latin typeface="Calibri" panose="02020603050405020304" pitchFamily="2"/>
              </a:rPr>
              <a:t>Anzahl der Arztpraxen je 1.000 </a:t>
            </a:r>
          </a:p>
          <a:p>
            <a:pPr marL="0" marR="0" indent="0" algn="l">
              <a:lnSpc>
                <a:spcPts val="1600"/>
              </a:lnSpc>
              <a:spcBef>
                <a:spcPts val="290"/>
              </a:spcBef>
              <a:spcAft>
                <a:spcPts val="0"/>
              </a:spcAft>
            </a:pPr>
            <a:r>
              <a:rPr lang="de-DE" sz="1650" spc="-15">
                <a:solidFill>
                  <a:srgbClr val="2D4863"/>
                </a:solidFill>
                <a:latin typeface="Calibri" panose="02020603050405020304" pitchFamily="2"/>
              </a:rPr>
              <a:t>Einwohner (2024) </a:t>
            </a:r>
          </a:p>
        </p:txBody>
      </p:sp>
      <p:sp>
        <p:nvSpPr>
          <p:cNvPr id="6" name="Textplatzhalter 5"/>
          <p:cNvSpPr>
            <a:spLocks noGrp="1"/>
          </p:cNvSpPr>
          <p:nvPr>
            <p:ph type="body" idx="10"/>
          </p:nvPr>
        </p:nvSpPr>
        <p:spPr>
          <a:xfrm>
            <a:off x="2435225" y="938530"/>
            <a:ext cx="330390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Das Vorhandensein einer angemessenen Versorgung mit Gesundheitseinrichtungen ist zunehmend ein wichtiger Standortfaktor für viele Menschen. Ein relevanter Indikator ist in diesem Zusammenhang die Dichte an Arztpraxen – gemessen als Anzahl der Praxen je 1.000 Einwohner. </a:t>
            </a:r>
          </a:p>
        </p:txBody>
      </p:sp>
      <p:sp>
        <p:nvSpPr>
          <p:cNvPr id="7" name="Textplatzhalter 6"/>
          <p:cNvSpPr>
            <a:spLocks noGrp="1"/>
          </p:cNvSpPr>
          <p:nvPr>
            <p:ph type="body" idx="10"/>
          </p:nvPr>
        </p:nvSpPr>
        <p:spPr>
          <a:xfrm>
            <a:off x="1725295" y="3258185"/>
            <a:ext cx="4093210" cy="295910"/>
          </a:xfrm>
          <a:prstGeom prst="rect">
            <a:avLst/>
          </a:prstGeom>
          <a:noFill/>
          <a:ln w="0" cmpd="sng">
            <a:noFill/>
            <a:prstDash val="solid"/>
          </a:ln>
        </p:spPr>
        <p:txBody>
          <a:bodyPr vert="horz" lIns="0" tIns="64770" rIns="0" bIns="0" anchor="t"/>
          <a:lstStyle/>
          <a:p>
            <a:pPr marL="45720" marR="0" indent="0" algn="l">
              <a:lnSpc>
                <a:spcPts val="1200"/>
              </a:lnSpc>
              <a:spcAft>
                <a:spcPts val="525"/>
              </a:spcAft>
              <a:tabLst>
                <a:tab pos="2103120" algn="l"/>
              </a:tabLst>
            </a:pPr>
            <a:r>
              <a:rPr lang="de-DE" sz="1150" spc="-15">
                <a:solidFill>
                  <a:srgbClr val="2D4863"/>
                </a:solidFill>
                <a:latin typeface="Calibri" panose="02020603050405020304" pitchFamily="2"/>
              </a:rPr>
              <a:t>Solingen 1,5 </a:t>
            </a:r>
          </a:p>
        </p:txBody>
      </p:sp>
      <p:sp>
        <p:nvSpPr>
          <p:cNvPr id="8" name="Textplatzhalter 7"/>
          <p:cNvSpPr>
            <a:spLocks noGrp="1"/>
          </p:cNvSpPr>
          <p:nvPr>
            <p:ph type="body" idx="10"/>
          </p:nvPr>
        </p:nvSpPr>
        <p:spPr>
          <a:xfrm>
            <a:off x="1725295" y="3931920"/>
            <a:ext cx="4093210" cy="295910"/>
          </a:xfrm>
          <a:prstGeom prst="rect">
            <a:avLst/>
          </a:prstGeom>
          <a:noFill/>
          <a:ln w="0" cmpd="sng">
            <a:noFill/>
            <a:prstDash val="solid"/>
          </a:ln>
        </p:spPr>
        <p:txBody>
          <a:bodyPr vert="horz" lIns="0" tIns="64135" rIns="0" bIns="0" anchor="t"/>
          <a:lstStyle/>
          <a:p>
            <a:pPr marL="45720" marR="0" indent="0" algn="l">
              <a:lnSpc>
                <a:spcPts val="1400"/>
              </a:lnSpc>
              <a:spcAft>
                <a:spcPts val="410"/>
              </a:spcAft>
            </a:pPr>
            <a:r>
              <a:rPr lang="de-DE" sz="1300" i="1" spc="0">
                <a:solidFill>
                  <a:srgbClr val="2D4863"/>
                </a:solidFill>
                <a:latin typeface="Times New Roman" panose="02020603050405020304" pitchFamily="1"/>
              </a:rPr>
              <a:t>0 </a:t>
            </a:r>
            <a:r>
              <a:rPr lang="de-DE" sz="1150" spc="0">
                <a:solidFill>
                  <a:srgbClr val="2D4863"/>
                </a:solidFill>
                <a:latin typeface="Calibri" panose="02020603050405020304" pitchFamily="2"/>
              </a:rPr>
              <a:t>Kreisfreie Städte NRW (ungew.) 1,7 </a:t>
            </a:r>
          </a:p>
        </p:txBody>
      </p:sp>
      <p:sp>
        <p:nvSpPr>
          <p:cNvPr id="9" name="Textplatzhalter 8"/>
          <p:cNvSpPr>
            <a:spLocks noGrp="1"/>
          </p:cNvSpPr>
          <p:nvPr>
            <p:ph type="body" idx="10"/>
          </p:nvPr>
        </p:nvSpPr>
        <p:spPr>
          <a:xfrm>
            <a:off x="1725295" y="4605655"/>
            <a:ext cx="4093210" cy="292735"/>
          </a:xfrm>
          <a:prstGeom prst="rect">
            <a:avLst/>
          </a:prstGeom>
          <a:noFill/>
          <a:ln w="0" cmpd="sng">
            <a:noFill/>
            <a:prstDash val="solid"/>
          </a:ln>
        </p:spPr>
        <p:txBody>
          <a:bodyPr vert="horz" lIns="0" tIns="61595" rIns="0" bIns="0" anchor="t"/>
          <a:lstStyle/>
          <a:p>
            <a:pPr marL="45720" marR="0" indent="0" algn="l">
              <a:lnSpc>
                <a:spcPts val="1400"/>
              </a:lnSpc>
              <a:spcAft>
                <a:spcPts val="310"/>
              </a:spcAft>
              <a:tabLst>
                <a:tab pos="2103120" algn="l"/>
              </a:tabLst>
            </a:pPr>
            <a:r>
              <a:rPr lang="de-DE" sz="1300" i="1" spc="-10">
                <a:solidFill>
                  <a:srgbClr val="2D4863"/>
                </a:solidFill>
                <a:latin typeface="Times New Roman" panose="02020603050405020304" pitchFamily="1"/>
              </a:rPr>
              <a:t>0 </a:t>
            </a:r>
            <a:r>
              <a:rPr lang="de-DE" sz="1150" spc="-10">
                <a:solidFill>
                  <a:srgbClr val="2D4863"/>
                </a:solidFill>
                <a:latin typeface="Calibri" panose="02020603050405020304" pitchFamily="2"/>
              </a:rPr>
              <a:t>NRW (ungew.) 1,2 </a:t>
            </a:r>
          </a:p>
        </p:txBody>
      </p:sp>
      <p:sp>
        <p:nvSpPr>
          <p:cNvPr id="10" name="Textplatzhalter 9"/>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11" name="Textplatzhalter 10"/>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12" name="Textplatzhalter 11"/>
          <p:cNvSpPr>
            <a:spLocks noGrp="1"/>
          </p:cNvSpPr>
          <p:nvPr>
            <p:ph type="body" idx="10"/>
          </p:nvPr>
        </p:nvSpPr>
        <p:spPr>
          <a:xfrm>
            <a:off x="6169025" y="5038090"/>
            <a:ext cx="4502150" cy="1140460"/>
          </a:xfrm>
          <a:prstGeom prst="rect">
            <a:avLst/>
          </a:prstGeom>
          <a:noFill/>
          <a:ln w="76200" cmpd="sng">
            <a:solidFill>
              <a:srgbClr val="D9D9D9"/>
            </a:solidFill>
            <a:prstDash val="solid"/>
          </a:ln>
        </p:spPr>
        <p:txBody>
          <a:bodyPr vert="horz" lIns="0" tIns="54610" rIns="0" bIns="0" anchor="t"/>
          <a:lstStyle/>
          <a:p>
            <a:pPr marL="182880" marR="182880" indent="0" algn="just">
              <a:lnSpc>
                <a:spcPts val="1400"/>
              </a:lnSpc>
              <a:spcAft>
                <a:spcPts val="1820"/>
              </a:spcAft>
            </a:pPr>
            <a:r>
              <a:rPr lang="de-DE" sz="1150" spc="0">
                <a:solidFill>
                  <a:srgbClr val="000000"/>
                </a:solidFill>
                <a:latin typeface="Calibri" panose="02020603050405020304" pitchFamily="2"/>
              </a:rPr>
              <a:t>Die ärztliche Versorgung in Solingen ist besser als im Mittel aller NRW-Kommunen. Damit kann eine vordere Mittelfeldplatzierung erreicht werden. Im direkten Umlandvergleich schneidet Solingen allerdings schwächer ab als Wuppertal oder Remscheid. </a:t>
            </a:r>
          </a:p>
        </p:txBody>
      </p:sp>
      <p:sp>
        <p:nvSpPr>
          <p:cNvPr id="13" name="Textplatzhalter 12"/>
          <p:cNvSpPr>
            <a:spLocks noGrp="1"/>
          </p:cNvSpPr>
          <p:nvPr>
            <p:ph type="body" idx="10"/>
          </p:nvPr>
        </p:nvSpPr>
        <p:spPr>
          <a:xfrm>
            <a:off x="10878185" y="1134110"/>
            <a:ext cx="981710" cy="2270760"/>
          </a:xfrm>
          <a:prstGeom prst="rect">
            <a:avLst/>
          </a:prstGeom>
          <a:noFill/>
          <a:ln w="0" cmpd="sng">
            <a:noFill/>
            <a:prstDash val="solid"/>
          </a:ln>
        </p:spPr>
        <p:txBody>
          <a:bodyPr vert="horz" lIns="0" tIns="0" rIns="0" bIns="0" anchor="t"/>
          <a:lstStyle/>
          <a:p>
            <a:pPr marL="0" marR="0" indent="0" algn="l">
              <a:lnSpc>
                <a:spcPts val="4500"/>
              </a:lnSpc>
              <a:spcAft>
                <a:spcPts val="0"/>
              </a:spcAft>
            </a:pPr>
            <a:r>
              <a:rPr lang="de-DE" sz="1400" spc="-15">
                <a:solidFill>
                  <a:srgbClr val="2D4863"/>
                </a:solidFill>
                <a:latin typeface="Calibri" panose="02020603050405020304" pitchFamily="2"/>
              </a:rPr>
              <a:t>Rang 1-66 Rang 67-132 Rang 133-198 Rang 199-264 </a:t>
            </a:r>
          </a:p>
        </p:txBody>
      </p:sp>
      <p:sp>
        <p:nvSpPr>
          <p:cNvPr id="14" name="Textplatzhalter 13"/>
          <p:cNvSpPr>
            <a:spLocks noGrp="1"/>
          </p:cNvSpPr>
          <p:nvPr>
            <p:ph type="body" idx="10"/>
          </p:nvPr>
        </p:nvSpPr>
        <p:spPr>
          <a:xfrm>
            <a:off x="10878185" y="3956050"/>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265-330 </a:t>
            </a:r>
          </a:p>
        </p:txBody>
      </p:sp>
      <p:sp>
        <p:nvSpPr>
          <p:cNvPr id="15" name="Textplatzhalter 14"/>
          <p:cNvSpPr>
            <a:spLocks noGrp="1"/>
          </p:cNvSpPr>
          <p:nvPr>
            <p:ph type="body" idx="10"/>
          </p:nvPr>
        </p:nvSpPr>
        <p:spPr>
          <a:xfrm>
            <a:off x="10878185" y="4660265"/>
            <a:ext cx="98171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de-DE" sz="1400" spc="-55">
                <a:solidFill>
                  <a:srgbClr val="2D4863"/>
                </a:solidFill>
                <a:latin typeface="Calibri" panose="02020603050405020304" pitchFamily="2"/>
              </a:rPr>
              <a:t>Rang 331-396 </a:t>
            </a:r>
          </a:p>
        </p:txBody>
      </p:sp>
      <p:sp>
        <p:nvSpPr>
          <p:cNvPr id="16" name="Textplatzhalter 15"/>
          <p:cNvSpPr>
            <a:spLocks noGrp="1"/>
          </p:cNvSpPr>
          <p:nvPr>
            <p:ph type="body" idx="10"/>
          </p:nvPr>
        </p:nvSpPr>
        <p:spPr>
          <a:xfrm>
            <a:off x="11327765" y="6501130"/>
            <a:ext cx="23812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10">
                <a:solidFill>
                  <a:srgbClr val="74899D"/>
                </a:solidFill>
                <a:latin typeface="Calibri" panose="02020603050405020304" pitchFamily="2"/>
              </a:rPr>
              <a:t>26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0"/>
          </p:nvPr>
        </p:nvSpPr>
        <p:spPr>
          <a:xfrm>
            <a:off x="6108065" y="495300"/>
            <a:ext cx="5394325" cy="3103245"/>
          </a:xfrm>
          <a:prstGeom prst="rect">
            <a:avLst/>
          </a:prstGeom>
          <a:noFill/>
          <a:ln w="0" cmpd="sng">
            <a:noFill/>
            <a:prstDash val="solid"/>
          </a:ln>
        </p:spPr>
        <p:txBody>
          <a:bodyPr vert="horz" lIns="0" tIns="298450" rIns="0" bIns="0" anchor="t"/>
          <a:lstStyle/>
          <a:p>
            <a:pPr marL="0" marR="0" indent="0" algn="l">
              <a:lnSpc>
                <a:spcPts val="3500"/>
              </a:lnSpc>
              <a:spcAft>
                <a:spcPts val="0"/>
              </a:spcAft>
            </a:pPr>
            <a:r>
              <a:rPr lang="de-DE" sz="3500" spc="-5">
                <a:solidFill>
                  <a:srgbClr val="000000"/>
                </a:solidFill>
                <a:latin typeface="Calibri" panose="02020603050405020304" pitchFamily="2"/>
              </a:rPr>
              <a:t>Zahlen, Daten und </a:t>
            </a:r>
          </a:p>
          <a:p>
            <a:pPr marL="0" marR="0" indent="0" algn="l">
              <a:lnSpc>
                <a:spcPts val="3500"/>
              </a:lnSpc>
              <a:spcBef>
                <a:spcPts val="345"/>
              </a:spcBef>
              <a:spcAft>
                <a:spcPts val="14760"/>
              </a:spcAft>
            </a:pPr>
            <a:r>
              <a:rPr lang="de-DE" sz="3500" spc="-80">
                <a:solidFill>
                  <a:srgbClr val="000000"/>
                </a:solidFill>
                <a:latin typeface="Calibri" panose="02020603050405020304" pitchFamily="2"/>
              </a:rPr>
              <a:t>Fakten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838200" y="704215"/>
            <a:ext cx="4064000" cy="6153785"/>
          </a:xfrm>
          <a:prstGeom prst="rect">
            <a:avLst/>
          </a:prstGeom>
          <a:noFill/>
          <a:ln w="0" cmpd="sng">
            <a:noFill/>
            <a:prstDash val="solid"/>
          </a:ln>
        </p:spPr>
        <p:txBody>
          <a:bodyPr vert="horz" lIns="0" tIns="1426845" rIns="0" bIns="0" anchor="t"/>
          <a:lstStyle/>
          <a:p>
            <a:pPr marL="0" marR="0" indent="0" algn="l">
              <a:lnSpc>
                <a:spcPts val="1800"/>
              </a:lnSpc>
              <a:spcAft>
                <a:spcPts val="0"/>
              </a:spcAft>
            </a:pPr>
            <a:r>
              <a:rPr lang="de-DE" sz="1650" b="1" spc="-20">
                <a:solidFill>
                  <a:srgbClr val="74899D"/>
                </a:solidFill>
                <a:latin typeface="Calibri" panose="02020603050405020304" pitchFamily="2"/>
              </a:rPr>
              <a:t>Autoren </a:t>
            </a:r>
          </a:p>
          <a:p>
            <a:pPr marL="0" marR="0" indent="0" algn="l">
              <a:lnSpc>
                <a:spcPts val="1700"/>
              </a:lnSpc>
              <a:spcBef>
                <a:spcPts val="1740"/>
              </a:spcBef>
              <a:spcAft>
                <a:spcPts val="0"/>
              </a:spcAft>
            </a:pPr>
            <a:r>
              <a:rPr lang="de-DE" sz="1650" spc="-20">
                <a:solidFill>
                  <a:srgbClr val="74899D"/>
                </a:solidFill>
                <a:latin typeface="Calibri" panose="02020603050405020304" pitchFamily="2"/>
              </a:rPr>
              <a:t>Hanno Kempermann </a:t>
            </a:r>
          </a:p>
          <a:p>
            <a:pPr marL="0" marR="0" indent="0" algn="l">
              <a:lnSpc>
                <a:spcPts val="1700"/>
              </a:lnSpc>
              <a:spcBef>
                <a:spcPts val="1895"/>
              </a:spcBef>
              <a:spcAft>
                <a:spcPts val="0"/>
              </a:spcAft>
            </a:pPr>
            <a:r>
              <a:rPr lang="de-DE" sz="1650" spc="-20">
                <a:solidFill>
                  <a:srgbClr val="74899D"/>
                </a:solidFill>
                <a:latin typeface="Calibri" panose="02020603050405020304" pitchFamily="2"/>
              </a:rPr>
              <a:t>Felix Heyer </a:t>
            </a:r>
          </a:p>
          <a:p>
            <a:pPr marL="0" marR="0" indent="0" algn="l">
              <a:lnSpc>
                <a:spcPts val="1700"/>
              </a:lnSpc>
              <a:spcBef>
                <a:spcPts val="1875"/>
              </a:spcBef>
              <a:spcAft>
                <a:spcPts val="0"/>
              </a:spcAft>
            </a:pPr>
            <a:r>
              <a:rPr lang="de-DE" sz="1650" spc="-25">
                <a:solidFill>
                  <a:srgbClr val="74899D"/>
                </a:solidFill>
                <a:latin typeface="Calibri" panose="02020603050405020304" pitchFamily="2"/>
              </a:rPr>
              <a:t>Dr. Vanessa Hünnemeyer </a:t>
            </a:r>
          </a:p>
          <a:p>
            <a:pPr marL="0" marR="0" indent="0" algn="l">
              <a:lnSpc>
                <a:spcPts val="1700"/>
              </a:lnSpc>
              <a:spcBef>
                <a:spcPts val="2500"/>
              </a:spcBef>
              <a:spcAft>
                <a:spcPts val="0"/>
              </a:spcAft>
            </a:pPr>
            <a:r>
              <a:rPr lang="de-DE" sz="1650" spc="-20">
                <a:solidFill>
                  <a:srgbClr val="74899D"/>
                </a:solidFill>
                <a:latin typeface="Calibri" panose="02020603050405020304" pitchFamily="2"/>
              </a:rPr>
              <a:t>Institut der deutschen Wirtschaft Consult GmbH </a:t>
            </a:r>
          </a:p>
          <a:p>
            <a:pPr marL="0" marR="0" indent="0" algn="l">
              <a:lnSpc>
                <a:spcPts val="1700"/>
              </a:lnSpc>
              <a:spcBef>
                <a:spcPts val="700"/>
              </a:spcBef>
              <a:spcAft>
                <a:spcPts val="0"/>
              </a:spcAft>
            </a:pPr>
            <a:r>
              <a:rPr lang="de-DE" sz="1650" spc="-15">
                <a:solidFill>
                  <a:srgbClr val="74899D"/>
                </a:solidFill>
                <a:latin typeface="Calibri" panose="02020603050405020304" pitchFamily="2"/>
              </a:rPr>
              <a:t>Konrad-Adenauer-Ufer 21 </a:t>
            </a:r>
          </a:p>
          <a:p>
            <a:pPr marL="0" marR="0" indent="0" algn="l">
              <a:lnSpc>
                <a:spcPts val="1700"/>
              </a:lnSpc>
              <a:spcBef>
                <a:spcPts val="680"/>
              </a:spcBef>
              <a:spcAft>
                <a:spcPts val="0"/>
              </a:spcAft>
            </a:pPr>
            <a:r>
              <a:rPr lang="de-DE" sz="1650" spc="-25">
                <a:solidFill>
                  <a:srgbClr val="74899D"/>
                </a:solidFill>
                <a:latin typeface="Calibri" panose="02020603050405020304" pitchFamily="2"/>
              </a:rPr>
              <a:t>50668 Köln </a:t>
            </a:r>
          </a:p>
          <a:p>
            <a:pPr marL="0" marR="0" indent="0" algn="l">
              <a:lnSpc>
                <a:spcPts val="2100"/>
              </a:lnSpc>
              <a:spcBef>
                <a:spcPts val="1275"/>
              </a:spcBef>
              <a:spcAft>
                <a:spcPts val="8280"/>
              </a:spcAft>
            </a:pPr>
            <a:r>
              <a:rPr lang="de-DE" sz="1600" spc="0">
                <a:solidFill>
                  <a:srgbClr val="74899D"/>
                </a:solidFill>
                <a:latin typeface="Calibri" panose="02020603050405020304" pitchFamily="2"/>
              </a:rPr>
              <a:t>Tel: 0221-4981-758 </a:t>
            </a:r>
            <a:br/>
            <a:r>
              <a:rPr lang="de-DE" sz="1600" u="sng" spc="0">
                <a:solidFill>
                  <a:srgbClr val="0000FF"/>
                </a:solidFill>
                <a:latin typeface="Calibri" panose="02020603050405020304" pitchFamily="2"/>
              </a:rPr>
              <a:t>info@iwconsult.de</a:t>
            </a:r>
            <a:r>
              <a:rPr lang="de-DE" sz="100" spc="0">
                <a:solidFill>
                  <a:srgbClr val="74899D"/>
                </a:solidFill>
                <a:latin typeface="Calibri" panose="02020603050405020304" pitchFamily="2"/>
              </a:rPr>
              <a:t> </a:t>
            </a:r>
            <a:br/>
            <a:r>
              <a:rPr lang="de-DE" sz="1600" u="sng" spc="0">
                <a:solidFill>
                  <a:srgbClr val="0000FF"/>
                </a:solidFill>
                <a:latin typeface="Calibri" panose="02020603050405020304" pitchFamily="2"/>
              </a:rPr>
              <a:t>www.iwconsult.de</a:t>
            </a:r>
            <a:r>
              <a:rPr lang="de-DE" sz="100" spc="0">
                <a:solidFill>
                  <a:srgbClr val="74899D"/>
                </a:solidFill>
                <a:latin typeface="Calibri" panose="02020603050405020304" pitchFamily="2"/>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88975" y="241300"/>
            <a:ext cx="10820400" cy="981075"/>
          </a:xfrm>
          <a:prstGeom prst="rect">
            <a:avLst/>
          </a:prstGeom>
          <a:noFill/>
          <a:ln w="0" cmpd="sng">
            <a:noFill/>
            <a:prstDash val="solid"/>
          </a:ln>
        </p:spPr>
        <p:txBody>
          <a:bodyPr vert="horz" lIns="0" tIns="54610" rIns="0" bIns="0" anchor="t"/>
          <a:lstStyle/>
          <a:p>
            <a:pPr marL="45720" marR="0" indent="0" algn="ctr">
              <a:lnSpc>
                <a:spcPts val="4000"/>
              </a:lnSpc>
              <a:spcAft>
                <a:spcPts val="3270"/>
              </a:spcAft>
            </a:pPr>
            <a:r>
              <a:rPr lang="de-DE" sz="3550" b="1" spc="0">
                <a:solidFill>
                  <a:srgbClr val="2D4863"/>
                </a:solidFill>
                <a:latin typeface="Calibri" panose="02020603050405020304" pitchFamily="2"/>
              </a:rPr>
              <a:t>Die Methode </a:t>
            </a:r>
          </a:p>
        </p:txBody>
      </p:sp>
      <p:sp>
        <p:nvSpPr>
          <p:cNvPr id="3" name="Textplatzhalter 2"/>
          <p:cNvSpPr>
            <a:spLocks noGrp="1"/>
          </p:cNvSpPr>
          <p:nvPr>
            <p:ph type="body" idx="10"/>
          </p:nvPr>
        </p:nvSpPr>
        <p:spPr>
          <a:xfrm>
            <a:off x="688975" y="1222375"/>
            <a:ext cx="10820400" cy="935355"/>
          </a:xfrm>
          <a:prstGeom prst="rect">
            <a:avLst/>
          </a:prstGeom>
          <a:noFill/>
          <a:ln w="0" cmpd="sng">
            <a:noFill/>
            <a:prstDash val="solid"/>
          </a:ln>
        </p:spPr>
        <p:txBody>
          <a:bodyPr vert="horz" lIns="0" tIns="73025" rIns="0" bIns="0" anchor="t"/>
          <a:lstStyle/>
          <a:p>
            <a:pPr marL="45720" marR="0" indent="0" algn="l">
              <a:lnSpc>
                <a:spcPts val="1700"/>
              </a:lnSpc>
              <a:spcAft>
                <a:spcPts val="0"/>
              </a:spcAft>
            </a:pPr>
            <a:r>
              <a:rPr lang="de-DE" sz="2250" spc="-15">
                <a:solidFill>
                  <a:srgbClr val="2D4863"/>
                </a:solidFill>
                <a:latin typeface="Lucida Console" panose="02020603050405020304"/>
              </a:rPr>
              <a:t>+ </a:t>
            </a:r>
            <a:r>
              <a:rPr lang="de-DE" sz="1650" spc="-15">
                <a:solidFill>
                  <a:srgbClr val="2D4863"/>
                </a:solidFill>
                <a:latin typeface="Calibri" panose="02020603050405020304" pitchFamily="2"/>
              </a:rPr>
              <a:t>Vergleich der 396 Kommunen in Nordrhein-Westfalen untereinander sowie deutschlandweit mit allen 10.775 Kommunen </a:t>
            </a:r>
          </a:p>
          <a:p>
            <a:pPr marL="45720" marR="0" indent="0" algn="l">
              <a:lnSpc>
                <a:spcPts val="1700"/>
              </a:lnSpc>
              <a:spcBef>
                <a:spcPts val="795"/>
              </a:spcBef>
              <a:spcAft>
                <a:spcPts val="0"/>
              </a:spcAft>
            </a:pPr>
            <a:r>
              <a:rPr lang="de-DE" sz="2250" spc="-20">
                <a:solidFill>
                  <a:srgbClr val="2D4863"/>
                </a:solidFill>
                <a:latin typeface="Lucida Console" panose="02020603050405020304"/>
              </a:rPr>
              <a:t>+ </a:t>
            </a:r>
            <a:r>
              <a:rPr lang="de-DE" sz="1650" u="sng" spc="-20">
                <a:solidFill>
                  <a:srgbClr val="2D4863"/>
                </a:solidFill>
                <a:latin typeface="Calibri" panose="02020603050405020304" pitchFamily="2"/>
              </a:rPr>
              <a:t>Ziel</a:t>
            </a:r>
            <a:r>
              <a:rPr lang="de-DE" sz="1650" spc="-20">
                <a:solidFill>
                  <a:srgbClr val="2D4863"/>
                </a:solidFill>
                <a:latin typeface="Calibri" panose="02020603050405020304" pitchFamily="2"/>
              </a:rPr>
              <a:t>: Bewertung der Standortbedingungen in den Kommunen NRWs </a:t>
            </a:r>
          </a:p>
          <a:p>
            <a:pPr marL="45720" marR="0" indent="0" algn="l">
              <a:lnSpc>
                <a:spcPts val="1700"/>
              </a:lnSpc>
              <a:spcBef>
                <a:spcPts val="775"/>
              </a:spcBef>
              <a:spcAft>
                <a:spcPts val="125"/>
              </a:spcAft>
            </a:pPr>
            <a:r>
              <a:rPr lang="de-DE" sz="2250" spc="-20">
                <a:solidFill>
                  <a:srgbClr val="2D4863"/>
                </a:solidFill>
                <a:latin typeface="Lucida Console" panose="02020603050405020304"/>
              </a:rPr>
              <a:t>+ </a:t>
            </a:r>
            <a:r>
              <a:rPr lang="de-DE" sz="1650" spc="-20">
                <a:solidFill>
                  <a:srgbClr val="2D4863"/>
                </a:solidFill>
                <a:latin typeface="Calibri" panose="02020603050405020304" pitchFamily="2"/>
              </a:rPr>
              <a:t>Vergleich anhand ausgewählter Indikatoren aus vier Themenbereichen </a:t>
            </a:r>
          </a:p>
        </p:txBody>
      </p:sp>
      <p:sp>
        <p:nvSpPr>
          <p:cNvPr id="4" name="Textplatzhalter 3"/>
          <p:cNvSpPr>
            <a:spLocks noGrp="1"/>
          </p:cNvSpPr>
          <p:nvPr>
            <p:ph type="body" idx="10"/>
          </p:nvPr>
        </p:nvSpPr>
        <p:spPr>
          <a:xfrm>
            <a:off x="688975" y="3840480"/>
            <a:ext cx="10820400" cy="755650"/>
          </a:xfrm>
          <a:prstGeom prst="rect">
            <a:avLst/>
          </a:prstGeom>
          <a:noFill/>
          <a:ln w="0" cmpd="sng">
            <a:noFill/>
            <a:prstDash val="solid"/>
          </a:ln>
        </p:spPr>
        <p:txBody>
          <a:bodyPr vert="horz" lIns="0" tIns="73025" rIns="0" bIns="0" anchor="t"/>
          <a:lstStyle/>
          <a:p>
            <a:pPr marL="45720" marR="0" indent="0" algn="l">
              <a:lnSpc>
                <a:spcPts val="1700"/>
              </a:lnSpc>
              <a:spcAft>
                <a:spcPts val="0"/>
              </a:spcAft>
            </a:pPr>
            <a:r>
              <a:rPr lang="de-DE" sz="2250" spc="-15">
                <a:solidFill>
                  <a:srgbClr val="2D4863"/>
                </a:solidFill>
                <a:latin typeface="Lucida Console" panose="02020603050405020304"/>
              </a:rPr>
              <a:t>+ </a:t>
            </a:r>
            <a:r>
              <a:rPr lang="de-DE" sz="1650" spc="-15">
                <a:solidFill>
                  <a:srgbClr val="2D4863"/>
                </a:solidFill>
                <a:latin typeface="Calibri" panose="02020603050405020304" pitchFamily="2"/>
              </a:rPr>
              <a:t>Zusammenfassung der Indikatoren zu zwei Gesamtrankings – das aktuelle Niveau und der Vergleich zum Datenstand des </a:t>
            </a:r>
          </a:p>
          <a:p>
            <a:pPr marL="274320" marR="0" indent="0" algn="l">
              <a:lnSpc>
                <a:spcPts val="1700"/>
              </a:lnSpc>
              <a:spcBef>
                <a:spcPts val="130"/>
              </a:spcBef>
              <a:spcAft>
                <a:spcPts val="1845"/>
              </a:spcAft>
            </a:pPr>
            <a:r>
              <a:rPr lang="de-DE" sz="1650" spc="-20">
                <a:solidFill>
                  <a:srgbClr val="2D4863"/>
                </a:solidFill>
                <a:latin typeface="Calibri" panose="02020603050405020304" pitchFamily="2"/>
              </a:rPr>
              <a:t>Vorgängerrankings </a:t>
            </a:r>
          </a:p>
        </p:txBody>
      </p:sp>
      <p:sp>
        <p:nvSpPr>
          <p:cNvPr id="7" name="Textplatzhalter 6"/>
          <p:cNvSpPr>
            <a:spLocks noGrp="1"/>
          </p:cNvSpPr>
          <p:nvPr>
            <p:ph type="body" idx="10"/>
          </p:nvPr>
        </p:nvSpPr>
        <p:spPr>
          <a:xfrm>
            <a:off x="2995930" y="3110865"/>
            <a:ext cx="110363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55">
                <a:solidFill>
                  <a:srgbClr val="FFFFFF"/>
                </a:solidFill>
                <a:latin typeface="Calibri" panose="02020603050405020304" pitchFamily="2"/>
              </a:rPr>
              <a:t>Wirtschaft </a:t>
            </a:r>
          </a:p>
        </p:txBody>
      </p:sp>
      <p:sp>
        <p:nvSpPr>
          <p:cNvPr id="8" name="Textplatzhalter 7"/>
          <p:cNvSpPr>
            <a:spLocks noGrp="1"/>
          </p:cNvSpPr>
          <p:nvPr>
            <p:ph type="body" idx="10"/>
          </p:nvPr>
        </p:nvSpPr>
        <p:spPr>
          <a:xfrm>
            <a:off x="4788535" y="2507615"/>
            <a:ext cx="90805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70">
                <a:solidFill>
                  <a:srgbClr val="FFFFFF"/>
                </a:solidFill>
                <a:latin typeface="Calibri" panose="02020603050405020304" pitchFamily="2"/>
              </a:rPr>
              <a:t>Arbeiten </a:t>
            </a:r>
          </a:p>
        </p:txBody>
      </p:sp>
      <p:sp>
        <p:nvSpPr>
          <p:cNvPr id="9" name="Textplatzhalter 8"/>
          <p:cNvSpPr>
            <a:spLocks noGrp="1"/>
          </p:cNvSpPr>
          <p:nvPr>
            <p:ph type="body" idx="10"/>
          </p:nvPr>
        </p:nvSpPr>
        <p:spPr>
          <a:xfrm>
            <a:off x="6498590" y="3110865"/>
            <a:ext cx="88074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105">
                <a:solidFill>
                  <a:srgbClr val="FFFFFF"/>
                </a:solidFill>
                <a:latin typeface="Calibri" panose="02020603050405020304" pitchFamily="2"/>
              </a:rPr>
              <a:t>Wohnen </a:t>
            </a:r>
          </a:p>
        </p:txBody>
      </p:sp>
      <p:sp>
        <p:nvSpPr>
          <p:cNvPr id="10" name="Textplatzhalter 9"/>
          <p:cNvSpPr>
            <a:spLocks noGrp="1"/>
          </p:cNvSpPr>
          <p:nvPr>
            <p:ph type="body" idx="10"/>
          </p:nvPr>
        </p:nvSpPr>
        <p:spPr>
          <a:xfrm>
            <a:off x="8238490" y="2355215"/>
            <a:ext cx="810895" cy="59499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95">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2000"/>
              </a:lnSpc>
              <a:spcBef>
                <a:spcPts val="365"/>
              </a:spcBef>
              <a:spcAft>
                <a:spcPts val="0"/>
              </a:spcAft>
            </a:pPr>
            <a:r>
              <a:rPr lang="de-DE" sz="2000" b="1" spc="-75">
                <a:solidFill>
                  <a:srgbClr val="FFFFFF"/>
                </a:solidFill>
                <a:latin typeface="Calibri" panose="02020603050405020304" pitchFamily="2"/>
              </a:rPr>
              <a:t>qualität </a:t>
            </a:r>
          </a:p>
        </p:txBody>
      </p:sp>
      <p:sp>
        <p:nvSpPr>
          <p:cNvPr id="13" name="Textplatzhalter 12"/>
          <p:cNvSpPr>
            <a:spLocks noGrp="1"/>
          </p:cNvSpPr>
          <p:nvPr>
            <p:ph type="body" idx="10"/>
          </p:nvPr>
        </p:nvSpPr>
        <p:spPr>
          <a:xfrm>
            <a:off x="1063625" y="4662805"/>
            <a:ext cx="4657725" cy="1015365"/>
          </a:xfrm>
          <a:prstGeom prst="rect">
            <a:avLst/>
          </a:prstGeom>
          <a:noFill/>
          <a:ln w="0" cmpd="sng">
            <a:noFill/>
            <a:prstDash val="solid"/>
          </a:ln>
        </p:spPr>
        <p:txBody>
          <a:bodyPr vert="horz" lIns="0" tIns="36195" rIns="0" bIns="0" anchor="t">
            <a:normAutofit fontScale="95000"/>
          </a:bodyPr>
          <a:lstStyle/>
          <a:p>
            <a:pPr marL="0" marR="0" indent="0" algn="ctr">
              <a:lnSpc>
                <a:spcPts val="2800"/>
              </a:lnSpc>
              <a:spcAft>
                <a:spcPts val="0"/>
              </a:spcAft>
            </a:pPr>
            <a:r>
              <a:rPr lang="de-DE" sz="2750" b="1" spc="60">
                <a:solidFill>
                  <a:srgbClr val="FFFFFF"/>
                </a:solidFill>
                <a:latin typeface="Calibri" panose="02020603050405020304" pitchFamily="2"/>
              </a:rPr>
              <a:t>Niveau-Ranking </a:t>
            </a:r>
          </a:p>
          <a:p>
            <a:pPr marL="0" marR="0" indent="0" algn="l">
              <a:lnSpc>
                <a:spcPts val="2000"/>
              </a:lnSpc>
              <a:spcBef>
                <a:spcPts val="435"/>
              </a:spcBef>
              <a:spcAft>
                <a:spcPts val="0"/>
              </a:spcAft>
            </a:pPr>
            <a:r>
              <a:rPr lang="de-DE" sz="2000" spc="-20">
                <a:solidFill>
                  <a:srgbClr val="FFFFFF"/>
                </a:solidFill>
                <a:latin typeface="Calibri" panose="02020603050405020304" pitchFamily="2"/>
              </a:rPr>
              <a:t>Abbildung der (nach Verfügbarkeit) </a:t>
            </a:r>
            <a:r>
              <a:rPr lang="de-DE" sz="2000" b="1" spc="-20">
                <a:solidFill>
                  <a:srgbClr val="FFFFFF"/>
                </a:solidFill>
                <a:latin typeface="Calibri" panose="02020603050405020304" pitchFamily="2"/>
              </a:rPr>
              <a:t>aktuellen </a:t>
            </a:r>
          </a:p>
          <a:p>
            <a:pPr marL="0" marR="0" indent="0" algn="ctr">
              <a:lnSpc>
                <a:spcPts val="2000"/>
              </a:lnSpc>
              <a:spcBef>
                <a:spcPts val="365"/>
              </a:spcBef>
              <a:spcAft>
                <a:spcPts val="0"/>
              </a:spcAft>
            </a:pPr>
            <a:r>
              <a:rPr lang="de-DE" sz="2000" spc="-5">
                <a:solidFill>
                  <a:srgbClr val="FFFFFF"/>
                </a:solidFill>
                <a:latin typeface="Calibri" panose="02020603050405020304" pitchFamily="2"/>
              </a:rPr>
              <a:t>Situation anhand von 17 Indikatoren </a:t>
            </a:r>
          </a:p>
        </p:txBody>
      </p:sp>
      <p:sp>
        <p:nvSpPr>
          <p:cNvPr id="14" name="Textplatzhalter 13"/>
          <p:cNvSpPr>
            <a:spLocks noGrp="1"/>
          </p:cNvSpPr>
          <p:nvPr>
            <p:ph type="body" idx="10"/>
          </p:nvPr>
        </p:nvSpPr>
        <p:spPr>
          <a:xfrm>
            <a:off x="6988810" y="4748530"/>
            <a:ext cx="4206240" cy="1015365"/>
          </a:xfrm>
          <a:prstGeom prst="rect">
            <a:avLst/>
          </a:prstGeom>
          <a:noFill/>
          <a:ln w="0" cmpd="sng">
            <a:noFill/>
            <a:prstDash val="solid"/>
          </a:ln>
        </p:spPr>
        <p:txBody>
          <a:bodyPr vert="horz" lIns="0" tIns="36195" rIns="0" bIns="0" anchor="t">
            <a:normAutofit fontScale="95000"/>
          </a:bodyPr>
          <a:lstStyle/>
          <a:p>
            <a:pPr marL="0" marR="0" indent="0" algn="ctr">
              <a:lnSpc>
                <a:spcPts val="2800"/>
              </a:lnSpc>
              <a:spcAft>
                <a:spcPts val="0"/>
              </a:spcAft>
            </a:pPr>
            <a:r>
              <a:rPr lang="de-DE" sz="2750" b="1" spc="70">
                <a:solidFill>
                  <a:srgbClr val="FFFFFF"/>
                </a:solidFill>
                <a:latin typeface="Calibri" panose="02020603050405020304" pitchFamily="2"/>
              </a:rPr>
              <a:t>Dynamik-Ranking </a:t>
            </a:r>
          </a:p>
          <a:p>
            <a:pPr marL="0" marR="0" indent="0" algn="l">
              <a:lnSpc>
                <a:spcPts val="2000"/>
              </a:lnSpc>
              <a:spcBef>
                <a:spcPts val="440"/>
              </a:spcBef>
              <a:spcAft>
                <a:spcPts val="0"/>
              </a:spcAft>
            </a:pPr>
            <a:r>
              <a:rPr lang="de-DE" sz="2000" spc="-20">
                <a:solidFill>
                  <a:srgbClr val="FFFFFF"/>
                </a:solidFill>
                <a:latin typeface="Calibri" panose="02020603050405020304" pitchFamily="2"/>
              </a:rPr>
              <a:t>Abbildung der Entwicklungen </a:t>
            </a:r>
            <a:r>
              <a:rPr lang="de-DE" sz="2000" b="1" spc="-20">
                <a:solidFill>
                  <a:srgbClr val="FFFFFF"/>
                </a:solidFill>
                <a:latin typeface="Calibri" panose="02020603050405020304" pitchFamily="2"/>
              </a:rPr>
              <a:t>der letzten </a:t>
            </a:r>
          </a:p>
          <a:p>
            <a:pPr marL="0" marR="0" indent="0" algn="ctr">
              <a:lnSpc>
                <a:spcPts val="2000"/>
              </a:lnSpc>
              <a:spcBef>
                <a:spcPts val="365"/>
              </a:spcBef>
              <a:spcAft>
                <a:spcPts val="0"/>
              </a:spcAft>
            </a:pPr>
            <a:r>
              <a:rPr lang="de-DE" sz="2000" b="1" spc="-5">
                <a:solidFill>
                  <a:srgbClr val="FFFFFF"/>
                </a:solidFill>
                <a:latin typeface="Calibri" panose="02020603050405020304" pitchFamily="2"/>
              </a:rPr>
              <a:t>Jahre </a:t>
            </a:r>
            <a:r>
              <a:rPr lang="de-DE" sz="2000" spc="-5">
                <a:solidFill>
                  <a:srgbClr val="FFFFFF"/>
                </a:solidFill>
                <a:latin typeface="Calibri" panose="02020603050405020304" pitchFamily="2"/>
              </a:rPr>
              <a:t>anhand von 12 Indikatoren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64845" y="533400"/>
            <a:ext cx="10795635" cy="835025"/>
          </a:xfrm>
          <a:prstGeom prst="rect">
            <a:avLst/>
          </a:prstGeom>
          <a:noFill/>
          <a:ln w="0" cmpd="sng">
            <a:noFill/>
            <a:prstDash val="solid"/>
          </a:ln>
        </p:spPr>
        <p:txBody>
          <a:bodyPr vert="horz" lIns="0" tIns="49530" rIns="0" bIns="0" anchor="t"/>
          <a:lstStyle/>
          <a:p>
            <a:pPr marL="0" marR="0" indent="0" algn="ctr">
              <a:lnSpc>
                <a:spcPts val="4000"/>
              </a:lnSpc>
              <a:spcAft>
                <a:spcPts val="2160"/>
              </a:spcAft>
            </a:pPr>
            <a:r>
              <a:rPr lang="de-DE" sz="3550" b="1" spc="20">
                <a:solidFill>
                  <a:srgbClr val="2D4863"/>
                </a:solidFill>
                <a:latin typeface="Calibri" panose="02020603050405020304" pitchFamily="2"/>
              </a:rPr>
              <a:t>Themenbereiche und Indikatoren </a:t>
            </a:r>
          </a:p>
        </p:txBody>
      </p:sp>
      <p:sp>
        <p:nvSpPr>
          <p:cNvPr id="3" name="Textplatzhalter 2"/>
          <p:cNvSpPr>
            <a:spLocks noGrp="1"/>
          </p:cNvSpPr>
          <p:nvPr>
            <p:ph type="body" idx="10"/>
          </p:nvPr>
        </p:nvSpPr>
        <p:spPr>
          <a:xfrm>
            <a:off x="681355" y="5877560"/>
            <a:ext cx="5168900" cy="386080"/>
          </a:xfrm>
          <a:prstGeom prst="rect">
            <a:avLst/>
          </a:prstGeom>
          <a:noFill/>
          <a:ln w="0" cmpd="sng">
            <a:noFill/>
            <a:prstDash val="solid"/>
          </a:ln>
        </p:spPr>
        <p:txBody>
          <a:bodyPr vert="horz" lIns="0" tIns="0" rIns="0" bIns="0" anchor="t"/>
          <a:lstStyle/>
          <a:p>
            <a:pPr marL="502920" marR="137160" indent="0" algn="l">
              <a:lnSpc>
                <a:spcPts val="1400"/>
              </a:lnSpc>
              <a:spcAft>
                <a:spcPts val="215"/>
              </a:spcAft>
            </a:pPr>
            <a:r>
              <a:rPr lang="de-DE" sz="850" spc="0">
                <a:solidFill>
                  <a:srgbClr val="000000"/>
                </a:solidFill>
                <a:latin typeface="Calibri" panose="02020603050405020304" pitchFamily="2"/>
              </a:rPr>
              <a:t>a </a:t>
            </a:r>
            <a:r>
              <a:rPr lang="de-DE" sz="1200" spc="0">
                <a:solidFill>
                  <a:srgbClr val="000000"/>
                </a:solidFill>
                <a:latin typeface="Calibri" panose="02020603050405020304" pitchFamily="2"/>
              </a:rPr>
              <a:t>Unternehmensanforderungen an die digitale Infrastruktur sind höher als </a:t>
            </a:r>
            <a:r>
              <a:rPr lang="de-DE" sz="1200" u="sng" spc="0">
                <a:solidFill>
                  <a:srgbClr val="000000"/>
                </a:solidFill>
                <a:latin typeface="Calibri" panose="02020603050405020304" pitchFamily="2"/>
              </a:rPr>
              <a:t>Anforderungen im privaten Bereich. </a:t>
            </a:r>
          </a:p>
        </p:txBody>
      </p:sp>
      <p:sp>
        <p:nvSpPr>
          <p:cNvPr id="4" name="Textplatzhalter 3"/>
          <p:cNvSpPr>
            <a:spLocks noGrp="1"/>
          </p:cNvSpPr>
          <p:nvPr>
            <p:ph type="body" idx="10"/>
          </p:nvPr>
        </p:nvSpPr>
        <p:spPr>
          <a:xfrm>
            <a:off x="6341745" y="5883275"/>
            <a:ext cx="5168900" cy="380365"/>
          </a:xfrm>
          <a:prstGeom prst="rect">
            <a:avLst/>
          </a:prstGeom>
          <a:noFill/>
          <a:ln w="0" cmpd="sng">
            <a:noFill/>
            <a:prstDash val="solid"/>
          </a:ln>
        </p:spPr>
        <p:txBody>
          <a:bodyPr vert="horz" lIns="0" tIns="0" rIns="0" bIns="0" anchor="t"/>
          <a:lstStyle/>
          <a:p>
            <a:pPr marL="502920" marR="182880" indent="0" algn="l">
              <a:lnSpc>
                <a:spcPts val="1400"/>
              </a:lnSpc>
              <a:spcAft>
                <a:spcPts val="215"/>
              </a:spcAft>
            </a:pPr>
            <a:r>
              <a:rPr lang="de-DE" sz="1200" spc="-15">
                <a:solidFill>
                  <a:srgbClr val="000000"/>
                </a:solidFill>
                <a:latin typeface="Calibri" panose="02020603050405020304" pitchFamily="2"/>
              </a:rPr>
              <a:t>*Nicht Bestandteil des Dynamik-Rankings, da keine Vergangenheitswerte </a:t>
            </a:r>
            <a:r>
              <a:rPr lang="de-DE" sz="1200" u="sng" spc="-15">
                <a:solidFill>
                  <a:srgbClr val="000000"/>
                </a:solidFill>
                <a:latin typeface="Calibri" panose="02020603050405020304" pitchFamily="2"/>
              </a:rPr>
              <a:t>vorliegen.</a:t>
            </a:r>
            <a:r>
              <a:rPr lang="de-DE" sz="100" spc="-15">
                <a:solidFill>
                  <a:srgbClr val="000000"/>
                </a:solidFill>
                <a:latin typeface="Calibri" panose="02020603050405020304" pitchFamily="2"/>
              </a:rPr>
              <a:t> </a:t>
            </a:r>
          </a:p>
        </p:txBody>
      </p:sp>
      <p:sp>
        <p:nvSpPr>
          <p:cNvPr id="7" name="Textplatzhalter 6"/>
          <p:cNvSpPr>
            <a:spLocks noGrp="1"/>
          </p:cNvSpPr>
          <p:nvPr>
            <p:ph type="body" idx="10"/>
          </p:nvPr>
        </p:nvSpPr>
        <p:spPr>
          <a:xfrm>
            <a:off x="1703705" y="1828165"/>
            <a:ext cx="3081655" cy="1303020"/>
          </a:xfrm>
          <a:prstGeom prst="rect">
            <a:avLst/>
          </a:prstGeom>
          <a:noFill/>
          <a:ln w="0" cmpd="sng">
            <a:noFill/>
            <a:prstDash val="solid"/>
          </a:ln>
        </p:spPr>
        <p:txBody>
          <a:bodyPr vert="horz" lIns="0" tIns="48260" rIns="0" bIns="0" anchor="t">
            <a:normAutofit fontScale="95000"/>
          </a:bodyPr>
          <a:lstStyle/>
          <a:p>
            <a:pPr marL="274320" marR="0" indent="0" algn="l">
              <a:lnSpc>
                <a:spcPts val="1700"/>
              </a:lnSpc>
              <a:spcAft>
                <a:spcPts val="0"/>
              </a:spcAft>
            </a:pPr>
            <a:r>
              <a:rPr lang="de-DE" sz="2200" spc="-20">
                <a:solidFill>
                  <a:srgbClr val="FFFFFF"/>
                </a:solidFill>
                <a:latin typeface="Lucida Console" panose="02020603050405020304"/>
              </a:rPr>
              <a:t>+ </a:t>
            </a:r>
            <a:r>
              <a:rPr lang="de-DE" sz="1600" spc="-20">
                <a:solidFill>
                  <a:srgbClr val="FFFFFF"/>
                </a:solidFill>
                <a:latin typeface="Calibri" panose="02020603050405020304" pitchFamily="2"/>
              </a:rPr>
              <a:t>Gewerbliche Breitbandversorgung (200 Mbit/s)*</a:t>
            </a:r>
            <a:r>
              <a:rPr lang="de-DE" sz="1600" spc="-20" baseline="30000">
                <a:solidFill>
                  <a:srgbClr val="FFFFFF"/>
                </a:solidFill>
                <a:latin typeface="Calibri" panose="02020603050405020304" pitchFamily="2"/>
              </a:rPr>
              <a:t>a</a:t>
            </a:r>
            <a:r>
              <a:rPr lang="de-DE" sz="100" spc="-20">
                <a:solidFill>
                  <a:srgbClr val="FFFFFF"/>
                </a:solidFill>
                <a:latin typeface="Calibri" panose="02020603050405020304" pitchFamily="2"/>
              </a:rPr>
              <a:t> </a:t>
            </a:r>
          </a:p>
          <a:p>
            <a:pPr marL="0" marR="685800" indent="0" algn="l">
              <a:lnSpc>
                <a:spcPts val="2000"/>
              </a:lnSpc>
              <a:spcBef>
                <a:spcPts val="180"/>
              </a:spcBef>
              <a:spcAft>
                <a:spcPts val="250"/>
              </a:spcAft>
            </a:pPr>
            <a:r>
              <a:rPr lang="de-DE" sz="2200" spc="-30">
                <a:solidFill>
                  <a:srgbClr val="FFFFFF"/>
                </a:solidFill>
                <a:latin typeface="Lucida Console" panose="02020603050405020304"/>
              </a:rPr>
              <a:t>+ </a:t>
            </a:r>
            <a:r>
              <a:rPr lang="de-DE" sz="1600" spc="-30">
                <a:solidFill>
                  <a:srgbClr val="FFFFFF"/>
                </a:solidFill>
                <a:latin typeface="Calibri" panose="02020603050405020304" pitchFamily="2"/>
              </a:rPr>
              <a:t>Gewerbesteuerhebesätze </a:t>
            </a:r>
            <a:r>
              <a:rPr lang="de-DE" sz="2200" spc="-30">
                <a:solidFill>
                  <a:srgbClr val="FFFFFF"/>
                </a:solidFill>
                <a:latin typeface="Lucida Console" panose="02020603050405020304"/>
              </a:rPr>
              <a:t>+ </a:t>
            </a:r>
            <a:r>
              <a:rPr lang="de-DE" sz="1600" spc="-30">
                <a:solidFill>
                  <a:srgbClr val="FFFFFF"/>
                </a:solidFill>
                <a:latin typeface="Calibri" panose="02020603050405020304" pitchFamily="2"/>
              </a:rPr>
              <a:t>Gemeindliche Steuerkraft </a:t>
            </a:r>
            <a:r>
              <a:rPr lang="de-DE" sz="2200" spc="-30">
                <a:solidFill>
                  <a:srgbClr val="FFFFFF"/>
                </a:solidFill>
                <a:latin typeface="Lucida Console" panose="02020603050405020304"/>
              </a:rPr>
              <a:t>+ </a:t>
            </a:r>
            <a:r>
              <a:rPr lang="de-DE" sz="1600" spc="-30">
                <a:solidFill>
                  <a:srgbClr val="FFFFFF"/>
                </a:solidFill>
                <a:latin typeface="Calibri" panose="02020603050405020304" pitchFamily="2"/>
              </a:rPr>
              <a:t>Patentanmeldungen* </a:t>
            </a:r>
          </a:p>
        </p:txBody>
      </p:sp>
      <p:sp>
        <p:nvSpPr>
          <p:cNvPr id="8" name="Textplatzhalter 7"/>
          <p:cNvSpPr>
            <a:spLocks noGrp="1"/>
          </p:cNvSpPr>
          <p:nvPr>
            <p:ph type="body" idx="10"/>
          </p:nvPr>
        </p:nvSpPr>
        <p:spPr>
          <a:xfrm>
            <a:off x="1703705" y="4236085"/>
            <a:ext cx="2615565" cy="1283335"/>
          </a:xfrm>
          <a:prstGeom prst="rect">
            <a:avLst/>
          </a:prstGeom>
          <a:noFill/>
          <a:ln w="0" cmpd="sng">
            <a:noFill/>
            <a:prstDash val="solid"/>
          </a:ln>
        </p:spPr>
        <p:txBody>
          <a:bodyPr vert="horz" lIns="0" tIns="23495" rIns="0" bIns="0" anchor="t">
            <a:normAutofit fontScale="95000"/>
          </a:bodyPr>
          <a:lstStyle/>
          <a:p>
            <a:pPr marL="0" marR="0" indent="0" algn="l">
              <a:lnSpc>
                <a:spcPts val="2000"/>
              </a:lnSpc>
              <a:spcAft>
                <a:spcPts val="0"/>
              </a:spcAft>
            </a:pPr>
            <a:r>
              <a:rPr lang="de-DE" sz="2200" spc="0">
                <a:solidFill>
                  <a:srgbClr val="FFFFFF"/>
                </a:solidFill>
                <a:latin typeface="Lucida Console" panose="02020603050405020304"/>
              </a:rPr>
              <a:t>+ </a:t>
            </a:r>
            <a:r>
              <a:rPr lang="de-DE" sz="1600" spc="0">
                <a:solidFill>
                  <a:srgbClr val="FFFFFF"/>
                </a:solidFill>
                <a:latin typeface="Calibri" panose="02020603050405020304" pitchFamily="2"/>
              </a:rPr>
              <a:t>Baugenehmigungen </a:t>
            </a:r>
            <a:br/>
            <a:r>
              <a:rPr lang="de-DE" sz="2200" spc="0">
                <a:solidFill>
                  <a:srgbClr val="FFFFFF"/>
                </a:solidFill>
                <a:latin typeface="Lucida Console" panose="02020603050405020304"/>
              </a:rPr>
              <a:t>+ </a:t>
            </a:r>
            <a:r>
              <a:rPr lang="de-DE" sz="1600" spc="0">
                <a:solidFill>
                  <a:srgbClr val="FFFFFF"/>
                </a:solidFill>
                <a:latin typeface="Calibri" panose="02020603050405020304" pitchFamily="2"/>
              </a:rPr>
              <a:t>Wohnungsneubau </a:t>
            </a:r>
            <a:br/>
            <a:r>
              <a:rPr lang="de-DE" sz="2200" spc="0">
                <a:solidFill>
                  <a:srgbClr val="FFFFFF"/>
                </a:solidFill>
                <a:latin typeface="Lucida Console" panose="02020603050405020304"/>
              </a:rPr>
              <a:t>+ </a:t>
            </a:r>
            <a:r>
              <a:rPr lang="de-DE" sz="1600" spc="0">
                <a:solidFill>
                  <a:srgbClr val="FFFFFF"/>
                </a:solidFill>
                <a:latin typeface="Calibri" panose="02020603050405020304" pitchFamily="2"/>
              </a:rPr>
              <a:t>Wohnfläche </a:t>
            </a:r>
          </a:p>
          <a:p>
            <a:pPr marL="274320" marR="0" indent="0" algn="l">
              <a:lnSpc>
                <a:spcPts val="1700"/>
              </a:lnSpc>
              <a:spcBef>
                <a:spcPts val="185"/>
              </a:spcBef>
              <a:spcAft>
                <a:spcPts val="265"/>
              </a:spcAft>
            </a:pPr>
            <a:r>
              <a:rPr lang="de-DE" sz="2200" spc="-30">
                <a:solidFill>
                  <a:srgbClr val="FFFFFF"/>
                </a:solidFill>
                <a:latin typeface="Lucida Console" panose="02020603050405020304"/>
              </a:rPr>
              <a:t>+ </a:t>
            </a:r>
            <a:r>
              <a:rPr lang="de-DE" sz="1600" spc="-30">
                <a:solidFill>
                  <a:srgbClr val="FFFFFF"/>
                </a:solidFill>
                <a:latin typeface="Calibri" panose="02020603050405020304" pitchFamily="2"/>
              </a:rPr>
              <a:t>Private Breitbandversorgung (50 Mbit/s)*</a:t>
            </a:r>
            <a:r>
              <a:rPr lang="de-DE" sz="1600" spc="-30" baseline="30000">
                <a:solidFill>
                  <a:srgbClr val="FFFFFF"/>
                </a:solidFill>
                <a:latin typeface="Calibri" panose="02020603050405020304" pitchFamily="2"/>
              </a:rPr>
              <a:t>a</a:t>
            </a:r>
            <a:r>
              <a:rPr lang="de-DE" sz="100" spc="-30">
                <a:solidFill>
                  <a:srgbClr val="FFFFFF"/>
                </a:solidFill>
                <a:latin typeface="Calibri" panose="02020603050405020304" pitchFamily="2"/>
              </a:rPr>
              <a:t> </a:t>
            </a:r>
          </a:p>
        </p:txBody>
      </p:sp>
      <p:sp>
        <p:nvSpPr>
          <p:cNvPr id="9" name="Textplatzhalter 8"/>
          <p:cNvSpPr>
            <a:spLocks noGrp="1"/>
          </p:cNvSpPr>
          <p:nvPr>
            <p:ph type="body" idx="10"/>
          </p:nvPr>
        </p:nvSpPr>
        <p:spPr>
          <a:xfrm>
            <a:off x="1798320" y="1388745"/>
            <a:ext cx="131699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40">
                <a:solidFill>
                  <a:srgbClr val="FFFFFF"/>
                </a:solidFill>
                <a:latin typeface="Calibri" panose="02020603050405020304" pitchFamily="2"/>
              </a:rPr>
              <a:t>Wirtschaft </a:t>
            </a:r>
          </a:p>
        </p:txBody>
      </p:sp>
      <p:sp>
        <p:nvSpPr>
          <p:cNvPr id="10" name="Textplatzhalter 9"/>
          <p:cNvSpPr>
            <a:spLocks noGrp="1"/>
          </p:cNvSpPr>
          <p:nvPr>
            <p:ph type="body" idx="10"/>
          </p:nvPr>
        </p:nvSpPr>
        <p:spPr>
          <a:xfrm>
            <a:off x="1798320" y="3796665"/>
            <a:ext cx="105156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90">
                <a:solidFill>
                  <a:srgbClr val="FFFFFF"/>
                </a:solidFill>
                <a:latin typeface="Calibri" panose="02020603050405020304" pitchFamily="2"/>
              </a:rPr>
              <a:t>Wohnen </a:t>
            </a:r>
          </a:p>
        </p:txBody>
      </p:sp>
      <p:sp>
        <p:nvSpPr>
          <p:cNvPr id="13" name="Textplatzhalter 12"/>
          <p:cNvSpPr>
            <a:spLocks noGrp="1"/>
          </p:cNvSpPr>
          <p:nvPr>
            <p:ph type="body" idx="10"/>
          </p:nvPr>
        </p:nvSpPr>
        <p:spPr>
          <a:xfrm>
            <a:off x="7360920" y="1388745"/>
            <a:ext cx="3736975" cy="1267460"/>
          </a:xfrm>
          <a:prstGeom prst="rect">
            <a:avLst/>
          </a:prstGeom>
          <a:noFill/>
          <a:ln w="0" cmpd="sng">
            <a:noFill/>
            <a:prstDash val="solid"/>
          </a:ln>
        </p:spPr>
        <p:txBody>
          <a:bodyPr vert="horz" lIns="0" tIns="28575" rIns="0" bIns="0" anchor="t">
            <a:normAutofit fontScale="95000"/>
          </a:bodyPr>
          <a:lstStyle/>
          <a:p>
            <a:pPr marL="91440" marR="0" indent="0" algn="just">
              <a:lnSpc>
                <a:spcPts val="2600"/>
              </a:lnSpc>
              <a:spcAft>
                <a:spcPts val="0"/>
              </a:spcAft>
            </a:pPr>
            <a:r>
              <a:rPr lang="de-DE" sz="2350" b="1" u="sng" spc="10">
                <a:solidFill>
                  <a:srgbClr val="FFFFFF"/>
                </a:solidFill>
                <a:latin typeface="Calibri" panose="02020603050405020304" pitchFamily="2"/>
              </a:rPr>
              <a:t>Arbeiten  </a:t>
            </a:r>
          </a:p>
          <a:p>
            <a:pPr marL="0" marR="0" indent="0" algn="just">
              <a:lnSpc>
                <a:spcPts val="1700"/>
              </a:lnSpc>
              <a:spcBef>
                <a:spcPts val="1065"/>
              </a:spcBef>
              <a:spcAft>
                <a:spcPts val="0"/>
              </a:spcAft>
            </a:pPr>
            <a:r>
              <a:rPr lang="de-DE" sz="2200" spc="-15">
                <a:solidFill>
                  <a:srgbClr val="FFFFFF"/>
                </a:solidFill>
                <a:latin typeface="Lucida Console" panose="02020603050405020304"/>
              </a:rPr>
              <a:t>+ </a:t>
            </a:r>
            <a:r>
              <a:rPr lang="de-DE" sz="1600" spc="-15">
                <a:solidFill>
                  <a:srgbClr val="FFFFFF"/>
                </a:solidFill>
                <a:latin typeface="Calibri" panose="02020603050405020304" pitchFamily="2"/>
              </a:rPr>
              <a:t>Arbeitsplatzversorgung </a:t>
            </a:r>
          </a:p>
          <a:p>
            <a:pPr marL="0" marR="0" indent="0" algn="just">
              <a:lnSpc>
                <a:spcPts val="1700"/>
              </a:lnSpc>
              <a:spcBef>
                <a:spcPts val="290"/>
              </a:spcBef>
              <a:spcAft>
                <a:spcPts val="0"/>
              </a:spcAft>
            </a:pPr>
            <a:r>
              <a:rPr lang="de-DE" sz="2200" spc="-20">
                <a:solidFill>
                  <a:srgbClr val="FFFFFF"/>
                </a:solidFill>
                <a:latin typeface="Lucida Console" panose="02020603050405020304"/>
              </a:rPr>
              <a:t>+ </a:t>
            </a:r>
            <a:r>
              <a:rPr lang="de-DE" sz="1600" spc="-20">
                <a:solidFill>
                  <a:srgbClr val="FFFFFF"/>
                </a:solidFill>
                <a:latin typeface="Calibri" panose="02020603050405020304" pitchFamily="2"/>
              </a:rPr>
              <a:t>Beschäftigungsrate Frauen </a:t>
            </a:r>
          </a:p>
          <a:p>
            <a:pPr marL="0" marR="0" indent="0" algn="just">
              <a:lnSpc>
                <a:spcPts val="1700"/>
              </a:lnSpc>
              <a:spcBef>
                <a:spcPts val="290"/>
              </a:spcBef>
              <a:spcAft>
                <a:spcPts val="255"/>
              </a:spcAft>
            </a:pPr>
            <a:r>
              <a:rPr lang="de-DE" sz="2200" spc="-30">
                <a:solidFill>
                  <a:srgbClr val="FFFFFF"/>
                </a:solidFill>
                <a:latin typeface="Lucida Console" panose="02020603050405020304"/>
              </a:rPr>
              <a:t>+ </a:t>
            </a:r>
            <a:r>
              <a:rPr lang="de-DE" sz="1600" spc="-30">
                <a:solidFill>
                  <a:srgbClr val="FFFFFF"/>
                </a:solidFill>
                <a:latin typeface="Calibri" panose="02020603050405020304" pitchFamily="2"/>
              </a:rPr>
              <a:t>Beschäftigungsrate Älterer (über 55 Jahre) </a:t>
            </a:r>
          </a:p>
        </p:txBody>
      </p:sp>
      <p:sp>
        <p:nvSpPr>
          <p:cNvPr id="14" name="Textplatzhalter 13"/>
          <p:cNvSpPr>
            <a:spLocks noGrp="1"/>
          </p:cNvSpPr>
          <p:nvPr>
            <p:ph type="body" idx="10"/>
          </p:nvPr>
        </p:nvSpPr>
        <p:spPr>
          <a:xfrm>
            <a:off x="7360920" y="4236085"/>
            <a:ext cx="3422650" cy="1595755"/>
          </a:xfrm>
          <a:prstGeom prst="rect">
            <a:avLst/>
          </a:prstGeom>
          <a:noFill/>
          <a:ln w="0" cmpd="sng">
            <a:noFill/>
            <a:prstDash val="solid"/>
          </a:ln>
        </p:spPr>
        <p:txBody>
          <a:bodyPr vert="horz" lIns="0" tIns="60325" rIns="0" bIns="0" anchor="t">
            <a:normAutofit fontScale="95000"/>
          </a:bodyPr>
          <a:lstStyle/>
          <a:p>
            <a:pPr marL="0" marR="0" indent="0" algn="just">
              <a:lnSpc>
                <a:spcPts val="1700"/>
              </a:lnSpc>
              <a:spcAft>
                <a:spcPts val="0"/>
              </a:spcAft>
            </a:pPr>
            <a:r>
              <a:rPr lang="de-DE" sz="2200" spc="-40">
                <a:solidFill>
                  <a:srgbClr val="FFFFFF"/>
                </a:solidFill>
                <a:latin typeface="Lucida Console" panose="02020603050405020304"/>
              </a:rPr>
              <a:t>+ </a:t>
            </a:r>
            <a:r>
              <a:rPr lang="de-DE" sz="1600" spc="-40">
                <a:solidFill>
                  <a:srgbClr val="FFFFFF"/>
                </a:solidFill>
                <a:latin typeface="Calibri" panose="02020603050405020304" pitchFamily="2"/>
              </a:rPr>
              <a:t>Kaufkraft </a:t>
            </a:r>
          </a:p>
          <a:p>
            <a:pPr marL="0" marR="0" indent="0" algn="just">
              <a:lnSpc>
                <a:spcPts val="1700"/>
              </a:lnSpc>
              <a:spcBef>
                <a:spcPts val="290"/>
              </a:spcBef>
              <a:spcAft>
                <a:spcPts val="0"/>
              </a:spcAft>
            </a:pPr>
            <a:r>
              <a:rPr lang="de-DE" sz="2200" spc="-40">
                <a:solidFill>
                  <a:srgbClr val="FFFFFF"/>
                </a:solidFill>
                <a:latin typeface="Lucida Console" panose="02020603050405020304"/>
              </a:rPr>
              <a:t>+ </a:t>
            </a:r>
            <a:r>
              <a:rPr lang="de-DE" sz="1600" spc="-40">
                <a:solidFill>
                  <a:srgbClr val="FFFFFF"/>
                </a:solidFill>
                <a:latin typeface="Calibri" panose="02020603050405020304" pitchFamily="2"/>
              </a:rPr>
              <a:t>Wanderungen </a:t>
            </a:r>
          </a:p>
          <a:p>
            <a:pPr marL="0" marR="0" indent="0" algn="just">
              <a:lnSpc>
                <a:spcPts val="1700"/>
              </a:lnSpc>
              <a:spcBef>
                <a:spcPts val="290"/>
              </a:spcBef>
              <a:spcAft>
                <a:spcPts val="0"/>
              </a:spcAft>
            </a:pPr>
            <a:r>
              <a:rPr lang="de-DE" sz="2200" spc="-25">
                <a:solidFill>
                  <a:srgbClr val="FFFFFF"/>
                </a:solidFill>
                <a:latin typeface="Lucida Console" panose="02020603050405020304"/>
              </a:rPr>
              <a:t>+ </a:t>
            </a:r>
            <a:r>
              <a:rPr lang="de-DE" sz="1600" spc="-25">
                <a:solidFill>
                  <a:srgbClr val="FFFFFF"/>
                </a:solidFill>
                <a:latin typeface="Calibri" panose="02020603050405020304" pitchFamily="2"/>
              </a:rPr>
              <a:t>Altersquotient </a:t>
            </a:r>
          </a:p>
          <a:p>
            <a:pPr marL="0" marR="0" indent="0" algn="just">
              <a:lnSpc>
                <a:spcPts val="1700"/>
              </a:lnSpc>
              <a:spcBef>
                <a:spcPts val="290"/>
              </a:spcBef>
              <a:spcAft>
                <a:spcPts val="0"/>
              </a:spcAft>
            </a:pPr>
            <a:r>
              <a:rPr lang="de-DE" sz="2200" spc="-35">
                <a:solidFill>
                  <a:srgbClr val="FFFFFF"/>
                </a:solidFill>
                <a:latin typeface="Lucida Console" panose="02020603050405020304"/>
              </a:rPr>
              <a:t>+ </a:t>
            </a:r>
            <a:r>
              <a:rPr lang="de-DE" sz="1600" spc="-35">
                <a:solidFill>
                  <a:srgbClr val="FFFFFF"/>
                </a:solidFill>
                <a:latin typeface="Calibri" panose="02020603050405020304" pitchFamily="2"/>
              </a:rPr>
              <a:t>PKW-Fahrzeit zur nächsten Autobahn* </a:t>
            </a:r>
          </a:p>
          <a:p>
            <a:pPr marL="0" marR="0" indent="0" algn="just">
              <a:lnSpc>
                <a:spcPts val="1700"/>
              </a:lnSpc>
              <a:spcBef>
                <a:spcPts val="290"/>
              </a:spcBef>
              <a:spcAft>
                <a:spcPts val="0"/>
              </a:spcAft>
            </a:pPr>
            <a:r>
              <a:rPr lang="de-DE" sz="2200" spc="-15">
                <a:solidFill>
                  <a:srgbClr val="FFFFFF"/>
                </a:solidFill>
                <a:latin typeface="Lucida Console" panose="02020603050405020304"/>
              </a:rPr>
              <a:t>+ </a:t>
            </a:r>
            <a:r>
              <a:rPr lang="de-DE" sz="1600" spc="-15">
                <a:solidFill>
                  <a:srgbClr val="FFFFFF"/>
                </a:solidFill>
                <a:latin typeface="Calibri" panose="02020603050405020304" pitchFamily="2"/>
              </a:rPr>
              <a:t>Anteil der naturnahen Flächen </a:t>
            </a:r>
          </a:p>
          <a:p>
            <a:pPr marL="0" marR="0" indent="0" algn="just">
              <a:lnSpc>
                <a:spcPts val="1700"/>
              </a:lnSpc>
              <a:spcBef>
                <a:spcPts val="295"/>
              </a:spcBef>
              <a:spcAft>
                <a:spcPts val="225"/>
              </a:spcAft>
            </a:pPr>
            <a:r>
              <a:rPr lang="de-DE" sz="2200" spc="-25">
                <a:solidFill>
                  <a:srgbClr val="FFFFFF"/>
                </a:solidFill>
                <a:latin typeface="Lucida Console" panose="02020603050405020304"/>
              </a:rPr>
              <a:t>+ </a:t>
            </a:r>
            <a:r>
              <a:rPr lang="de-DE" sz="1600" spc="-25">
                <a:solidFill>
                  <a:srgbClr val="FFFFFF"/>
                </a:solidFill>
                <a:latin typeface="Calibri" panose="02020603050405020304" pitchFamily="2"/>
              </a:rPr>
              <a:t>Arztpraxen-Dichte* </a:t>
            </a:r>
          </a:p>
        </p:txBody>
      </p:sp>
      <p:sp>
        <p:nvSpPr>
          <p:cNvPr id="15" name="Textplatzhalter 14"/>
          <p:cNvSpPr>
            <a:spLocks noGrp="1"/>
          </p:cNvSpPr>
          <p:nvPr>
            <p:ph type="body" idx="10"/>
          </p:nvPr>
        </p:nvSpPr>
        <p:spPr>
          <a:xfrm>
            <a:off x="7467600" y="3796665"/>
            <a:ext cx="184404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40">
                <a:solidFill>
                  <a:srgbClr val="FFFFFF"/>
                </a:solidFill>
                <a:latin typeface="Calibri" panose="02020603050405020304" pitchFamily="2"/>
              </a:rPr>
              <a:t>Lebensqualität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1408410" y="6504305"/>
            <a:ext cx="131445" cy="825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50" spc="0">
                <a:solidFill>
                  <a:srgbClr val="73899E"/>
                </a:solidFill>
                <a:latin typeface="Calibri" panose="02020603050405020304" pitchFamily="2"/>
              </a:rPr>
              <a:t>5 </a:t>
            </a:r>
          </a:p>
        </p:txBody>
      </p:sp>
      <p:sp>
        <p:nvSpPr>
          <p:cNvPr id="5" name="Textplatzhalter 4"/>
          <p:cNvSpPr>
            <a:spLocks noGrp="1"/>
          </p:cNvSpPr>
          <p:nvPr>
            <p:ph type="body" idx="10"/>
          </p:nvPr>
        </p:nvSpPr>
        <p:spPr>
          <a:xfrm>
            <a:off x="670560" y="359410"/>
            <a:ext cx="7860665" cy="363220"/>
          </a:xfrm>
          <a:prstGeom prst="rect">
            <a:avLst/>
          </a:prstGeom>
          <a:noFill/>
          <a:ln w="0" cmpd="sng">
            <a:noFill/>
            <a:prstDash val="solid"/>
          </a:ln>
        </p:spPr>
        <p:txBody>
          <a:bodyPr vert="horz" lIns="0" tIns="0" rIns="0" bIns="0" anchor="t"/>
          <a:lstStyle/>
          <a:p>
            <a:pPr marL="0" marR="0" indent="0" algn="l">
              <a:lnSpc>
                <a:spcPts val="2800"/>
              </a:lnSpc>
              <a:spcAft>
                <a:spcPts val="20"/>
              </a:spcAft>
            </a:pPr>
            <a:r>
              <a:rPr lang="de-DE" sz="3200" b="1" spc="0">
                <a:solidFill>
                  <a:srgbClr val="274662"/>
                </a:solidFill>
                <a:latin typeface="Calibri" panose="02020603050405020304" pitchFamily="2"/>
              </a:rPr>
              <a:t>Die Stadt Solingen im Kommunalranking NRW </a:t>
            </a:r>
          </a:p>
        </p:txBody>
      </p:sp>
      <p:sp>
        <p:nvSpPr>
          <p:cNvPr id="6" name="Textplatzhalter 5"/>
          <p:cNvSpPr>
            <a:spLocks noGrp="1"/>
          </p:cNvSpPr>
          <p:nvPr>
            <p:ph type="body" idx="10"/>
          </p:nvPr>
        </p:nvSpPr>
        <p:spPr>
          <a:xfrm>
            <a:off x="801370" y="3072130"/>
            <a:ext cx="5224780" cy="710565"/>
          </a:xfrm>
          <a:prstGeom prst="rect">
            <a:avLst/>
          </a:prstGeom>
          <a:noFill/>
          <a:ln w="0" cmpd="sng">
            <a:noFill/>
            <a:prstDash val="solid"/>
          </a:ln>
        </p:spPr>
        <p:txBody>
          <a:bodyPr vert="horz" lIns="0" tIns="0" rIns="0" bIns="0" anchor="t"/>
          <a:lstStyle/>
          <a:p>
            <a:pPr marL="0" marR="0" indent="0" algn="l">
              <a:lnSpc>
                <a:spcPts val="1200"/>
              </a:lnSpc>
              <a:spcAft>
                <a:spcPts val="0"/>
              </a:spcAft>
              <a:tabLst>
                <a:tab pos="5212080" algn="r"/>
              </a:tabLst>
            </a:pPr>
            <a:r>
              <a:rPr lang="de-DE" sz="1300" b="1" spc="0">
                <a:solidFill>
                  <a:srgbClr val="274662"/>
                </a:solidFill>
                <a:latin typeface="Calibri" panose="02020603050405020304" pitchFamily="2"/>
              </a:rPr>
              <a:t>Einwohnerdichte </a:t>
            </a:r>
            <a:r>
              <a:rPr lang="de-DE" sz="1300" spc="0">
                <a:solidFill>
                  <a:srgbClr val="274662"/>
                </a:solidFill>
                <a:latin typeface="Calibri" panose="02020603050405020304" pitchFamily="2"/>
              </a:rPr>
              <a:t>1.854 Einwohner/km</a:t>
            </a:r>
            <a:r>
              <a:rPr lang="de-DE" sz="1300" spc="0" baseline="30000">
                <a:solidFill>
                  <a:srgbClr val="274662"/>
                </a:solidFill>
                <a:latin typeface="Calibri" panose="02020603050405020304" pitchFamily="2"/>
              </a:rPr>
              <a:t>2</a:t>
            </a:r>
            <a:r>
              <a:rPr lang="de-DE" sz="100" spc="0">
                <a:solidFill>
                  <a:srgbClr val="274662"/>
                </a:solidFill>
                <a:latin typeface="Calibri" panose="02020603050405020304" pitchFamily="2"/>
              </a:rPr>
              <a:t> </a:t>
            </a:r>
          </a:p>
          <a:p>
            <a:pPr marL="0" marR="0" indent="0" algn="l">
              <a:lnSpc>
                <a:spcPts val="1300"/>
              </a:lnSpc>
              <a:spcBef>
                <a:spcPts val="985"/>
              </a:spcBef>
              <a:spcAft>
                <a:spcPts val="0"/>
              </a:spcAft>
              <a:tabLst>
                <a:tab pos="5212080" algn="r"/>
              </a:tabLst>
            </a:pPr>
            <a:r>
              <a:rPr lang="de-DE" sz="1300" b="1" spc="0">
                <a:solidFill>
                  <a:srgbClr val="274662"/>
                </a:solidFill>
                <a:latin typeface="Calibri" panose="02020603050405020304" pitchFamily="2"/>
              </a:rPr>
              <a:t>Regierungsbezirk </a:t>
            </a:r>
            <a:r>
              <a:rPr lang="de-DE" sz="1300" spc="0">
                <a:solidFill>
                  <a:srgbClr val="274662"/>
                </a:solidFill>
                <a:latin typeface="Calibri" panose="02020603050405020304" pitchFamily="2"/>
              </a:rPr>
              <a:t>Düsseldorf </a:t>
            </a:r>
          </a:p>
          <a:p>
            <a:pPr marL="0" marR="0" indent="0" algn="l">
              <a:lnSpc>
                <a:spcPts val="1100"/>
              </a:lnSpc>
              <a:spcBef>
                <a:spcPts val="960"/>
              </a:spcBef>
              <a:spcAft>
                <a:spcPts val="0"/>
              </a:spcAft>
              <a:tabLst>
                <a:tab pos="5212080" algn="r"/>
              </a:tabLst>
            </a:pPr>
            <a:r>
              <a:rPr lang="de-DE" sz="1300" b="1" spc="0">
                <a:solidFill>
                  <a:srgbClr val="274662"/>
                </a:solidFill>
                <a:latin typeface="Calibri" panose="02020603050405020304" pitchFamily="2"/>
              </a:rPr>
              <a:t>Anzahl Kommunen </a:t>
            </a:r>
            <a:r>
              <a:rPr lang="de-DE" sz="1300" spc="0">
                <a:solidFill>
                  <a:srgbClr val="274662"/>
                </a:solidFill>
                <a:latin typeface="Calibri" panose="02020603050405020304" pitchFamily="2"/>
              </a:rPr>
              <a:t>1 </a:t>
            </a:r>
          </a:p>
        </p:txBody>
      </p:sp>
      <p:sp>
        <p:nvSpPr>
          <p:cNvPr id="7" name="Textplatzhalter 6"/>
          <p:cNvSpPr>
            <a:spLocks noGrp="1"/>
          </p:cNvSpPr>
          <p:nvPr>
            <p:ph type="body" idx="10"/>
          </p:nvPr>
        </p:nvSpPr>
        <p:spPr>
          <a:xfrm>
            <a:off x="810895" y="2502535"/>
            <a:ext cx="5205730" cy="118745"/>
          </a:xfrm>
          <a:prstGeom prst="rect">
            <a:avLst/>
          </a:prstGeom>
          <a:noFill/>
          <a:ln w="0" cmpd="sng">
            <a:noFill/>
            <a:prstDash val="solid"/>
          </a:ln>
        </p:spPr>
        <p:txBody>
          <a:bodyPr vert="horz" lIns="0" tIns="0" rIns="0" bIns="0" anchor="t"/>
          <a:lstStyle/>
          <a:p>
            <a:pPr marL="0" marR="0" indent="0" algn="l">
              <a:lnSpc>
                <a:spcPts val="900"/>
              </a:lnSpc>
              <a:spcAft>
                <a:spcPts val="0"/>
              </a:spcAft>
              <a:tabLst>
                <a:tab pos="5212080" algn="r"/>
              </a:tabLst>
            </a:pPr>
            <a:r>
              <a:rPr lang="de-DE" sz="1300" b="1" spc="0">
                <a:solidFill>
                  <a:srgbClr val="274662"/>
                </a:solidFill>
                <a:latin typeface="Calibri" panose="02020603050405020304" pitchFamily="2"/>
              </a:rPr>
              <a:t>Einwohner </a:t>
            </a:r>
            <a:r>
              <a:rPr lang="de-DE" sz="1300" spc="0">
                <a:solidFill>
                  <a:srgbClr val="274662"/>
                </a:solidFill>
                <a:latin typeface="Calibri" panose="02020603050405020304" pitchFamily="2"/>
              </a:rPr>
              <a:t>166.078 </a:t>
            </a:r>
          </a:p>
        </p:txBody>
      </p:sp>
      <p:sp>
        <p:nvSpPr>
          <p:cNvPr id="8" name="Textplatzhalter 7"/>
          <p:cNvSpPr>
            <a:spLocks noGrp="1"/>
          </p:cNvSpPr>
          <p:nvPr>
            <p:ph type="body" idx="10"/>
          </p:nvPr>
        </p:nvSpPr>
        <p:spPr>
          <a:xfrm>
            <a:off x="810895" y="2782570"/>
            <a:ext cx="5208905" cy="149860"/>
          </a:xfrm>
          <a:prstGeom prst="rect">
            <a:avLst/>
          </a:prstGeom>
          <a:noFill/>
          <a:ln w="0" cmpd="sng">
            <a:noFill/>
            <a:prstDash val="solid"/>
          </a:ln>
        </p:spPr>
        <p:txBody>
          <a:bodyPr vert="horz" lIns="0" tIns="0" rIns="0" bIns="0" anchor="t"/>
          <a:lstStyle/>
          <a:p>
            <a:pPr marL="0" marR="0" indent="0" algn="l">
              <a:lnSpc>
                <a:spcPts val="1100"/>
              </a:lnSpc>
              <a:spcAft>
                <a:spcPts val="0"/>
              </a:spcAft>
              <a:tabLst>
                <a:tab pos="5212080" algn="r"/>
              </a:tabLst>
            </a:pPr>
            <a:r>
              <a:rPr lang="de-DE" sz="1300" b="1" spc="0">
                <a:solidFill>
                  <a:srgbClr val="274662"/>
                </a:solidFill>
                <a:latin typeface="Calibri" panose="02020603050405020304" pitchFamily="2"/>
              </a:rPr>
              <a:t>Fläche </a:t>
            </a:r>
            <a:r>
              <a:rPr lang="de-DE" sz="1300" spc="0">
                <a:solidFill>
                  <a:srgbClr val="274662"/>
                </a:solidFill>
                <a:latin typeface="Calibri" panose="02020603050405020304" pitchFamily="2"/>
              </a:rPr>
              <a:t>89,6 km</a:t>
            </a:r>
            <a:r>
              <a:rPr lang="de-DE" sz="1300" spc="0" baseline="30000">
                <a:solidFill>
                  <a:srgbClr val="274662"/>
                </a:solidFill>
                <a:latin typeface="Calibri" panose="02020603050405020304" pitchFamily="2"/>
              </a:rPr>
              <a:t>2</a:t>
            </a:r>
            <a:r>
              <a:rPr lang="de-DE" sz="100" spc="0">
                <a:solidFill>
                  <a:srgbClr val="274662"/>
                </a:solidFill>
                <a:latin typeface="Calibri" panose="02020603050405020304" pitchFamily="2"/>
              </a:rPr>
              <a:t> </a:t>
            </a:r>
          </a:p>
        </p:txBody>
      </p:sp>
      <p:sp>
        <p:nvSpPr>
          <p:cNvPr id="9" name="Textplatzhalter 8"/>
          <p:cNvSpPr>
            <a:spLocks noGrp="1"/>
          </p:cNvSpPr>
          <p:nvPr>
            <p:ph type="body" idx="10"/>
          </p:nvPr>
        </p:nvSpPr>
        <p:spPr>
          <a:xfrm>
            <a:off x="875030" y="1996440"/>
            <a:ext cx="871220" cy="1892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800" spc="-95">
                <a:solidFill>
                  <a:srgbClr val="274662"/>
                </a:solidFill>
                <a:latin typeface="Calibri" panose="02020603050405020304" pitchFamily="2"/>
              </a:rPr>
              <a:t>Überblick </a:t>
            </a:r>
          </a:p>
        </p:txBody>
      </p:sp>
      <p:sp>
        <p:nvSpPr>
          <p:cNvPr id="10" name="Textplatzhalter 9"/>
          <p:cNvSpPr>
            <a:spLocks noGrp="1"/>
          </p:cNvSpPr>
          <p:nvPr>
            <p:ph type="body" idx="10"/>
          </p:nvPr>
        </p:nvSpPr>
        <p:spPr>
          <a:xfrm>
            <a:off x="996950" y="4108450"/>
            <a:ext cx="2160905" cy="24384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150" u="sng" spc="-40">
                <a:solidFill>
                  <a:srgbClr val="274662"/>
                </a:solidFill>
                <a:latin typeface="Calibri" panose="02020603050405020304" pitchFamily="2"/>
              </a:rPr>
              <a:t>Herausforderungen  </a:t>
            </a:r>
          </a:p>
        </p:txBody>
      </p:sp>
      <p:sp>
        <p:nvSpPr>
          <p:cNvPr id="11" name="Textplatzhalter 10"/>
          <p:cNvSpPr>
            <a:spLocks noGrp="1"/>
          </p:cNvSpPr>
          <p:nvPr>
            <p:ph type="body" idx="10"/>
          </p:nvPr>
        </p:nvSpPr>
        <p:spPr>
          <a:xfrm>
            <a:off x="969010" y="4468495"/>
            <a:ext cx="4813300" cy="72199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274662"/>
                </a:solidFill>
                <a:latin typeface="Calibri" panose="02020603050405020304" pitchFamily="2"/>
              </a:rPr>
              <a:t>Wirtschaft </a:t>
            </a:r>
            <a:r>
              <a:rPr lang="de-DE" sz="100" b="1" spc="0">
                <a:solidFill>
                  <a:srgbClr val="274662"/>
                </a:solidFill>
                <a:latin typeface="Calibri" panose="02020603050405020304" pitchFamily="2"/>
              </a:rPr>
              <a:t> </a:t>
            </a:r>
          </a:p>
          <a:p>
            <a:pPr marL="0" marR="0" indent="0" algn="l">
              <a:lnSpc>
                <a:spcPts val="1400"/>
              </a:lnSpc>
              <a:spcBef>
                <a:spcPts val="65"/>
              </a:spcBef>
              <a:spcAft>
                <a:spcPts val="0"/>
              </a:spcAft>
            </a:pPr>
            <a:r>
              <a:rPr lang="de-DE" sz="1450" b="1" spc="0">
                <a:solidFill>
                  <a:srgbClr val="274662"/>
                </a:solidFill>
                <a:latin typeface="Calibri" panose="02020603050405020304" pitchFamily="2"/>
              </a:rPr>
              <a:t>Breitbandzugang. </a:t>
            </a:r>
            <a:r>
              <a:rPr lang="de-DE" sz="1200" spc="0">
                <a:solidFill>
                  <a:srgbClr val="274662"/>
                </a:solidFill>
                <a:latin typeface="Calibri" panose="02020603050405020304" pitchFamily="2"/>
              </a:rPr>
              <a:t>In Solingen existieren Ausbaupotenziale bei der digitalen Grundversorgung. Dies kann die digitale Transformation der Unternehmen hemmen. </a:t>
            </a:r>
          </a:p>
        </p:txBody>
      </p:sp>
      <p:sp>
        <p:nvSpPr>
          <p:cNvPr id="12" name="Textplatzhalter 11"/>
          <p:cNvSpPr>
            <a:spLocks noGrp="1"/>
          </p:cNvSpPr>
          <p:nvPr>
            <p:ph type="body" idx="10"/>
          </p:nvPr>
        </p:nvSpPr>
        <p:spPr>
          <a:xfrm>
            <a:off x="960120" y="5325110"/>
            <a:ext cx="4819015" cy="74930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605296"/>
                </a:solidFill>
                <a:latin typeface="Calibri" panose="02020603050405020304" pitchFamily="2"/>
              </a:rPr>
              <a:t>Wirtschaft </a:t>
            </a:r>
            <a:r>
              <a:rPr lang="de-DE" sz="100" b="1" spc="0">
                <a:solidFill>
                  <a:srgbClr val="605296"/>
                </a:solidFill>
                <a:latin typeface="Calibri" panose="02020603050405020304" pitchFamily="2"/>
              </a:rPr>
              <a:t> </a:t>
            </a:r>
          </a:p>
          <a:p>
            <a:pPr marL="0" marR="0" indent="0" algn="l">
              <a:lnSpc>
                <a:spcPts val="1400"/>
              </a:lnSpc>
              <a:spcBef>
                <a:spcPts val="260"/>
              </a:spcBef>
              <a:spcAft>
                <a:spcPts val="0"/>
              </a:spcAft>
            </a:pPr>
            <a:r>
              <a:rPr lang="de-DE" sz="1450" b="1" spc="0">
                <a:solidFill>
                  <a:srgbClr val="605296"/>
                </a:solidFill>
                <a:latin typeface="Calibri" panose="02020603050405020304" pitchFamily="2"/>
              </a:rPr>
              <a:t>Schwache Entwicklung der Steuerkraft. </a:t>
            </a:r>
            <a:r>
              <a:rPr lang="de-DE" sz="1200" spc="0">
                <a:solidFill>
                  <a:srgbClr val="605296"/>
                </a:solidFill>
                <a:latin typeface="Calibri" panose="02020603050405020304" pitchFamily="2"/>
              </a:rPr>
              <a:t>Die Schere zwischen der gemeindlichen Steuerkraft in Solingen und im Mittel aller NRW-Kommunen hat sich vergrößert. </a:t>
            </a:r>
          </a:p>
        </p:txBody>
      </p:sp>
      <p:sp>
        <p:nvSpPr>
          <p:cNvPr id="13" name="Textplatzhalter 12"/>
          <p:cNvSpPr>
            <a:spLocks noGrp="1"/>
          </p:cNvSpPr>
          <p:nvPr>
            <p:ph type="body" idx="10"/>
          </p:nvPr>
        </p:nvSpPr>
        <p:spPr>
          <a:xfrm>
            <a:off x="6516370" y="4685030"/>
            <a:ext cx="4398645" cy="5422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049F77"/>
                </a:solidFill>
                <a:latin typeface="Calibri" panose="02020603050405020304" pitchFamily="2"/>
              </a:rPr>
              <a:t>Lebensqualität </a:t>
            </a:r>
            <a:r>
              <a:rPr lang="de-DE" sz="100" b="1" spc="0">
                <a:solidFill>
                  <a:srgbClr val="049F77"/>
                </a:solidFill>
                <a:latin typeface="Calibri" panose="02020603050405020304" pitchFamily="2"/>
              </a:rPr>
              <a:t> </a:t>
            </a:r>
          </a:p>
          <a:p>
            <a:pPr marL="0" marR="0" indent="0" algn="just">
              <a:lnSpc>
                <a:spcPts val="1500"/>
              </a:lnSpc>
              <a:spcBef>
                <a:spcPts val="30"/>
              </a:spcBef>
              <a:spcAft>
                <a:spcPts val="0"/>
              </a:spcAft>
            </a:pPr>
            <a:r>
              <a:rPr lang="de-DE" sz="1450" b="1" spc="0">
                <a:solidFill>
                  <a:srgbClr val="049F77"/>
                </a:solidFill>
                <a:latin typeface="Calibri" panose="02020603050405020304" pitchFamily="2"/>
              </a:rPr>
              <a:t>Ärztliche Versorgung</a:t>
            </a:r>
            <a:r>
              <a:rPr lang="de-DE" sz="1200" spc="0">
                <a:solidFill>
                  <a:srgbClr val="049F77"/>
                </a:solidFill>
                <a:latin typeface="Calibri" panose="02020603050405020304" pitchFamily="2"/>
              </a:rPr>
              <a:t>. Die Versorgung mit Arztpraxen in Solingen ist besser als im Mittel aller NRW-Kommunen. </a:t>
            </a:r>
          </a:p>
        </p:txBody>
      </p:sp>
      <p:sp>
        <p:nvSpPr>
          <p:cNvPr id="14" name="Textplatzhalter 13"/>
          <p:cNvSpPr>
            <a:spLocks noGrp="1"/>
          </p:cNvSpPr>
          <p:nvPr>
            <p:ph type="body" idx="10"/>
          </p:nvPr>
        </p:nvSpPr>
        <p:spPr>
          <a:xfrm>
            <a:off x="6519545" y="3398520"/>
            <a:ext cx="4602480" cy="97536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150" u="sng" spc="-5">
                <a:solidFill>
                  <a:srgbClr val="274662"/>
                </a:solidFill>
                <a:latin typeface="Calibri" panose="02020603050405020304" pitchFamily="2"/>
              </a:rPr>
              <a:t>Stärken  </a:t>
            </a:r>
          </a:p>
          <a:p>
            <a:pPr marL="0" marR="0" indent="0" algn="l">
              <a:lnSpc>
                <a:spcPts val="1500"/>
              </a:lnSpc>
              <a:spcBef>
                <a:spcPts val="1070"/>
              </a:spcBef>
              <a:spcAft>
                <a:spcPts val="0"/>
              </a:spcAft>
            </a:pPr>
            <a:r>
              <a:rPr lang="de-DE" sz="1450" b="1" u="sng" spc="0">
                <a:solidFill>
                  <a:srgbClr val="274662"/>
                </a:solidFill>
                <a:latin typeface="Calibri" panose="02020603050405020304" pitchFamily="2"/>
              </a:rPr>
              <a:t>Wirtschaft </a:t>
            </a:r>
            <a:r>
              <a:rPr lang="de-DE" sz="100" b="1" spc="0">
                <a:solidFill>
                  <a:srgbClr val="274662"/>
                </a:solidFill>
                <a:latin typeface="Calibri" panose="02020603050405020304" pitchFamily="2"/>
              </a:rPr>
              <a:t> </a:t>
            </a:r>
          </a:p>
          <a:p>
            <a:pPr marL="0" marR="0" indent="0" algn="l">
              <a:lnSpc>
                <a:spcPts val="1500"/>
              </a:lnSpc>
              <a:spcBef>
                <a:spcPts val="210"/>
              </a:spcBef>
              <a:spcAft>
                <a:spcPts val="0"/>
              </a:spcAft>
            </a:pPr>
            <a:r>
              <a:rPr lang="de-DE" sz="1450" b="1" spc="-15">
                <a:solidFill>
                  <a:srgbClr val="274662"/>
                </a:solidFill>
                <a:latin typeface="Calibri" panose="02020603050405020304" pitchFamily="2"/>
              </a:rPr>
              <a:t>Unternehmen innovieren. </a:t>
            </a:r>
            <a:r>
              <a:rPr lang="de-DE" sz="1200" spc="-15">
                <a:solidFill>
                  <a:srgbClr val="274662"/>
                </a:solidFill>
                <a:latin typeface="Calibri" panose="02020603050405020304" pitchFamily="2"/>
              </a:rPr>
              <a:t>Unternehmen in der Klingenstadt Solingen sind patentaktiv und haben so gute Voraussetzungen, Wettbewerbsvorteile </a:t>
            </a:r>
          </a:p>
        </p:txBody>
      </p:sp>
      <p:sp>
        <p:nvSpPr>
          <p:cNvPr id="15" name="Textplatzhalter 14"/>
          <p:cNvSpPr>
            <a:spLocks noGrp="1"/>
          </p:cNvSpPr>
          <p:nvPr>
            <p:ph type="body" idx="10"/>
          </p:nvPr>
        </p:nvSpPr>
        <p:spPr>
          <a:xfrm>
            <a:off x="6522720" y="4419600"/>
            <a:ext cx="83185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0">
                <a:solidFill>
                  <a:srgbClr val="274662"/>
                </a:solidFill>
                <a:latin typeface="Calibri" panose="02020603050405020304" pitchFamily="2"/>
              </a:rPr>
              <a:t>zu realisieren. </a:t>
            </a:r>
          </a:p>
        </p:txBody>
      </p:sp>
      <p:sp>
        <p:nvSpPr>
          <p:cNvPr id="16" name="Textplatzhalter 15"/>
          <p:cNvSpPr>
            <a:spLocks noGrp="1"/>
          </p:cNvSpPr>
          <p:nvPr>
            <p:ph type="body" idx="10"/>
          </p:nvPr>
        </p:nvSpPr>
        <p:spPr>
          <a:xfrm>
            <a:off x="6525895" y="5489575"/>
            <a:ext cx="4480560" cy="60325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049F77"/>
                </a:solidFill>
                <a:latin typeface="Calibri" panose="02020603050405020304" pitchFamily="2"/>
              </a:rPr>
              <a:t>Lebensqualität </a:t>
            </a:r>
            <a:r>
              <a:rPr lang="de-DE" sz="100" b="1" spc="0">
                <a:solidFill>
                  <a:srgbClr val="049F77"/>
                </a:solidFill>
                <a:latin typeface="Calibri" panose="02020603050405020304" pitchFamily="2"/>
              </a:rPr>
              <a:t> </a:t>
            </a:r>
          </a:p>
          <a:p>
            <a:pPr marL="0" marR="0" indent="0" algn="l">
              <a:lnSpc>
                <a:spcPts val="1500"/>
              </a:lnSpc>
              <a:spcBef>
                <a:spcPts val="260"/>
              </a:spcBef>
              <a:spcAft>
                <a:spcPts val="0"/>
              </a:spcAft>
            </a:pPr>
            <a:r>
              <a:rPr lang="de-DE" sz="1450" b="1" spc="-20">
                <a:solidFill>
                  <a:srgbClr val="049F77"/>
                </a:solidFill>
                <a:latin typeface="Calibri" panose="02020603050405020304" pitchFamily="2"/>
              </a:rPr>
              <a:t>Realisierung von Zuwanderung. </a:t>
            </a:r>
            <a:r>
              <a:rPr lang="de-DE" sz="1150" b="1" spc="-20">
                <a:solidFill>
                  <a:srgbClr val="049F77"/>
                </a:solidFill>
                <a:latin typeface="Calibri" panose="02020603050405020304" pitchFamily="2"/>
              </a:rPr>
              <a:t>D</a:t>
            </a:r>
            <a:r>
              <a:rPr lang="de-DE" sz="1200" spc="-20">
                <a:solidFill>
                  <a:srgbClr val="049F77"/>
                </a:solidFill>
                <a:latin typeface="Calibri" panose="02020603050405020304" pitchFamily="2"/>
              </a:rPr>
              <a:t>er Wanderungssaldo in Solingen </a:t>
            </a:r>
          </a:p>
          <a:p>
            <a:pPr marL="0" marR="0" indent="0" algn="l">
              <a:lnSpc>
                <a:spcPts val="1200"/>
              </a:lnSpc>
              <a:spcBef>
                <a:spcPts val="455"/>
              </a:spcBef>
              <a:spcAft>
                <a:spcPts val="0"/>
              </a:spcAft>
            </a:pPr>
            <a:r>
              <a:rPr lang="de-DE" sz="1200" spc="-10">
                <a:solidFill>
                  <a:srgbClr val="049F77"/>
                </a:solidFill>
                <a:latin typeface="Calibri" panose="02020603050405020304" pitchFamily="2"/>
              </a:rPr>
              <a:t>hat sich positiv entwickelt.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94690" y="0"/>
            <a:ext cx="10802620" cy="58547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a:solidFill>
                  <a:srgbClr val="7E7E7E"/>
                </a:solidFill>
                <a:latin typeface="Calibri" panose="02020603050405020304" pitchFamily="2"/>
              </a:rPr>
              <a:t>Kreisfreie Stadt </a:t>
            </a:r>
          </a:p>
          <a:p>
            <a:pPr marL="8595360" marR="0" indent="0" algn="l">
              <a:lnSpc>
                <a:spcPts val="2600"/>
              </a:lnSpc>
              <a:spcBef>
                <a:spcPts val="0"/>
              </a:spcBef>
              <a:spcAft>
                <a:spcPts val="20"/>
              </a:spcAft>
            </a:pPr>
            <a:r>
              <a:rPr lang="de-DE" sz="2500" spc="-50">
                <a:solidFill>
                  <a:srgbClr val="2D4863"/>
                </a:solidFill>
                <a:latin typeface="Calibri" panose="02020603050405020304" pitchFamily="2"/>
              </a:rPr>
              <a:t>Solingen </a:t>
            </a:r>
          </a:p>
        </p:txBody>
      </p:sp>
      <p:sp>
        <p:nvSpPr>
          <p:cNvPr id="5" name="Textplatzhalter 4"/>
          <p:cNvSpPr>
            <a:spLocks noGrp="1"/>
          </p:cNvSpPr>
          <p:nvPr>
            <p:ph type="body" idx="10"/>
          </p:nvPr>
        </p:nvSpPr>
        <p:spPr>
          <a:xfrm>
            <a:off x="694690" y="6028690"/>
            <a:ext cx="10802620" cy="365760"/>
          </a:xfrm>
          <a:prstGeom prst="rect">
            <a:avLst/>
          </a:prstGeom>
          <a:noFill/>
          <a:ln w="0" cmpd="sng">
            <a:noFill/>
            <a:prstDash val="solid"/>
          </a:ln>
        </p:spPr>
        <p:txBody>
          <a:bodyPr vert="horz" lIns="0" tIns="0" rIns="0" bIns="0" anchor="t"/>
          <a:lstStyle/>
          <a:p>
            <a:pPr marL="1280160" marR="0" indent="0" algn="l">
              <a:lnSpc>
                <a:spcPts val="800"/>
              </a:lnSpc>
              <a:spcAft>
                <a:spcPts val="2035"/>
              </a:spcAft>
            </a:pPr>
            <a:r>
              <a:rPr lang="de-DE" sz="950" spc="-20">
                <a:solidFill>
                  <a:srgbClr val="7E7E7E"/>
                </a:solidFill>
                <a:latin typeface="Calibri" panose="02020603050405020304" pitchFamily="2"/>
              </a:rPr>
              <a:t>Quelle (Wappen): </a:t>
            </a:r>
            <a:r>
              <a:rPr lang="de-DE" sz="950" u="sng" spc="-20">
                <a:solidFill>
                  <a:srgbClr val="0000FF"/>
                </a:solidFill>
                <a:latin typeface="Calibri" panose="02020603050405020304" pitchFamily="2"/>
              </a:rPr>
              <a:t>https://upload.wikimedia.org/wikipedia/commons/thumb/4/46/DEU_Solingen_COA.svg/120px-DEU_Solingen_COA.svg.png</a:t>
            </a:r>
            <a:r>
              <a:rPr lang="de-DE" sz="100" spc="-20">
                <a:solidFill>
                  <a:srgbClr val="7E7E7E"/>
                </a:solidFill>
                <a:latin typeface="Calibri" panose="02020603050405020304" pitchFamily="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8988425" y="0"/>
            <a:ext cx="1393190" cy="585470"/>
          </a:xfrm>
          <a:prstGeom prst="rect">
            <a:avLst/>
          </a:prstGeom>
          <a:noFill/>
          <a:ln w="0" cmpd="sng">
            <a:noFill/>
            <a:prstDash val="solid"/>
          </a:ln>
        </p:spPr>
        <p:txBody>
          <a:bodyPr vert="horz" lIns="0" tIns="5715" rIns="0" bIns="0" anchor="t"/>
          <a:lstStyle/>
          <a:p>
            <a:pPr marL="0" marR="0" indent="0" algn="l">
              <a:lnSpc>
                <a:spcPts val="1900"/>
              </a:lnSpc>
              <a:spcAft>
                <a:spcPts val="0"/>
              </a:spcAft>
            </a:pPr>
            <a:r>
              <a:rPr lang="de-DE" sz="1800" spc="-70">
                <a:solidFill>
                  <a:srgbClr val="7D7D7C"/>
                </a:solidFill>
                <a:latin typeface="Calibri" panose="02020603050405020304" pitchFamily="2"/>
              </a:rPr>
              <a:t>Kreisfreie Stadt </a:t>
            </a:r>
          </a:p>
          <a:p>
            <a:pPr marL="0" marR="0" indent="0" algn="r">
              <a:lnSpc>
                <a:spcPts val="2600"/>
              </a:lnSpc>
              <a:spcBef>
                <a:spcPts val="95"/>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234950" y="0"/>
            <a:ext cx="6400800" cy="643255"/>
          </a:xfrm>
          <a:prstGeom prst="rect">
            <a:avLst/>
          </a:prstGeom>
          <a:noFill/>
          <a:ln w="0" cmpd="sng">
            <a:noFill/>
            <a:prstDash val="solid"/>
          </a:ln>
        </p:spPr>
        <p:txBody>
          <a:bodyPr vert="horz" lIns="0" tIns="59055" rIns="0" bIns="0" anchor="t"/>
          <a:lstStyle/>
          <a:p>
            <a:pPr marL="1645920" marR="0" indent="502920" algn="l">
              <a:lnSpc>
                <a:spcPts val="3600"/>
              </a:lnSpc>
              <a:spcAft>
                <a:spcPts val="985"/>
              </a:spcAft>
              <a:buFont typeface="Wingdings"/>
              <a:buChar char="v"/>
            </a:pPr>
            <a:r>
              <a:rPr lang="de-DE" sz="3550" u="sng" spc="15">
                <a:solidFill>
                  <a:srgbClr val="2D4863"/>
                </a:solidFill>
                <a:latin typeface="Calibri" panose="02020603050405020304" pitchFamily="2"/>
              </a:rPr>
              <a:t>Das Kommunalranking</a:t>
            </a:r>
          </a:p>
        </p:txBody>
      </p:sp>
      <p:sp>
        <p:nvSpPr>
          <p:cNvPr id="8" name="Textplatzhalter 7"/>
          <p:cNvSpPr>
            <a:spLocks noGrp="1"/>
          </p:cNvSpPr>
          <p:nvPr>
            <p:ph type="body" idx="10"/>
          </p:nvPr>
        </p:nvSpPr>
        <p:spPr>
          <a:xfrm>
            <a:off x="8363585" y="5727065"/>
            <a:ext cx="2468880" cy="460375"/>
          </a:xfrm>
          <a:prstGeom prst="rect">
            <a:avLst/>
          </a:prstGeom>
          <a:solidFill>
            <a:srgbClr val="D2D2D2"/>
          </a:solidFill>
          <a:ln w="0" cmpd="sng">
            <a:noFill/>
            <a:prstDash val="solid"/>
          </a:ln>
        </p:spPr>
        <p:txBody>
          <a:bodyPr vert="horz" lIns="0" tIns="50165" rIns="0" bIns="0" anchor="t"/>
          <a:lstStyle/>
          <a:p>
            <a:pPr marL="0" marR="0" indent="0" algn="ctr">
              <a:lnSpc>
                <a:spcPts val="1400"/>
              </a:lnSpc>
              <a:spcAft>
                <a:spcPts val="350"/>
              </a:spcAft>
            </a:pPr>
            <a:r>
              <a:rPr lang="de-DE" sz="1200" spc="0">
                <a:solidFill>
                  <a:srgbClr val="000000"/>
                </a:solidFill>
                <a:latin typeface="Calibri" panose="02020603050405020304" pitchFamily="2"/>
              </a:rPr>
              <a:t>*von 396 Kommunen in NRW bzw. </a:t>
            </a:r>
            <a:br/>
            <a:r>
              <a:rPr lang="de-DE" sz="1200" spc="0">
                <a:solidFill>
                  <a:srgbClr val="000000"/>
                </a:solidFill>
                <a:latin typeface="Calibri" panose="02020603050405020304" pitchFamily="2"/>
              </a:rPr>
              <a:t>10.648 Kommunen in Deutschland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8988425" y="0"/>
            <a:ext cx="1393190" cy="585470"/>
          </a:xfrm>
          <a:prstGeom prst="rect">
            <a:avLst/>
          </a:prstGeom>
          <a:noFill/>
          <a:ln w="0" cmpd="sng">
            <a:noFill/>
            <a:prstDash val="solid"/>
          </a:ln>
        </p:spPr>
        <p:txBody>
          <a:bodyPr vert="horz" lIns="0" tIns="5715" rIns="0" bIns="0" anchor="t"/>
          <a:lstStyle/>
          <a:p>
            <a:pPr marL="0" marR="0" indent="0" algn="l">
              <a:lnSpc>
                <a:spcPts val="1900"/>
              </a:lnSpc>
              <a:spcAft>
                <a:spcPts val="0"/>
              </a:spcAft>
            </a:pPr>
            <a:r>
              <a:rPr lang="de-DE" sz="1800" spc="-70">
                <a:solidFill>
                  <a:srgbClr val="7D7D7C"/>
                </a:solidFill>
                <a:latin typeface="Calibri" panose="02020603050405020304" pitchFamily="2"/>
              </a:rPr>
              <a:t>Kreisfreie Stadt </a:t>
            </a:r>
          </a:p>
          <a:p>
            <a:pPr marL="0" marR="0" indent="0" algn="r">
              <a:lnSpc>
                <a:spcPts val="2600"/>
              </a:lnSpc>
              <a:spcBef>
                <a:spcPts val="95"/>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192405" y="0"/>
            <a:ext cx="6400800" cy="643255"/>
          </a:xfrm>
          <a:prstGeom prst="rect">
            <a:avLst/>
          </a:prstGeom>
          <a:noFill/>
          <a:ln w="0" cmpd="sng">
            <a:noFill/>
            <a:prstDash val="solid"/>
          </a:ln>
        </p:spPr>
        <p:txBody>
          <a:bodyPr vert="horz" lIns="0" tIns="59055" rIns="0" bIns="0" anchor="t"/>
          <a:lstStyle/>
          <a:p>
            <a:pPr marL="1691640" marR="0" indent="502920" algn="l">
              <a:lnSpc>
                <a:spcPts val="3600"/>
              </a:lnSpc>
              <a:spcAft>
                <a:spcPts val="985"/>
              </a:spcAft>
              <a:buFont typeface="Wingdings"/>
              <a:buChar char="v"/>
            </a:pPr>
            <a:r>
              <a:rPr lang="de-DE" sz="3550" u="sng" spc="-10">
                <a:solidFill>
                  <a:srgbClr val="2D4863"/>
                </a:solidFill>
                <a:latin typeface="Calibri" panose="02020603050405020304" pitchFamily="2"/>
              </a:rPr>
              <a:t>Das Kommunalranking</a:t>
            </a:r>
          </a:p>
        </p:txBody>
      </p:sp>
      <p:sp>
        <p:nvSpPr>
          <p:cNvPr id="8" name="Textplatzhalter 7"/>
          <p:cNvSpPr>
            <a:spLocks noGrp="1"/>
          </p:cNvSpPr>
          <p:nvPr>
            <p:ph type="body" idx="10"/>
          </p:nvPr>
        </p:nvSpPr>
        <p:spPr>
          <a:xfrm>
            <a:off x="8363585" y="5727065"/>
            <a:ext cx="2468880" cy="460375"/>
          </a:xfrm>
          <a:prstGeom prst="rect">
            <a:avLst/>
          </a:prstGeom>
          <a:solidFill>
            <a:srgbClr val="D2D2D2"/>
          </a:solidFill>
          <a:ln w="0" cmpd="sng">
            <a:noFill/>
            <a:prstDash val="solid"/>
          </a:ln>
        </p:spPr>
        <p:txBody>
          <a:bodyPr vert="horz" lIns="0" tIns="50165" rIns="0" bIns="0" anchor="t"/>
          <a:lstStyle/>
          <a:p>
            <a:pPr marL="0" marR="0" indent="0" algn="ctr">
              <a:lnSpc>
                <a:spcPts val="1400"/>
              </a:lnSpc>
              <a:spcAft>
                <a:spcPts val="350"/>
              </a:spcAft>
            </a:pPr>
            <a:r>
              <a:rPr lang="de-DE" sz="1200" spc="0">
                <a:solidFill>
                  <a:srgbClr val="000000"/>
                </a:solidFill>
                <a:latin typeface="Calibri" panose="02020603050405020304" pitchFamily="2"/>
              </a:rPr>
              <a:t>*von 396 Kommunen in NRW bzw. </a:t>
            </a:r>
            <a:br/>
            <a:r>
              <a:rPr lang="de-DE" sz="1200" spc="0">
                <a:solidFill>
                  <a:srgbClr val="000000"/>
                </a:solidFill>
                <a:latin typeface="Calibri" panose="02020603050405020304" pitchFamily="2"/>
              </a:rPr>
              <a:t>10.648 Kommunen in Deutschland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94690" y="1257300"/>
            <a:ext cx="10802620" cy="1303020"/>
          </a:xfrm>
          <a:prstGeom prst="rect">
            <a:avLst/>
          </a:prstGeom>
          <a:noFill/>
          <a:ln w="0" cmpd="sng">
            <a:noFill/>
            <a:prstDash val="solid"/>
          </a:ln>
        </p:spPr>
        <p:txBody>
          <a:bodyPr vert="horz" lIns="0" tIns="57150" rIns="0" bIns="0" anchor="t"/>
          <a:lstStyle/>
          <a:p>
            <a:pPr marL="0" marR="0" indent="0" algn="ctr">
              <a:lnSpc>
                <a:spcPts val="3700"/>
              </a:lnSpc>
              <a:spcAft>
                <a:spcPts val="0"/>
              </a:spcAft>
            </a:pPr>
            <a:r>
              <a:rPr lang="de-DE" sz="3550" b="1" spc="15">
                <a:solidFill>
                  <a:srgbClr val="2D4863"/>
                </a:solidFill>
                <a:latin typeface="Calibri" panose="02020603050405020304" pitchFamily="2"/>
              </a:rPr>
              <a:t>Die Ergebnisse des Rankings </a:t>
            </a:r>
          </a:p>
          <a:p>
            <a:pPr marL="0" marR="0" indent="0" algn="ctr">
              <a:lnSpc>
                <a:spcPts val="3700"/>
              </a:lnSpc>
              <a:spcBef>
                <a:spcPts val="245"/>
              </a:spcBef>
              <a:spcAft>
                <a:spcPts val="2235"/>
              </a:spcAft>
            </a:pPr>
            <a:r>
              <a:rPr lang="de-DE" sz="3550" b="1" spc="-15">
                <a:solidFill>
                  <a:srgbClr val="2D4863"/>
                </a:solidFill>
                <a:latin typeface="Calibri" panose="02020603050405020304" pitchFamily="2"/>
              </a:rPr>
              <a:t>im Detail </a:t>
            </a:r>
          </a:p>
        </p:txBody>
      </p:sp>
      <p:sp>
        <p:nvSpPr>
          <p:cNvPr id="5" name="Textplatzhalter 4"/>
          <p:cNvSpPr>
            <a:spLocks noGrp="1"/>
          </p:cNvSpPr>
          <p:nvPr>
            <p:ph type="body" idx="10"/>
          </p:nvPr>
        </p:nvSpPr>
        <p:spPr>
          <a:xfrm>
            <a:off x="2679065" y="4412615"/>
            <a:ext cx="107632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55">
                <a:solidFill>
                  <a:srgbClr val="FFFFFF"/>
                </a:solidFill>
                <a:latin typeface="Calibri" panose="02020603050405020304" pitchFamily="2"/>
              </a:rPr>
              <a:t>Wirtschaft </a:t>
            </a:r>
          </a:p>
        </p:txBody>
      </p:sp>
      <p:sp>
        <p:nvSpPr>
          <p:cNvPr id="6" name="Textplatzhalter 5"/>
          <p:cNvSpPr>
            <a:spLocks noGrp="1"/>
          </p:cNvSpPr>
          <p:nvPr>
            <p:ph type="body" idx="10"/>
          </p:nvPr>
        </p:nvSpPr>
        <p:spPr>
          <a:xfrm>
            <a:off x="4690745" y="3321050"/>
            <a:ext cx="88074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75">
                <a:solidFill>
                  <a:srgbClr val="FFFFFF"/>
                </a:solidFill>
                <a:latin typeface="Calibri" panose="02020603050405020304" pitchFamily="2"/>
              </a:rPr>
              <a:t>Arbeiten </a:t>
            </a:r>
          </a:p>
        </p:txBody>
      </p:sp>
      <p:sp>
        <p:nvSpPr>
          <p:cNvPr id="7" name="Textplatzhalter 6"/>
          <p:cNvSpPr>
            <a:spLocks noGrp="1"/>
          </p:cNvSpPr>
          <p:nvPr>
            <p:ph type="body" idx="10"/>
          </p:nvPr>
        </p:nvSpPr>
        <p:spPr>
          <a:xfrm>
            <a:off x="6623050" y="4412615"/>
            <a:ext cx="85979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110">
                <a:solidFill>
                  <a:srgbClr val="FFFFFF"/>
                </a:solidFill>
                <a:latin typeface="Calibri" panose="02020603050405020304" pitchFamily="2"/>
              </a:rPr>
              <a:t>Wohnen </a:t>
            </a:r>
          </a:p>
        </p:txBody>
      </p:sp>
      <p:sp>
        <p:nvSpPr>
          <p:cNvPr id="8" name="Textplatzhalter 7"/>
          <p:cNvSpPr>
            <a:spLocks noGrp="1"/>
          </p:cNvSpPr>
          <p:nvPr>
            <p:ph type="body" idx="10"/>
          </p:nvPr>
        </p:nvSpPr>
        <p:spPr>
          <a:xfrm>
            <a:off x="8589010" y="3168650"/>
            <a:ext cx="786765" cy="595630"/>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114">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2000"/>
              </a:lnSpc>
              <a:spcBef>
                <a:spcPts val="365"/>
              </a:spcBef>
              <a:spcAft>
                <a:spcPts val="0"/>
              </a:spcAft>
            </a:pPr>
            <a:r>
              <a:rPr lang="de-DE" sz="2000" spc="-75">
                <a:solidFill>
                  <a:srgbClr val="FFFFFF"/>
                </a:solidFill>
                <a:latin typeface="Calibri" panose="02020603050405020304" pitchFamily="2"/>
              </a:rPr>
              <a:t>qualität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9.jp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8.jpg"/><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g"/><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2.jpg"/><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4.jp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jpg"/><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8.jpg"/><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219710"/>
            <a:ext cx="10945495" cy="6052820"/>
          </a:xfrm>
          <a:prstGeom prst="rect">
            <a:avLst/>
          </a:prstGeom>
        </p:spPr>
      </p:pic>
      <p:sp>
        <p:nvSpPr>
          <p:cNvPr id="4" name="Textplatzhalter 3"/>
          <p:cNvSpPr>
            <a:spLocks noGrp="1"/>
          </p:cNvSpPr>
          <p:nvPr>
            <p:ph type="body" idx="10"/>
          </p:nvPr>
        </p:nvSpPr>
        <p:spPr>
          <a:xfrm>
            <a:off x="3378835" y="1687830"/>
            <a:ext cx="7022465" cy="550545"/>
          </a:xfrm>
          <a:prstGeom prst="rect">
            <a:avLst/>
          </a:prstGeom>
          <a:noFill/>
          <a:ln w="0" cmpd="sng">
            <a:noFill/>
            <a:prstDash val="solid"/>
          </a:ln>
        </p:spPr>
        <p:txBody>
          <a:bodyPr vert="horz" lIns="0" tIns="45720" rIns="0" bIns="0" anchor="t"/>
          <a:lstStyle/>
          <a:p>
            <a:pPr marL="0" marR="0" indent="0" algn="l">
              <a:lnSpc>
                <a:spcPts val="3900"/>
              </a:lnSpc>
              <a:spcAft>
                <a:spcPts val="0"/>
              </a:spcAft>
            </a:pPr>
            <a:r>
              <a:rPr lang="de-DE" sz="3550" spc="-10">
                <a:solidFill>
                  <a:srgbClr val="2D4863"/>
                </a:solidFill>
                <a:latin typeface="Calibri" panose="02020603050405020304" pitchFamily="2"/>
              </a:rPr>
              <a:t>DAS KOMMUNALRANKING NRW 2025 </a:t>
            </a:r>
          </a:p>
        </p:txBody>
      </p:sp>
      <p:sp>
        <p:nvSpPr>
          <p:cNvPr id="5" name="Textplatzhalter 4"/>
          <p:cNvSpPr>
            <a:spLocks noGrp="1"/>
          </p:cNvSpPr>
          <p:nvPr>
            <p:ph type="body" idx="10"/>
          </p:nvPr>
        </p:nvSpPr>
        <p:spPr>
          <a:xfrm>
            <a:off x="6423660" y="3228340"/>
            <a:ext cx="3333115" cy="712470"/>
          </a:xfrm>
          <a:prstGeom prst="rect">
            <a:avLst/>
          </a:prstGeom>
          <a:noFill/>
          <a:ln w="0" cmpd="sng">
            <a:noFill/>
            <a:prstDash val="solid"/>
          </a:ln>
        </p:spPr>
        <p:txBody>
          <a:bodyPr vert="horz" lIns="0" tIns="30480" rIns="0" bIns="0" anchor="t"/>
          <a:lstStyle/>
          <a:p>
            <a:pPr marL="0" marR="0" indent="0" algn="l">
              <a:lnSpc>
                <a:spcPts val="2200"/>
              </a:lnSpc>
              <a:spcAft>
                <a:spcPts val="0"/>
              </a:spcAft>
            </a:pPr>
            <a:r>
              <a:rPr lang="de-DE" sz="2000" spc="-55">
                <a:solidFill>
                  <a:srgbClr val="7E7E7E"/>
                </a:solidFill>
                <a:latin typeface="Calibri" panose="02020603050405020304" pitchFamily="2"/>
              </a:rPr>
              <a:t>Factsheet für die kreisfreie Stadt </a:t>
            </a:r>
          </a:p>
          <a:p>
            <a:pPr marL="0" marR="0" indent="0" algn="l">
              <a:lnSpc>
                <a:spcPts val="2800"/>
              </a:lnSpc>
              <a:spcBef>
                <a:spcPts val="265"/>
              </a:spcBef>
              <a:spcAft>
                <a:spcPts val="0"/>
              </a:spcAft>
            </a:pPr>
            <a:r>
              <a:rPr lang="de-DE" sz="2800" b="1" spc="-65">
                <a:solidFill>
                  <a:srgbClr val="026AB3"/>
                </a:solidFill>
                <a:latin typeface="Calibri" panose="02020603050405020304" pitchFamily="2"/>
              </a:rPr>
              <a:t>Solingen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1642745" y="347345"/>
            <a:ext cx="517842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15">
                <a:solidFill>
                  <a:srgbClr val="1B415F"/>
                </a:solidFill>
                <a:latin typeface="Calibri" panose="02020603050405020304" pitchFamily="2"/>
              </a:rPr>
              <a:t>Breitbandversorgung für Unternehmen </a:t>
            </a:r>
          </a:p>
        </p:txBody>
      </p:sp>
      <p:sp>
        <p:nvSpPr>
          <p:cNvPr id="6" name="Textplatzhalter 5"/>
          <p:cNvSpPr>
            <a:spLocks noGrp="1"/>
          </p:cNvSpPr>
          <p:nvPr>
            <p:ph type="body" idx="10"/>
          </p:nvPr>
        </p:nvSpPr>
        <p:spPr>
          <a:xfrm>
            <a:off x="1831975" y="2719070"/>
            <a:ext cx="2721610" cy="4387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35">
                <a:solidFill>
                  <a:srgbClr val="2D4863"/>
                </a:solidFill>
                <a:latin typeface="Calibri" panose="02020603050405020304" pitchFamily="2"/>
              </a:rPr>
              <a:t>Breitbandversorgung 200 Mbit/s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(in Prozent, 2024) </a:t>
            </a:r>
          </a:p>
        </p:txBody>
      </p:sp>
      <p:sp>
        <p:nvSpPr>
          <p:cNvPr id="7" name="Textplatzhalter 6"/>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8" name="Textplatzhalter 7"/>
          <p:cNvSpPr>
            <a:spLocks noGrp="1"/>
          </p:cNvSpPr>
          <p:nvPr>
            <p:ph type="body" idx="10"/>
          </p:nvPr>
        </p:nvSpPr>
        <p:spPr>
          <a:xfrm>
            <a:off x="6238875" y="5130800"/>
            <a:ext cx="4352925" cy="932815"/>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0" dirty="0">
                <a:solidFill>
                  <a:srgbClr val="000000"/>
                </a:solidFill>
                <a:latin typeface="Calibri" panose="02020603050405020304" pitchFamily="2"/>
              </a:rPr>
              <a:t>In Solingen haben 80 Prozent der Unternehmen Zugang zu einer digitalen Grundversorgung. Im Vergleich der kreisfreien Städte bildet Solingen damit das Schlusslicht. Auch im Vergleich aller NRW-Kommunen ist Solingen nur im Mittelfeld platziert. </a:t>
            </a:r>
          </a:p>
        </p:txBody>
      </p:sp>
      <p:sp>
        <p:nvSpPr>
          <p:cNvPr id="12" name="Textplatzhalter 11"/>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5899C"/>
                </a:solidFill>
                <a:latin typeface="Calibri" panose="02020603050405020304" pitchFamily="2"/>
              </a:rPr>
              <a:t>10 </a:t>
            </a:r>
          </a:p>
        </p:txBody>
      </p:sp>
      <p:sp>
        <p:nvSpPr>
          <p:cNvPr id="13" name="Textplatzhalter 12"/>
          <p:cNvSpPr>
            <a:spLocks noGrp="1"/>
          </p:cNvSpPr>
          <p:nvPr>
            <p:ph type="body" idx="10"/>
          </p:nvPr>
        </p:nvSpPr>
        <p:spPr>
          <a:xfrm>
            <a:off x="2432050" y="935990"/>
            <a:ext cx="3307080" cy="1231265"/>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Eine hochleistungsfähige Breitbandversorgung ist für Unternehmen häufig ein Schlüsselfaktor. In Zukunft wird die Wettbewerbsfähigkeit vieler Unternehmen auch davon abhängen, ob sie digitale Technologien implementieren können. Daher wird die regionale Versorgung mit Breitbandverbindungen mit mindestens 200 Mbit/s betrachtet. </a:t>
            </a:r>
          </a:p>
        </p:txBody>
      </p:sp>
      <p:graphicFrame>
        <p:nvGraphicFramePr>
          <p:cNvPr id="15" name="Tabelle 14"/>
          <p:cNvGraphicFramePr>
            <a:graphicFrameLocks noGrp="1"/>
          </p:cNvGraphicFramePr>
          <p:nvPr>
            <p:extLst>
              <p:ext uri="{D42A27DB-BD31-4B8C-83A1-F6EECF244321}">
                <p14:modId xmlns:p14="http://schemas.microsoft.com/office/powerpoint/2010/main" val="3401282749"/>
              </p:ext>
            </p:extLst>
          </p:nvPr>
        </p:nvGraphicFramePr>
        <p:xfrm>
          <a:off x="1725295" y="3273425"/>
          <a:ext cx="4093210" cy="1645920"/>
        </p:xfrm>
        <a:graphic>
          <a:graphicData uri="http://schemas.openxmlformats.org/drawingml/2006/table">
            <a:tbl>
              <a:tblPr/>
              <a:tblGrid>
                <a:gridCol w="2035810">
                  <a:extLst>
                    <a:ext uri="{9D8B030D-6E8A-4147-A177-3AD203B41FA5}">
                      <a16:colId xmlns:a16="http://schemas.microsoft.com/office/drawing/2014/main" val="20000"/>
                    </a:ext>
                  </a:extLst>
                </a:gridCol>
                <a:gridCol w="226060">
                  <a:extLst>
                    <a:ext uri="{9D8B030D-6E8A-4147-A177-3AD203B41FA5}">
                      <a16:colId xmlns:a16="http://schemas.microsoft.com/office/drawing/2014/main" val="20001"/>
                    </a:ext>
                  </a:extLst>
                </a:gridCol>
                <a:gridCol w="1831340">
                  <a:extLst>
                    <a:ext uri="{9D8B030D-6E8A-4147-A177-3AD203B41FA5}">
                      <a16:colId xmlns:a16="http://schemas.microsoft.com/office/drawing/2014/main" val="20002"/>
                    </a:ext>
                  </a:extLst>
                </a:gridCol>
              </a:tblGrid>
              <a:tr h="307975">
                <a:tc>
                  <a:txBody>
                    <a:bodyPr/>
                    <a:lstStyle/>
                    <a:p>
                      <a:pPr marL="64135" marR="0" indent="0" algn="l">
                        <a:lnSpc>
                          <a:spcPts val="1100"/>
                        </a:lnSpc>
                        <a:spcBef>
                          <a:spcPts val="670"/>
                        </a:spcBef>
                        <a:spcAft>
                          <a:spcPts val="575"/>
                        </a:spcAft>
                      </a:pPr>
                      <a:r>
                        <a:rPr lang="de-DE" sz="1100" spc="0">
                          <a:solidFill>
                            <a:srgbClr val="2D4863"/>
                          </a:solidFill>
                          <a:latin typeface="Calibri" panose="02020603050405020304" pitchFamily="2"/>
                        </a:rPr>
                        <a:t>Solingen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70"/>
                        </a:spcBef>
                        <a:spcAft>
                          <a:spcPts val="590"/>
                        </a:spcAft>
                      </a:pPr>
                      <a:r>
                        <a:rPr lang="de-DE" sz="1100" spc="0">
                          <a:solidFill>
                            <a:srgbClr val="2D4863"/>
                          </a:solidFill>
                          <a:latin typeface="Calibri" panose="02020603050405020304" pitchFamily="2"/>
                        </a:rPr>
                        <a:t>80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70"/>
                        </a:spcBef>
                        <a:spcAft>
                          <a:spcPts val="590"/>
                        </a:spcAft>
                      </a:pPr>
                      <a:r>
                        <a:rPr lang="de-DE" sz="1100" spc="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36576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1"/>
                  </a:ext>
                </a:extLst>
              </a:tr>
              <a:tr h="307975">
                <a:tc>
                  <a:txBody>
                    <a:bodyPr/>
                    <a:lstStyle/>
                    <a:p>
                      <a:pPr marL="64135" marR="0" indent="0" algn="l">
                        <a:lnSpc>
                          <a:spcPts val="2400"/>
                        </a:lnSpc>
                        <a:spcBef>
                          <a:spcPts val="0"/>
                        </a:spcBef>
                        <a:spcAft>
                          <a:spcPts val="0"/>
                        </a:spcAft>
                      </a:pPr>
                      <a:r>
                        <a:rPr lang="de-DE" sz="1100" spc="0" dirty="0">
                          <a:solidFill>
                            <a:srgbClr val="2D4863"/>
                          </a:solidFill>
                          <a:latin typeface="Cambria Math" panose="02020603050405020304" pitchFamily="1"/>
                        </a:rPr>
                        <a:t>∅ </a:t>
                      </a:r>
                      <a:r>
                        <a:rPr lang="de-DE" sz="1100" spc="0"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70"/>
                        </a:spcBef>
                        <a:spcAft>
                          <a:spcPts val="615"/>
                        </a:spcAft>
                      </a:pPr>
                      <a:r>
                        <a:rPr lang="de-DE" sz="1100" spc="0" dirty="0">
                          <a:solidFill>
                            <a:srgbClr val="2D4863"/>
                          </a:solidFill>
                          <a:latin typeface="Calibri" panose="02020603050405020304" pitchFamily="2"/>
                        </a:rPr>
                        <a:t>92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70"/>
                        </a:spcBef>
                        <a:spcAft>
                          <a:spcPts val="615"/>
                        </a:spcAft>
                      </a:pPr>
                      <a:r>
                        <a:rPr lang="de-DE" sz="1100" spc="0">
                          <a:solidFill>
                            <a:srgbClr val="2D4863"/>
                          </a:solidFill>
                          <a:latin typeface="Calibri" panose="02020603050405020304" pitchFamily="2"/>
                        </a:rPr>
                        <a:t>%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2"/>
                  </a:ext>
                </a:extLst>
              </a:tr>
              <a:tr h="36576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3"/>
                  </a:ext>
                </a:extLst>
              </a:tr>
              <a:tr h="298450">
                <a:tc>
                  <a:txBody>
                    <a:bodyPr/>
                    <a:lstStyle/>
                    <a:p>
                      <a:pPr marL="64135" marR="0" indent="0" algn="l">
                        <a:lnSpc>
                          <a:spcPts val="2300"/>
                        </a:lnSpc>
                        <a:spcBef>
                          <a:spcPts val="0"/>
                        </a:spcBef>
                        <a:spcAft>
                          <a:spcPts val="0"/>
                        </a:spcAft>
                      </a:pPr>
                      <a:r>
                        <a:rPr lang="de-DE" sz="1100" spc="0">
                          <a:solidFill>
                            <a:srgbClr val="2D4863"/>
                          </a:solidFill>
                          <a:latin typeface="Cambria Math" panose="02020603050405020304" pitchFamily="1"/>
                        </a:rPr>
                        <a:t>∅ </a:t>
                      </a:r>
                      <a:r>
                        <a:rPr lang="de-DE" sz="1100" spc="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70"/>
                        </a:spcBef>
                        <a:spcAft>
                          <a:spcPts val="490"/>
                        </a:spcAft>
                      </a:pPr>
                      <a:r>
                        <a:rPr lang="de-DE" sz="1100" spc="0">
                          <a:solidFill>
                            <a:srgbClr val="2D4863"/>
                          </a:solidFill>
                          <a:latin typeface="Calibri" panose="02020603050405020304" pitchFamily="2"/>
                        </a:rPr>
                        <a:t>84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70"/>
                        </a:spcBef>
                        <a:spcAft>
                          <a:spcPts val="490"/>
                        </a:spcAft>
                      </a:pPr>
                      <a:r>
                        <a:rPr lang="de-DE" sz="1100" spc="0" dirty="0">
                          <a:solidFill>
                            <a:srgbClr val="2D4863"/>
                          </a:solidFill>
                          <a:latin typeface="Calibri" panose="02020603050405020304" pitchFamily="2"/>
                        </a:rPr>
                        <a:t>%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sp>
        <p:nvSpPr>
          <p:cNvPr id="17" name="Textplatzhalter 16">
            <a:extLst>
              <a:ext uri="{FF2B5EF4-FFF2-40B4-BE49-F238E27FC236}">
                <a16:creationId xmlns:a16="http://schemas.microsoft.com/office/drawing/2014/main" id="{98D41333-7C58-2F79-56A0-FCD17238D8E4}"/>
              </a:ext>
            </a:extLst>
          </p:cNvPr>
          <p:cNvSpPr>
            <a:spLocks noGrp="1"/>
          </p:cNvSpPr>
          <p:nvPr>
            <p:ph type="body" idx="10"/>
          </p:nvPr>
        </p:nvSpPr>
        <p:spPr/>
        <p:txBody>
          <a:bodyPr/>
          <a:lstStyle/>
          <a:p>
            <a:endParaRPr lang="de-DE"/>
          </a:p>
        </p:txBody>
      </p:sp>
      <p:sp>
        <p:nvSpPr>
          <p:cNvPr id="19" name="Textplatzhalter 18">
            <a:extLst>
              <a:ext uri="{FF2B5EF4-FFF2-40B4-BE49-F238E27FC236}">
                <a16:creationId xmlns:a16="http://schemas.microsoft.com/office/drawing/2014/main" id="{7D9ED8BC-CFF7-CA90-4AF3-EE7BE0F51190}"/>
              </a:ext>
            </a:extLst>
          </p:cNvPr>
          <p:cNvSpPr>
            <a:spLocks noGrp="1"/>
          </p:cNvSpPr>
          <p:nvPr>
            <p:ph type="body" idx="10"/>
          </p:nvPr>
        </p:nvSpPr>
        <p:spPr/>
        <p:txBody>
          <a:bodyPr/>
          <a:lstStyle/>
          <a:p>
            <a:endParaRPr lang="de-DE"/>
          </a:p>
        </p:txBody>
      </p:sp>
      <p:pic>
        <p:nvPicPr>
          <p:cNvPr id="21" name="Grafik 20">
            <a:extLst>
              <a:ext uri="{FF2B5EF4-FFF2-40B4-BE49-F238E27FC236}">
                <a16:creationId xmlns:a16="http://schemas.microsoft.com/office/drawing/2014/main" id="{03DAED92-927C-0224-96DA-339C4CA0D1B5}"/>
              </a:ext>
            </a:extLst>
          </p:cNvPr>
          <p:cNvPicPr>
            <a:picLocks noChangeAspect="1"/>
          </p:cNvPicPr>
          <p:nvPr/>
        </p:nvPicPr>
        <p:blipFill>
          <a:blip r:embed="rId3"/>
          <a:stretch>
            <a:fillRect/>
          </a:stretch>
        </p:blipFill>
        <p:spPr>
          <a:xfrm>
            <a:off x="10724757" y="685801"/>
            <a:ext cx="1395561" cy="4324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3"/>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30680" y="347345"/>
            <a:ext cx="339534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20">
                <a:solidFill>
                  <a:srgbClr val="1B415F"/>
                </a:solidFill>
                <a:latin typeface="Calibri" panose="02020603050405020304" pitchFamily="2"/>
              </a:rPr>
              <a:t>Gewerbesteuerhebesätze </a:t>
            </a:r>
          </a:p>
        </p:txBody>
      </p:sp>
      <p:sp>
        <p:nvSpPr>
          <p:cNvPr id="5" name="Textplatzhalter 4"/>
          <p:cNvSpPr>
            <a:spLocks noGrp="1"/>
          </p:cNvSpPr>
          <p:nvPr>
            <p:ph type="body" idx="10"/>
          </p:nvPr>
        </p:nvSpPr>
        <p:spPr>
          <a:xfrm>
            <a:off x="2435225" y="1012190"/>
            <a:ext cx="3303905" cy="1209675"/>
          </a:xfrm>
          <a:prstGeom prst="rect">
            <a:avLst/>
          </a:prstGeom>
          <a:noFill/>
          <a:ln w="0" cmpd="sng">
            <a:noFill/>
            <a:prstDash val="solid"/>
          </a:ln>
        </p:spPr>
        <p:txBody>
          <a:bodyPr vert="horz" lIns="0" tIns="0" rIns="0" bIns="0" anchor="t"/>
          <a:lstStyle/>
          <a:p>
            <a:pPr marL="0" marR="0" indent="0" algn="just">
              <a:lnSpc>
                <a:spcPts val="1400"/>
              </a:lnSpc>
              <a:spcAft>
                <a:spcPts val="0"/>
              </a:spcAft>
              <a:tabLst>
                <a:tab pos="3291840" algn="r"/>
              </a:tabLst>
            </a:pPr>
            <a:r>
              <a:rPr lang="de-DE" sz="1200" spc="0">
                <a:solidFill>
                  <a:srgbClr val="FFFFFF"/>
                </a:solidFill>
                <a:latin typeface="Calibri" panose="02020603050405020304" pitchFamily="2"/>
              </a:rPr>
              <a:t>Ein wirtschaftsfreundliches Umfeld ist für Unternehmen ein relevanter Faktor bei ihrer Standortwahl. Dabei spielt auch der jeweilige </a:t>
            </a:r>
            <a:br/>
            <a:r>
              <a:rPr lang="de-DE" sz="1200" spc="0">
                <a:solidFill>
                  <a:srgbClr val="FFFFFF"/>
                </a:solidFill>
                <a:latin typeface="Calibri" panose="02020603050405020304" pitchFamily="2"/>
              </a:rPr>
              <a:t>Gewerbesteuerhebesatz der Gemeinden eine wichtige Rolle. Regionen mit einem geringeren Hebesatz sind attraktiver als solche mit einem hohen Satz. </a:t>
            </a:r>
          </a:p>
        </p:txBody>
      </p:sp>
      <p:sp>
        <p:nvSpPr>
          <p:cNvPr id="6" name="Textplatzhalter 5"/>
          <p:cNvSpPr>
            <a:spLocks noGrp="1"/>
          </p:cNvSpPr>
          <p:nvPr>
            <p:ph type="body" idx="10"/>
          </p:nvPr>
        </p:nvSpPr>
        <p:spPr>
          <a:xfrm>
            <a:off x="2438400" y="2721610"/>
            <a:ext cx="2395855" cy="4362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10" dirty="0">
                <a:solidFill>
                  <a:srgbClr val="2D4863"/>
                </a:solidFill>
                <a:latin typeface="Calibri" panose="02020603050405020304" pitchFamily="2"/>
              </a:rPr>
              <a:t>Entwicklung der Gewerbe-</a:t>
            </a:r>
            <a:r>
              <a:rPr lang="de-DE" sz="100" dirty="0">
                <a:solidFill>
                  <a:srgbClr val="000000"/>
                </a:solidFill>
                <a:latin typeface="Calibri" panose="02020603050405020304" pitchFamily="2"/>
              </a:rPr>
              <a:t> </a:t>
            </a:r>
          </a:p>
          <a:p>
            <a:pPr marL="0" marR="0" indent="0" algn="l">
              <a:lnSpc>
                <a:spcPts val="1700"/>
              </a:lnSpc>
              <a:spcBef>
                <a:spcPts val="290"/>
              </a:spcBef>
              <a:spcAft>
                <a:spcPts val="0"/>
              </a:spcAft>
            </a:pPr>
            <a:r>
              <a:rPr lang="de-DE" sz="1650" spc="-35" dirty="0" err="1">
                <a:solidFill>
                  <a:srgbClr val="2D4863"/>
                </a:solidFill>
                <a:latin typeface="Calibri" panose="02020603050405020304" pitchFamily="2"/>
              </a:rPr>
              <a:t>steuerhebesätze</a:t>
            </a:r>
            <a:r>
              <a:rPr lang="de-DE" sz="1650" spc="-35" dirty="0">
                <a:solidFill>
                  <a:srgbClr val="2D4863"/>
                </a:solidFill>
                <a:latin typeface="Calibri" panose="02020603050405020304" pitchFamily="2"/>
              </a:rPr>
              <a:t> (in Prozent) </a:t>
            </a:r>
          </a:p>
        </p:txBody>
      </p:sp>
      <p:sp>
        <p:nvSpPr>
          <p:cNvPr id="7" name="Textplatzhalter 6"/>
          <p:cNvSpPr>
            <a:spLocks noGrp="1"/>
          </p:cNvSpPr>
          <p:nvPr>
            <p:ph type="body" idx="10"/>
          </p:nvPr>
        </p:nvSpPr>
        <p:spPr>
          <a:xfrm>
            <a:off x="1680845" y="322453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485 </a:t>
            </a:r>
          </a:p>
        </p:txBody>
      </p:sp>
      <p:sp>
        <p:nvSpPr>
          <p:cNvPr id="8" name="Textplatzhalter 7"/>
          <p:cNvSpPr>
            <a:spLocks noGrp="1"/>
          </p:cNvSpPr>
          <p:nvPr>
            <p:ph type="body" idx="10"/>
          </p:nvPr>
        </p:nvSpPr>
        <p:spPr>
          <a:xfrm>
            <a:off x="3679825" y="3477895"/>
            <a:ext cx="186055" cy="2222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290">
                <a:solidFill>
                  <a:srgbClr val="000000"/>
                </a:solidFill>
                <a:latin typeface="Calibri" panose="02020603050405020304" pitchFamily="2"/>
              </a:rPr>
              <a:t>482 </a:t>
            </a:r>
          </a:p>
        </p:txBody>
      </p:sp>
      <p:sp>
        <p:nvSpPr>
          <p:cNvPr id="9" name="Textplatzhalter 8"/>
          <p:cNvSpPr>
            <a:spLocks noGrp="1"/>
          </p:cNvSpPr>
          <p:nvPr>
            <p:ph type="body" idx="10"/>
          </p:nvPr>
        </p:nvSpPr>
        <p:spPr>
          <a:xfrm>
            <a:off x="3984625" y="3477895"/>
            <a:ext cx="186055" cy="222250"/>
          </a:xfrm>
          <a:prstGeom prst="rect">
            <a:avLst/>
          </a:prstGeom>
          <a:noFill/>
          <a:ln w="0" cmpd="sng">
            <a:noFill/>
            <a:prstDash val="solid"/>
          </a:ln>
        </p:spPr>
        <p:txBody>
          <a:bodyPr vert="vert270" lIns="0" tIns="0" rIns="45085" bIns="0" anchor="t"/>
          <a:lstStyle/>
          <a:p>
            <a:pPr marL="0" marR="0" indent="0" algn="l">
              <a:lnSpc>
                <a:spcPts val="800"/>
              </a:lnSpc>
              <a:spcAft>
                <a:spcPts val="285"/>
              </a:spcAft>
            </a:pPr>
            <a:r>
              <a:rPr lang="de-DE" sz="1200" spc="-290">
                <a:solidFill>
                  <a:srgbClr val="FFFFFF"/>
                </a:solidFill>
                <a:latin typeface="Calibri" panose="02020603050405020304" pitchFamily="2"/>
              </a:rPr>
              <a:t>482 </a:t>
            </a:r>
          </a:p>
        </p:txBody>
      </p:sp>
      <p:sp>
        <p:nvSpPr>
          <p:cNvPr id="10" name="Textplatzhalter 9"/>
          <p:cNvSpPr>
            <a:spLocks noGrp="1"/>
          </p:cNvSpPr>
          <p:nvPr>
            <p:ph type="body" idx="10"/>
          </p:nvPr>
        </p:nvSpPr>
        <p:spPr>
          <a:xfrm>
            <a:off x="2472690" y="3733800"/>
            <a:ext cx="186055" cy="222250"/>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290">
                <a:solidFill>
                  <a:srgbClr val="000000"/>
                </a:solidFill>
                <a:latin typeface="Calibri" panose="02020603050405020304" pitchFamily="2"/>
              </a:rPr>
              <a:t>475 </a:t>
            </a:r>
          </a:p>
        </p:txBody>
      </p:sp>
      <p:sp>
        <p:nvSpPr>
          <p:cNvPr id="11" name="Textplatzhalter 10"/>
          <p:cNvSpPr>
            <a:spLocks noGrp="1"/>
          </p:cNvSpPr>
          <p:nvPr>
            <p:ph type="body" idx="10"/>
          </p:nvPr>
        </p:nvSpPr>
        <p:spPr>
          <a:xfrm>
            <a:off x="2774315" y="3733800"/>
            <a:ext cx="186055" cy="222250"/>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290">
                <a:solidFill>
                  <a:srgbClr val="FFFFFF"/>
                </a:solidFill>
                <a:latin typeface="Calibri" panose="02020603050405020304" pitchFamily="2"/>
              </a:rPr>
              <a:t>475 </a:t>
            </a:r>
          </a:p>
        </p:txBody>
      </p:sp>
      <p:sp>
        <p:nvSpPr>
          <p:cNvPr id="12" name="Textplatzhalter 11"/>
          <p:cNvSpPr>
            <a:spLocks noGrp="1"/>
          </p:cNvSpPr>
          <p:nvPr>
            <p:ph type="body" idx="10"/>
          </p:nvPr>
        </p:nvSpPr>
        <p:spPr>
          <a:xfrm>
            <a:off x="4890135" y="4471670"/>
            <a:ext cx="186055" cy="222250"/>
          </a:xfrm>
          <a:prstGeom prst="rect">
            <a:avLst/>
          </a:prstGeom>
          <a:noFill/>
          <a:ln w="0" cmpd="sng">
            <a:noFill/>
            <a:prstDash val="solid"/>
          </a:ln>
        </p:spPr>
        <p:txBody>
          <a:bodyPr vert="vert270" lIns="0" tIns="0" rIns="47625" bIns="0" anchor="t"/>
          <a:lstStyle/>
          <a:p>
            <a:pPr marL="0" marR="0" indent="0" algn="l">
              <a:lnSpc>
                <a:spcPts val="800"/>
              </a:lnSpc>
              <a:spcAft>
                <a:spcPts val="290"/>
              </a:spcAft>
            </a:pPr>
            <a:r>
              <a:rPr lang="de-DE" sz="1200" spc="-290">
                <a:solidFill>
                  <a:srgbClr val="000000"/>
                </a:solidFill>
                <a:latin typeface="Calibri" panose="02020603050405020304" pitchFamily="2"/>
              </a:rPr>
              <a:t>455 </a:t>
            </a:r>
          </a:p>
        </p:txBody>
      </p:sp>
      <p:sp>
        <p:nvSpPr>
          <p:cNvPr id="13" name="Textplatzhalter 12"/>
          <p:cNvSpPr>
            <a:spLocks noGrp="1"/>
          </p:cNvSpPr>
          <p:nvPr>
            <p:ph type="body" idx="10"/>
          </p:nvPr>
        </p:nvSpPr>
        <p:spPr>
          <a:xfrm>
            <a:off x="5191760" y="4620895"/>
            <a:ext cx="186055" cy="222250"/>
          </a:xfrm>
          <a:prstGeom prst="rect">
            <a:avLst/>
          </a:prstGeom>
          <a:noFill/>
          <a:ln w="0" cmpd="sng">
            <a:noFill/>
            <a:prstDash val="solid"/>
          </a:ln>
        </p:spPr>
        <p:txBody>
          <a:bodyPr vert="vert270" lIns="0" tIns="0" rIns="47625" bIns="0" anchor="t"/>
          <a:lstStyle/>
          <a:p>
            <a:pPr marL="0" marR="0" indent="0" algn="l">
              <a:lnSpc>
                <a:spcPts val="800"/>
              </a:lnSpc>
              <a:spcAft>
                <a:spcPts val="285"/>
              </a:spcAft>
            </a:pPr>
            <a:r>
              <a:rPr lang="de-DE" sz="1200" spc="-290">
                <a:solidFill>
                  <a:srgbClr val="FFFFFF"/>
                </a:solidFill>
                <a:latin typeface="Calibri" panose="02020603050405020304" pitchFamily="2"/>
              </a:rPr>
              <a:t>451 </a:t>
            </a:r>
          </a:p>
        </p:txBody>
      </p:sp>
      <p:sp>
        <p:nvSpPr>
          <p:cNvPr id="14" name="Textplatzhalter 13"/>
          <p:cNvSpPr>
            <a:spLocks noGrp="1"/>
          </p:cNvSpPr>
          <p:nvPr>
            <p:ph type="body" idx="10"/>
          </p:nvPr>
        </p:nvSpPr>
        <p:spPr>
          <a:xfrm>
            <a:off x="1680845" y="3410585"/>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480 </a:t>
            </a:r>
          </a:p>
        </p:txBody>
      </p:sp>
      <p:sp>
        <p:nvSpPr>
          <p:cNvPr id="15" name="Textplatzhalter 14"/>
          <p:cNvSpPr>
            <a:spLocks noGrp="1"/>
          </p:cNvSpPr>
          <p:nvPr>
            <p:ph type="body" idx="10"/>
          </p:nvPr>
        </p:nvSpPr>
        <p:spPr>
          <a:xfrm>
            <a:off x="1680845" y="3596640"/>
            <a:ext cx="34798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475 </a:t>
            </a:r>
          </a:p>
        </p:txBody>
      </p:sp>
      <p:sp>
        <p:nvSpPr>
          <p:cNvPr id="16" name="Textplatzhalter 15"/>
          <p:cNvSpPr>
            <a:spLocks noGrp="1"/>
          </p:cNvSpPr>
          <p:nvPr>
            <p:ph type="body" idx="10"/>
          </p:nvPr>
        </p:nvSpPr>
        <p:spPr>
          <a:xfrm>
            <a:off x="1680845" y="377952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470 </a:t>
            </a:r>
          </a:p>
        </p:txBody>
      </p:sp>
      <p:sp>
        <p:nvSpPr>
          <p:cNvPr id="17" name="Textplatzhalter 16"/>
          <p:cNvSpPr>
            <a:spLocks noGrp="1"/>
          </p:cNvSpPr>
          <p:nvPr>
            <p:ph type="body" idx="10"/>
          </p:nvPr>
        </p:nvSpPr>
        <p:spPr>
          <a:xfrm>
            <a:off x="1680845" y="396240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465 </a:t>
            </a:r>
          </a:p>
        </p:txBody>
      </p:sp>
      <p:sp>
        <p:nvSpPr>
          <p:cNvPr id="18" name="Textplatzhalter 17"/>
          <p:cNvSpPr>
            <a:spLocks noGrp="1"/>
          </p:cNvSpPr>
          <p:nvPr>
            <p:ph type="body" idx="10"/>
          </p:nvPr>
        </p:nvSpPr>
        <p:spPr>
          <a:xfrm>
            <a:off x="1680845" y="4148455"/>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460 </a:t>
            </a:r>
          </a:p>
        </p:txBody>
      </p:sp>
      <p:sp>
        <p:nvSpPr>
          <p:cNvPr id="19" name="Textplatzhalter 18"/>
          <p:cNvSpPr>
            <a:spLocks noGrp="1"/>
          </p:cNvSpPr>
          <p:nvPr>
            <p:ph type="body" idx="10"/>
          </p:nvPr>
        </p:nvSpPr>
        <p:spPr>
          <a:xfrm>
            <a:off x="1680845" y="4334510"/>
            <a:ext cx="34798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455 </a:t>
            </a:r>
          </a:p>
        </p:txBody>
      </p:sp>
      <p:sp>
        <p:nvSpPr>
          <p:cNvPr id="20" name="Textplatzhalter 19"/>
          <p:cNvSpPr>
            <a:spLocks noGrp="1"/>
          </p:cNvSpPr>
          <p:nvPr>
            <p:ph type="body" idx="10"/>
          </p:nvPr>
        </p:nvSpPr>
        <p:spPr>
          <a:xfrm>
            <a:off x="1680845" y="451739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450 </a:t>
            </a:r>
          </a:p>
        </p:txBody>
      </p:sp>
      <p:sp>
        <p:nvSpPr>
          <p:cNvPr id="21" name="Textplatzhalter 20"/>
          <p:cNvSpPr>
            <a:spLocks noGrp="1"/>
          </p:cNvSpPr>
          <p:nvPr>
            <p:ph type="body" idx="10"/>
          </p:nvPr>
        </p:nvSpPr>
        <p:spPr>
          <a:xfrm>
            <a:off x="1680845" y="4702810"/>
            <a:ext cx="347980" cy="10414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445 </a:t>
            </a:r>
          </a:p>
        </p:txBody>
      </p:sp>
      <p:sp>
        <p:nvSpPr>
          <p:cNvPr id="22" name="Textplatzhalter 21"/>
          <p:cNvSpPr>
            <a:spLocks noGrp="1"/>
          </p:cNvSpPr>
          <p:nvPr>
            <p:ph type="body" idx="10"/>
          </p:nvPr>
        </p:nvSpPr>
        <p:spPr>
          <a:xfrm>
            <a:off x="1680845" y="4885690"/>
            <a:ext cx="35115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0">
                <a:solidFill>
                  <a:srgbClr val="585858"/>
                </a:solidFill>
                <a:latin typeface="Calibri" panose="02020603050405020304" pitchFamily="2"/>
              </a:rPr>
              <a:t>440 </a:t>
            </a:r>
          </a:p>
        </p:txBody>
      </p:sp>
      <p:sp>
        <p:nvSpPr>
          <p:cNvPr id="23" name="Textplatzhalter 22"/>
          <p:cNvSpPr>
            <a:spLocks noGrp="1"/>
          </p:cNvSpPr>
          <p:nvPr>
            <p:ph type="body" idx="10"/>
          </p:nvPr>
        </p:nvSpPr>
        <p:spPr>
          <a:xfrm>
            <a:off x="1680845" y="5068570"/>
            <a:ext cx="3479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0">
                <a:solidFill>
                  <a:srgbClr val="585858"/>
                </a:solidFill>
                <a:latin typeface="Calibri" panose="02020603050405020304" pitchFamily="2"/>
              </a:rPr>
              <a:t>435 </a:t>
            </a:r>
          </a:p>
        </p:txBody>
      </p:sp>
      <p:sp>
        <p:nvSpPr>
          <p:cNvPr id="24" name="Textplatzhalter 23"/>
          <p:cNvSpPr>
            <a:spLocks noGrp="1"/>
          </p:cNvSpPr>
          <p:nvPr>
            <p:ph type="body" idx="10"/>
          </p:nvPr>
        </p:nvSpPr>
        <p:spPr>
          <a:xfrm>
            <a:off x="2456815" y="5257800"/>
            <a:ext cx="204216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25" name="Textplatzhalter 24"/>
          <p:cNvSpPr>
            <a:spLocks noGrp="1"/>
          </p:cNvSpPr>
          <p:nvPr>
            <p:ph type="body" idx="10"/>
          </p:nvPr>
        </p:nvSpPr>
        <p:spPr>
          <a:xfrm>
            <a:off x="3437890" y="5748655"/>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26" name="Textplatzhalter 25"/>
          <p:cNvSpPr>
            <a:spLocks noGrp="1"/>
          </p:cNvSpPr>
          <p:nvPr>
            <p:ph type="body" idx="10"/>
          </p:nvPr>
        </p:nvSpPr>
        <p:spPr>
          <a:xfrm>
            <a:off x="4626610" y="5257800"/>
            <a:ext cx="101536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27" name="Textplatzhalter 2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8" name="Textplatzhalter 27"/>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9" name="Textplatzhalter 28"/>
          <p:cNvSpPr>
            <a:spLocks noGrp="1"/>
          </p:cNvSpPr>
          <p:nvPr>
            <p:ph type="body" idx="10"/>
          </p:nvPr>
        </p:nvSpPr>
        <p:spPr>
          <a:xfrm>
            <a:off x="6255954" y="5091350"/>
            <a:ext cx="4334476" cy="1030764"/>
          </a:xfrm>
          <a:prstGeom prst="rect">
            <a:avLst/>
          </a:prstGeom>
          <a:noFill/>
          <a:ln w="76200" cmpd="sng">
            <a:solidFill>
              <a:srgbClr val="D9D9D9"/>
            </a:solidFill>
            <a:prstDash val="solid"/>
          </a:ln>
        </p:spPr>
        <p:txBody>
          <a:bodyPr vert="horz" lIns="0" tIns="33020" rIns="0" bIns="0" anchor="t"/>
          <a:lstStyle/>
          <a:p>
            <a:pPr marL="182880" marR="182880" indent="0" algn="just">
              <a:lnSpc>
                <a:spcPts val="1400"/>
              </a:lnSpc>
              <a:spcAft>
                <a:spcPts val="1990"/>
              </a:spcAft>
            </a:pPr>
            <a:r>
              <a:rPr lang="de-DE" sz="1150" spc="-10" dirty="0">
                <a:solidFill>
                  <a:srgbClr val="000000"/>
                </a:solidFill>
                <a:latin typeface="Calibri" panose="02020603050405020304" pitchFamily="2"/>
              </a:rPr>
              <a:t>Wie für kreisfreie Städte üblich, liegt auch in Solingen der Gewerbe-</a:t>
            </a:r>
            <a:r>
              <a:rPr lang="de-DE" sz="1150" spc="-10" dirty="0" err="1">
                <a:solidFill>
                  <a:srgbClr val="000000"/>
                </a:solidFill>
                <a:latin typeface="Calibri" panose="02020603050405020304" pitchFamily="2"/>
              </a:rPr>
              <a:t>steuerhebesatz</a:t>
            </a:r>
            <a:r>
              <a:rPr lang="de-DE" sz="1150" spc="-10" dirty="0">
                <a:solidFill>
                  <a:srgbClr val="000000"/>
                </a:solidFill>
                <a:latin typeface="Calibri" panose="02020603050405020304" pitchFamily="2"/>
              </a:rPr>
              <a:t> deutlich über dem Landesdurchschnitt. In den vergangenen Jahren drei Jahren stagniert die Abgabelast, während im Mittel der NRW-Kommunen diese leicht gesenkt wurde. </a:t>
            </a:r>
          </a:p>
        </p:txBody>
      </p:sp>
      <p:sp>
        <p:nvSpPr>
          <p:cNvPr id="30" name="Textplatzhalter 29"/>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31" name="Textplatzhalter 30"/>
          <p:cNvSpPr>
            <a:spLocks noGrp="1"/>
          </p:cNvSpPr>
          <p:nvPr>
            <p:ph type="body" idx="10"/>
          </p:nvPr>
        </p:nvSpPr>
        <p:spPr>
          <a:xfrm>
            <a:off x="11330305" y="6501130"/>
            <a:ext cx="23241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0">
                <a:solidFill>
                  <a:srgbClr val="748A9F"/>
                </a:solidFill>
                <a:latin typeface="Calibri" panose="02020603050405020304" pitchFamily="2"/>
              </a:rPr>
              <a:t>11 </a:t>
            </a:r>
          </a:p>
        </p:txBody>
      </p:sp>
      <p:sp>
        <p:nvSpPr>
          <p:cNvPr id="35" name="Textplatzhalter 34">
            <a:extLst>
              <a:ext uri="{FF2B5EF4-FFF2-40B4-BE49-F238E27FC236}">
                <a16:creationId xmlns:a16="http://schemas.microsoft.com/office/drawing/2014/main" id="{209225BD-E8BB-0F09-8561-9FED79CF9462}"/>
              </a:ext>
            </a:extLst>
          </p:cNvPr>
          <p:cNvSpPr>
            <a:spLocks noGrp="1"/>
          </p:cNvSpPr>
          <p:nvPr>
            <p:ph type="body" idx="10"/>
          </p:nvPr>
        </p:nvSpPr>
        <p:spPr/>
        <p:txBody>
          <a:bodyPr/>
          <a:lstStyle/>
          <a:p>
            <a:endParaRPr lang="de-DE"/>
          </a:p>
        </p:txBody>
      </p:sp>
      <p:sp>
        <p:nvSpPr>
          <p:cNvPr id="37" name="Textplatzhalter 36">
            <a:extLst>
              <a:ext uri="{FF2B5EF4-FFF2-40B4-BE49-F238E27FC236}">
                <a16:creationId xmlns:a16="http://schemas.microsoft.com/office/drawing/2014/main" id="{36ABDFCF-C997-6A18-3466-8225BF1B436D}"/>
              </a:ext>
            </a:extLst>
          </p:cNvPr>
          <p:cNvSpPr>
            <a:spLocks noGrp="1"/>
          </p:cNvSpPr>
          <p:nvPr>
            <p:ph type="body" idx="10"/>
          </p:nvPr>
        </p:nvSpPr>
        <p:spPr/>
        <p:txBody>
          <a:bodyPr/>
          <a:lstStyle/>
          <a:p>
            <a:endParaRPr lang="de-DE"/>
          </a:p>
        </p:txBody>
      </p:sp>
      <p:sp>
        <p:nvSpPr>
          <p:cNvPr id="39" name="Textplatzhalter 38">
            <a:extLst>
              <a:ext uri="{FF2B5EF4-FFF2-40B4-BE49-F238E27FC236}">
                <a16:creationId xmlns:a16="http://schemas.microsoft.com/office/drawing/2014/main" id="{960210F1-EDEA-ECB0-AF98-4699518D52F1}"/>
              </a:ext>
            </a:extLst>
          </p:cNvPr>
          <p:cNvSpPr>
            <a:spLocks noGrp="1"/>
          </p:cNvSpPr>
          <p:nvPr>
            <p:ph type="body" idx="10"/>
          </p:nvPr>
        </p:nvSpPr>
        <p:spPr/>
        <p:txBody>
          <a:bodyPr/>
          <a:lstStyle/>
          <a:p>
            <a:endParaRPr lang="de-DE"/>
          </a:p>
        </p:txBody>
      </p:sp>
      <p:pic>
        <p:nvPicPr>
          <p:cNvPr id="42" name="Grafik 41">
            <a:extLst>
              <a:ext uri="{FF2B5EF4-FFF2-40B4-BE49-F238E27FC236}">
                <a16:creationId xmlns:a16="http://schemas.microsoft.com/office/drawing/2014/main" id="{490FC459-4A16-74E6-CFA2-65AD80EB9951}"/>
              </a:ext>
            </a:extLst>
          </p:cNvPr>
          <p:cNvPicPr>
            <a:picLocks noChangeAspect="1"/>
          </p:cNvPicPr>
          <p:nvPr/>
        </p:nvPicPr>
        <p:blipFill>
          <a:blip r:embed="rId4"/>
          <a:stretch>
            <a:fillRect/>
          </a:stretch>
        </p:blipFill>
        <p:spPr>
          <a:xfrm>
            <a:off x="10724515" y="648976"/>
            <a:ext cx="1420047" cy="4419594"/>
          </a:xfrm>
          <a:prstGeom prst="rect">
            <a:avLst/>
          </a:prstGeom>
        </p:spPr>
      </p:pic>
      <p:pic>
        <p:nvPicPr>
          <p:cNvPr id="44" name="Grafik 43">
            <a:extLst>
              <a:ext uri="{FF2B5EF4-FFF2-40B4-BE49-F238E27FC236}">
                <a16:creationId xmlns:a16="http://schemas.microsoft.com/office/drawing/2014/main" id="{ACD68A48-4072-6CDC-5899-6EDC6C6F56CB}"/>
              </a:ext>
            </a:extLst>
          </p:cNvPr>
          <p:cNvPicPr>
            <a:picLocks noChangeAspect="1"/>
          </p:cNvPicPr>
          <p:nvPr/>
        </p:nvPicPr>
        <p:blipFill>
          <a:blip r:embed="rId5"/>
          <a:stretch>
            <a:fillRect/>
          </a:stretch>
        </p:blipFill>
        <p:spPr>
          <a:xfrm>
            <a:off x="1609656" y="2612072"/>
            <a:ext cx="4326392" cy="3444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30680" y="347345"/>
            <a:ext cx="341058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15">
                <a:solidFill>
                  <a:srgbClr val="1B415F"/>
                </a:solidFill>
                <a:latin typeface="Calibri" panose="02020603050405020304" pitchFamily="2"/>
              </a:rPr>
              <a:t>Gemeindliche Steuerkraft </a:t>
            </a:r>
          </a:p>
        </p:txBody>
      </p:sp>
      <p:sp>
        <p:nvSpPr>
          <p:cNvPr id="5" name="Textplatzhalter 4"/>
          <p:cNvSpPr>
            <a:spLocks noGrp="1"/>
          </p:cNvSpPr>
          <p:nvPr>
            <p:ph type="body" idx="10"/>
          </p:nvPr>
        </p:nvSpPr>
        <p:spPr>
          <a:xfrm>
            <a:off x="2432050" y="935990"/>
            <a:ext cx="3304540" cy="105410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Finanziell gut aufgestellte Regionen sind attraktiver für Unternehmen, da diese oftmals bessere </a:t>
            </a:r>
          </a:p>
          <a:p>
            <a:pPr marL="0" marR="0" indent="0" algn="just">
              <a:lnSpc>
                <a:spcPts val="1400"/>
              </a:lnSpc>
              <a:spcBef>
                <a:spcPts val="0"/>
              </a:spcBef>
              <a:spcAft>
                <a:spcPts val="0"/>
              </a:spcAft>
              <a:tabLst>
                <a:tab pos="1188720" algn="l"/>
                <a:tab pos="3291840" algn="r"/>
              </a:tabLst>
            </a:pPr>
            <a:r>
              <a:rPr lang="de-DE" sz="1200" spc="0">
                <a:solidFill>
                  <a:srgbClr val="FFFFFF"/>
                </a:solidFill>
                <a:latin typeface="Calibri" panose="02020603050405020304" pitchFamily="2"/>
              </a:rPr>
              <a:t>Möglichkeiten haben, wirtschaftsfreundliche </a:t>
            </a:r>
            <a:br/>
            <a:r>
              <a:rPr lang="de-DE" sz="1200" spc="0">
                <a:solidFill>
                  <a:srgbClr val="FFFFFF"/>
                </a:solidFill>
                <a:latin typeface="Calibri" panose="02020603050405020304" pitchFamily="2"/>
              </a:rPr>
              <a:t>Rahmenbedingungen zu schaffen. Ein guter Indikator zur Beurteilung der finanziellen Lage der Gemeinden ist die gemeindliche Steuerkraft.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238875" y="5091905"/>
            <a:ext cx="4371975" cy="1027111"/>
          </a:xfrm>
          <a:prstGeom prst="rect">
            <a:avLst/>
          </a:prstGeom>
          <a:noFill/>
          <a:ln w="76200" cmpd="sng">
            <a:solidFill>
              <a:srgbClr val="D9D9D9"/>
            </a:solidFill>
            <a:prstDash val="solid"/>
          </a:ln>
        </p:spPr>
        <p:txBody>
          <a:bodyPr vert="horz" lIns="0" tIns="95250" rIns="0" bIns="0" anchor="t"/>
          <a:lstStyle/>
          <a:p>
            <a:pPr marL="182880" marR="182880" indent="0" algn="just">
              <a:lnSpc>
                <a:spcPts val="1400"/>
              </a:lnSpc>
              <a:spcAft>
                <a:spcPts val="1460"/>
              </a:spcAft>
            </a:pPr>
            <a:r>
              <a:rPr lang="de-DE" sz="1150" spc="0" dirty="0">
                <a:solidFill>
                  <a:srgbClr val="000000"/>
                </a:solidFill>
                <a:latin typeface="Calibri" panose="02020603050405020304" pitchFamily="2"/>
              </a:rPr>
              <a:t>Die gemeindliche Steuerkraft erreicht in Solingen nur eine Mittefeldplatzierung. Ihr Wachstum fiel mit 13 Prozent unterdurchschnittlich aus. Infolge stieg die Differenz der Steuerkraft in Solingen zur Steuerkraft aller NRW-Kommunen an. </a:t>
            </a:r>
          </a:p>
        </p:txBody>
      </p:sp>
      <p:sp>
        <p:nvSpPr>
          <p:cNvPr id="14" name="Textplatzhalter 13"/>
          <p:cNvSpPr>
            <a:spLocks noGrp="1"/>
          </p:cNvSpPr>
          <p:nvPr>
            <p:ph type="body" idx="10"/>
          </p:nvPr>
        </p:nvSpPr>
        <p:spPr>
          <a:xfrm>
            <a:off x="11330305" y="6501130"/>
            <a:ext cx="23241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85">
                <a:solidFill>
                  <a:srgbClr val="748BA3"/>
                </a:solidFill>
                <a:latin typeface="Calibri" panose="02020603050405020304" pitchFamily="2"/>
              </a:rPr>
              <a:t>12 </a:t>
            </a:r>
          </a:p>
        </p:txBody>
      </p:sp>
      <p:sp>
        <p:nvSpPr>
          <p:cNvPr id="6" name="Textplatzhalter 5">
            <a:extLst>
              <a:ext uri="{FF2B5EF4-FFF2-40B4-BE49-F238E27FC236}">
                <a16:creationId xmlns:a16="http://schemas.microsoft.com/office/drawing/2014/main" id="{3843BBC0-EB43-E9A9-3B1D-B2272D6D923D}"/>
              </a:ext>
            </a:extLst>
          </p:cNvPr>
          <p:cNvSpPr>
            <a:spLocks noGrp="1"/>
          </p:cNvSpPr>
          <p:nvPr>
            <p:ph type="body" idx="10"/>
          </p:nvPr>
        </p:nvSpPr>
        <p:spPr/>
        <p:txBody>
          <a:bodyPr/>
          <a:lstStyle/>
          <a:p>
            <a:endParaRPr lang="de-DE"/>
          </a:p>
        </p:txBody>
      </p:sp>
      <p:sp>
        <p:nvSpPr>
          <p:cNvPr id="16" name="Textplatzhalter 15">
            <a:extLst>
              <a:ext uri="{FF2B5EF4-FFF2-40B4-BE49-F238E27FC236}">
                <a16:creationId xmlns:a16="http://schemas.microsoft.com/office/drawing/2014/main" id="{FA5164E2-09CE-04B0-ADED-9C2942FE2DBB}"/>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A98C42BF-220E-3C07-FAC9-4159FD2E8926}"/>
              </a:ext>
            </a:extLst>
          </p:cNvPr>
          <p:cNvSpPr>
            <a:spLocks noGrp="1"/>
          </p:cNvSpPr>
          <p:nvPr>
            <p:ph type="body" idx="10"/>
          </p:nvPr>
        </p:nvSpPr>
        <p:spPr/>
        <p:txBody>
          <a:bodyPr/>
          <a:lstStyle/>
          <a:p>
            <a:endParaRPr lang="de-DE"/>
          </a:p>
        </p:txBody>
      </p:sp>
      <p:pic>
        <p:nvPicPr>
          <p:cNvPr id="19" name="Grafik 18">
            <a:extLst>
              <a:ext uri="{FF2B5EF4-FFF2-40B4-BE49-F238E27FC236}">
                <a16:creationId xmlns:a16="http://schemas.microsoft.com/office/drawing/2014/main" id="{9FCC7B2F-F1D5-93BB-21A6-65EF73B9FBC8}"/>
              </a:ext>
            </a:extLst>
          </p:cNvPr>
          <p:cNvPicPr>
            <a:picLocks noChangeAspect="1"/>
          </p:cNvPicPr>
          <p:nvPr/>
        </p:nvPicPr>
        <p:blipFill>
          <a:blip r:embed="rId3"/>
          <a:stretch>
            <a:fillRect/>
          </a:stretch>
        </p:blipFill>
        <p:spPr>
          <a:xfrm>
            <a:off x="10732395" y="670880"/>
            <a:ext cx="1396105" cy="4322439"/>
          </a:xfrm>
          <a:prstGeom prst="rect">
            <a:avLst/>
          </a:prstGeom>
        </p:spPr>
      </p:pic>
      <p:pic>
        <p:nvPicPr>
          <p:cNvPr id="21" name="Grafik 20">
            <a:extLst>
              <a:ext uri="{FF2B5EF4-FFF2-40B4-BE49-F238E27FC236}">
                <a16:creationId xmlns:a16="http://schemas.microsoft.com/office/drawing/2014/main" id="{015FAB40-7640-89C6-E538-4F1560DFF46F}"/>
              </a:ext>
            </a:extLst>
          </p:cNvPr>
          <p:cNvPicPr>
            <a:picLocks noChangeAspect="1"/>
          </p:cNvPicPr>
          <p:nvPr/>
        </p:nvPicPr>
        <p:blipFill>
          <a:blip r:embed="rId4"/>
          <a:stretch>
            <a:fillRect/>
          </a:stretch>
        </p:blipFill>
        <p:spPr>
          <a:xfrm>
            <a:off x="1581149" y="2576871"/>
            <a:ext cx="4371976" cy="34600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835150" y="2724785"/>
            <a:ext cx="241046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Patentanmeldungen je 1.000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Betriebe (2021) </a:t>
            </a:r>
          </a:p>
        </p:txBody>
      </p:sp>
      <p:sp>
        <p:nvSpPr>
          <p:cNvPr id="5" name="Textplatzhalter 4"/>
          <p:cNvSpPr>
            <a:spLocks noGrp="1"/>
          </p:cNvSpPr>
          <p:nvPr>
            <p:ph type="body" idx="10"/>
          </p:nvPr>
        </p:nvSpPr>
        <p:spPr>
          <a:xfrm>
            <a:off x="1642745" y="350520"/>
            <a:ext cx="2673350"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45">
                <a:solidFill>
                  <a:srgbClr val="1B415F"/>
                </a:solidFill>
                <a:latin typeface="Calibri" panose="02020603050405020304" pitchFamily="2"/>
              </a:rPr>
              <a:t>Patentanmeldungen </a:t>
            </a:r>
          </a:p>
        </p:txBody>
      </p:sp>
      <p:sp>
        <p:nvSpPr>
          <p:cNvPr id="6" name="Textplatzhalter 5"/>
          <p:cNvSpPr>
            <a:spLocks noGrp="1"/>
          </p:cNvSpPr>
          <p:nvPr>
            <p:ph type="body" idx="10"/>
          </p:nvPr>
        </p:nvSpPr>
        <p:spPr>
          <a:xfrm>
            <a:off x="2435225" y="938530"/>
            <a:ext cx="330136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Innovationen werden immer bedeutsamer für die Wettbewerbsfähigkeit von Unternehmen. In diesem Zusammenhang ist auch die vorhandene regionale Innovationskultur wichtig. Ein relevanter Indikator zur Abbildung dieser sind die Patentanmeldungen bezogen auf die ansässigen Betriebe. </a:t>
            </a:r>
          </a:p>
        </p:txBody>
      </p:sp>
      <p:sp>
        <p:nvSpPr>
          <p:cNvPr id="7" name="Textplatzhalter 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8" name="Textplatzhalter 7"/>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2021 </a:t>
            </a:r>
          </a:p>
        </p:txBody>
      </p:sp>
      <p:sp>
        <p:nvSpPr>
          <p:cNvPr id="9" name="Textplatzhalter 8"/>
          <p:cNvSpPr>
            <a:spLocks noGrp="1"/>
          </p:cNvSpPr>
          <p:nvPr>
            <p:ph type="body" idx="10"/>
          </p:nvPr>
        </p:nvSpPr>
        <p:spPr>
          <a:xfrm>
            <a:off x="6221095" y="5104447"/>
            <a:ext cx="4396105" cy="975995"/>
          </a:xfrm>
          <a:prstGeom prst="rect">
            <a:avLst/>
          </a:prstGeom>
          <a:noFill/>
          <a:ln w="76200" cmpd="sng">
            <a:solidFill>
              <a:srgbClr val="D9D9D9"/>
            </a:solidFill>
            <a:prstDash val="solid"/>
          </a:ln>
        </p:spPr>
        <p:txBody>
          <a:bodyPr vert="horz" lIns="0" tIns="50800" rIns="0" bIns="0" anchor="t"/>
          <a:lstStyle/>
          <a:p>
            <a:pPr marL="182880" marR="137160" indent="0" algn="just">
              <a:lnSpc>
                <a:spcPts val="1400"/>
              </a:lnSpc>
              <a:spcAft>
                <a:spcPts val="3210"/>
              </a:spcAft>
            </a:pPr>
            <a:r>
              <a:rPr lang="de-DE" sz="1150" spc="0" dirty="0">
                <a:solidFill>
                  <a:srgbClr val="000000"/>
                </a:solidFill>
                <a:latin typeface="Calibri" panose="02020603050405020304" pitchFamily="2"/>
              </a:rPr>
              <a:t>Die zahlreichen (Industrie)Unternehmen in Solingen innovieren und lassen ihre Entwicklung über Patente schützen. Solingen kann sich mit Rang 185 in der vorderen Hälfte des Rankings platzieren. </a:t>
            </a:r>
          </a:p>
        </p:txBody>
      </p:sp>
      <p:sp>
        <p:nvSpPr>
          <p:cNvPr id="10" name="Textplatzhalter 9"/>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1" name="Textplatzhalter 10"/>
          <p:cNvSpPr>
            <a:spLocks noGrp="1"/>
          </p:cNvSpPr>
          <p:nvPr>
            <p:ph type="body" idx="10"/>
          </p:nvPr>
        </p:nvSpPr>
        <p:spPr>
          <a:xfrm>
            <a:off x="11330305" y="6501130"/>
            <a:ext cx="23241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85">
                <a:solidFill>
                  <a:srgbClr val="748BA3"/>
                </a:solidFill>
                <a:latin typeface="Calibri" panose="02020603050405020304" pitchFamily="2"/>
              </a:rPr>
              <a:t>13 </a:t>
            </a:r>
          </a:p>
        </p:txBody>
      </p:sp>
      <p:graphicFrame>
        <p:nvGraphicFramePr>
          <p:cNvPr id="13" name="Tabelle 12"/>
          <p:cNvGraphicFramePr>
            <a:graphicFrameLocks noGrp="1"/>
          </p:cNvGraphicFramePr>
          <p:nvPr>
            <p:extLst>
              <p:ext uri="{D42A27DB-BD31-4B8C-83A1-F6EECF244321}">
                <p14:modId xmlns:p14="http://schemas.microsoft.com/office/powerpoint/2010/main" val="1428655851"/>
              </p:ext>
            </p:extLst>
          </p:nvPr>
        </p:nvGraphicFramePr>
        <p:xfrm>
          <a:off x="1725295" y="3242945"/>
          <a:ext cx="4093210" cy="1645920"/>
        </p:xfrm>
        <a:graphic>
          <a:graphicData uri="http://schemas.openxmlformats.org/drawingml/2006/table">
            <a:tbl>
              <a:tblPr/>
              <a:tblGrid>
                <a:gridCol w="203581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7975">
                <a:tc>
                  <a:txBody>
                    <a:bodyPr/>
                    <a:lstStyle/>
                    <a:p>
                      <a:pPr marL="64135" marR="0" indent="0" algn="l">
                        <a:lnSpc>
                          <a:spcPts val="1100"/>
                        </a:lnSpc>
                        <a:spcBef>
                          <a:spcPts val="655"/>
                        </a:spcBef>
                        <a:spcAft>
                          <a:spcPts val="600"/>
                        </a:spcAft>
                      </a:pPr>
                      <a:r>
                        <a:rPr lang="de-DE" sz="1150" spc="0">
                          <a:solidFill>
                            <a:srgbClr val="2D4863"/>
                          </a:solidFill>
                          <a:latin typeface="Calibri" panose="02020603050405020304" pitchFamily="2"/>
                        </a:rPr>
                        <a:t>Solingen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ts val="1100"/>
                        </a:lnSpc>
                        <a:spcBef>
                          <a:spcPts val="655"/>
                        </a:spcBef>
                        <a:spcAft>
                          <a:spcPts val="635"/>
                        </a:spcAft>
                        <a:tabLst>
                          <a:tab pos="137160" algn="dec"/>
                        </a:tabLst>
                      </a:pPr>
                      <a:r>
                        <a:rPr lang="de-DE" sz="1150" spc="0">
                          <a:solidFill>
                            <a:srgbClr val="2D4863"/>
                          </a:solidFill>
                          <a:latin typeface="Calibri" panose="02020603050405020304" pitchFamily="2"/>
                        </a:rPr>
                        <a:t>2,4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36576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1"/>
                  </a:ext>
                </a:extLst>
              </a:tr>
              <a:tr h="304800">
                <a:tc>
                  <a:txBody>
                    <a:bodyPr/>
                    <a:lstStyle/>
                    <a:p>
                      <a:pPr marL="64135" marR="0" indent="0" algn="l">
                        <a:lnSpc>
                          <a:spcPts val="1400"/>
                        </a:lnSpc>
                        <a:spcBef>
                          <a:spcPts val="535"/>
                        </a:spcBef>
                        <a:spcAft>
                          <a:spcPts val="430"/>
                        </a:spcAft>
                      </a:pPr>
                      <a:r>
                        <a:rPr lang="de-DE" sz="1200" spc="0" dirty="0">
                          <a:solidFill>
                            <a:srgbClr val="2D4863"/>
                          </a:solidFill>
                          <a:latin typeface="Cambria Math" panose="02020603050405020304" pitchFamily="1"/>
                        </a:rPr>
                        <a:t>∅ </a:t>
                      </a:r>
                      <a:r>
                        <a:rPr lang="de-DE" sz="1150" spc="-25"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ts val="1100"/>
                        </a:lnSpc>
                        <a:spcBef>
                          <a:spcPts val="655"/>
                        </a:spcBef>
                        <a:spcAft>
                          <a:spcPts val="585"/>
                        </a:spcAft>
                        <a:tabLst>
                          <a:tab pos="137160" algn="dec"/>
                        </a:tabLst>
                      </a:pPr>
                      <a:r>
                        <a:rPr lang="de-DE" sz="1150" spc="0">
                          <a:solidFill>
                            <a:srgbClr val="2D4863"/>
                          </a:solidFill>
                          <a:latin typeface="Calibri" panose="02020603050405020304" pitchFamily="2"/>
                        </a:rPr>
                        <a:t>8,0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2"/>
                  </a:ext>
                </a:extLst>
              </a:tr>
              <a:tr h="36893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3"/>
                  </a:ext>
                </a:extLst>
              </a:tr>
              <a:tr h="298450">
                <a:tc>
                  <a:txBody>
                    <a:bodyPr/>
                    <a:lstStyle/>
                    <a:p>
                      <a:pPr marL="64135" marR="0" indent="0" algn="l">
                        <a:lnSpc>
                          <a:spcPts val="1400"/>
                        </a:lnSpc>
                        <a:spcBef>
                          <a:spcPts val="535"/>
                        </a:spcBef>
                        <a:spcAft>
                          <a:spcPts val="380"/>
                        </a:spcAft>
                      </a:pPr>
                      <a:r>
                        <a:rPr lang="de-DE" sz="1200" spc="0" dirty="0">
                          <a:solidFill>
                            <a:srgbClr val="2D4863"/>
                          </a:solidFill>
                          <a:latin typeface="Cambria Math" panose="02020603050405020304" pitchFamily="1"/>
                        </a:rPr>
                        <a:t>∅ </a:t>
                      </a:r>
                      <a:r>
                        <a:rPr lang="de-DE" sz="115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ts val="1100"/>
                        </a:lnSpc>
                        <a:spcBef>
                          <a:spcPts val="655"/>
                        </a:spcBef>
                        <a:spcAft>
                          <a:spcPts val="535"/>
                        </a:spcAft>
                        <a:tabLst>
                          <a:tab pos="137160" algn="dec"/>
                        </a:tabLst>
                      </a:pPr>
                      <a:r>
                        <a:rPr lang="de-DE" sz="1150" spc="0" dirty="0">
                          <a:solidFill>
                            <a:srgbClr val="2D4863"/>
                          </a:solidFill>
                          <a:latin typeface="Calibri" panose="02020603050405020304" pitchFamily="2"/>
                        </a:rPr>
                        <a:t>5,1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sp>
        <p:nvSpPr>
          <p:cNvPr id="12" name="Textplatzhalter 11">
            <a:extLst>
              <a:ext uri="{FF2B5EF4-FFF2-40B4-BE49-F238E27FC236}">
                <a16:creationId xmlns:a16="http://schemas.microsoft.com/office/drawing/2014/main" id="{AA8752F5-3FBD-07FF-7F4A-D16D9B0666B7}"/>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2875CE3B-5206-F760-E241-1BF058A43AA7}"/>
              </a:ext>
            </a:extLst>
          </p:cNvPr>
          <p:cNvSpPr>
            <a:spLocks noGrp="1"/>
          </p:cNvSpPr>
          <p:nvPr>
            <p:ph type="body" idx="10"/>
          </p:nvPr>
        </p:nvSpPr>
        <p:spPr/>
        <p:txBody>
          <a:bodyPr/>
          <a:lstStyle/>
          <a:p>
            <a:endParaRPr lang="de-DE"/>
          </a:p>
        </p:txBody>
      </p:sp>
      <p:sp>
        <p:nvSpPr>
          <p:cNvPr id="20" name="Textplatzhalter 19">
            <a:extLst>
              <a:ext uri="{FF2B5EF4-FFF2-40B4-BE49-F238E27FC236}">
                <a16:creationId xmlns:a16="http://schemas.microsoft.com/office/drawing/2014/main" id="{249EE8B7-9FC4-9436-70F0-EFC4ABF5A8E6}"/>
              </a:ext>
            </a:extLst>
          </p:cNvPr>
          <p:cNvSpPr>
            <a:spLocks noGrp="1"/>
          </p:cNvSpPr>
          <p:nvPr>
            <p:ph type="body" idx="10"/>
          </p:nvPr>
        </p:nvSpPr>
        <p:spPr/>
        <p:txBody>
          <a:bodyPr/>
          <a:lstStyle/>
          <a:p>
            <a:endParaRPr lang="de-DE"/>
          </a:p>
        </p:txBody>
      </p:sp>
      <p:pic>
        <p:nvPicPr>
          <p:cNvPr id="21" name="Grafik 20">
            <a:extLst>
              <a:ext uri="{FF2B5EF4-FFF2-40B4-BE49-F238E27FC236}">
                <a16:creationId xmlns:a16="http://schemas.microsoft.com/office/drawing/2014/main" id="{1C45EB10-0ABC-9124-C38F-F585CE1A7861}"/>
              </a:ext>
            </a:extLst>
          </p:cNvPr>
          <p:cNvPicPr>
            <a:picLocks noChangeAspect="1"/>
          </p:cNvPicPr>
          <p:nvPr/>
        </p:nvPicPr>
        <p:blipFill>
          <a:blip r:embed="rId3"/>
          <a:stretch>
            <a:fillRect/>
          </a:stretch>
        </p:blipFill>
        <p:spPr>
          <a:xfrm>
            <a:off x="10716520" y="652151"/>
            <a:ext cx="1396105" cy="43224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DD54DE53-D8EF-69AB-B5CF-F1EB51AE3A86}"/>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12" name="Grafik 11"/>
          <p:cNvPicPr/>
          <p:nvPr/>
        </p:nvPicPr>
        <p:blipFill>
          <a:blip r:embed="rId4"/>
          <a:stretch>
            <a:fillRect/>
          </a:stretch>
        </p:blipFill>
        <p:spPr>
          <a:xfrm>
            <a:off x="1456690" y="758825"/>
            <a:ext cx="4529455" cy="1673225"/>
          </a:xfrm>
          <a:prstGeom prst="rect">
            <a:avLst/>
          </a:prstGeom>
        </p:spPr>
      </p:pic>
      <p:pic>
        <p:nvPicPr>
          <p:cNvPr id="15" name="Grafik 14"/>
          <p:cNvPicPr/>
          <p:nvPr/>
        </p:nvPicPr>
        <p:blipFill>
          <a:blip r:embed="rId5"/>
          <a:stretch>
            <a:fillRect/>
          </a:stretch>
        </p:blipFill>
        <p:spPr>
          <a:xfrm>
            <a:off x="6169025" y="704215"/>
            <a:ext cx="4502150" cy="4309745"/>
          </a:xfrm>
          <a:prstGeom prst="rect">
            <a:avLst/>
          </a:prstGeom>
        </p:spPr>
      </p:pic>
      <p:pic>
        <p:nvPicPr>
          <p:cNvPr id="22" name="Grafik 21"/>
          <p:cNvPicPr/>
          <p:nvPr/>
        </p:nvPicPr>
        <p:blipFill>
          <a:blip r:embed="rId6"/>
          <a:stretch>
            <a:fillRect/>
          </a:stretch>
        </p:blipFill>
        <p:spPr>
          <a:xfrm>
            <a:off x="713105" y="6394450"/>
            <a:ext cx="2060575" cy="292735"/>
          </a:xfrm>
          <a:prstGeom prst="rect">
            <a:avLst/>
          </a:prstGeom>
        </p:spPr>
      </p:pic>
      <p:sp>
        <p:nvSpPr>
          <p:cNvPr id="6" name="Textplatzhalter 5"/>
          <p:cNvSpPr>
            <a:spLocks noGrp="1"/>
          </p:cNvSpPr>
          <p:nvPr>
            <p:ph type="body" idx="10"/>
          </p:nvPr>
        </p:nvSpPr>
        <p:spPr>
          <a:xfrm>
            <a:off x="1456690" y="0"/>
            <a:ext cx="4572000" cy="758825"/>
          </a:xfrm>
          <a:prstGeom prst="rect">
            <a:avLst/>
          </a:prstGeom>
          <a:noFill/>
          <a:ln w="0" cmpd="sng">
            <a:noFill/>
            <a:prstDash val="solid"/>
          </a:ln>
        </p:spPr>
        <p:txBody>
          <a:bodyPr vert="horz" lIns="0" tIns="301625" rIns="0" bIns="0" anchor="t"/>
          <a:lstStyle/>
          <a:p>
            <a:pPr marL="137160" marR="0" indent="0" algn="l">
              <a:lnSpc>
                <a:spcPts val="2600"/>
              </a:lnSpc>
              <a:spcAft>
                <a:spcPts val="930"/>
              </a:spcAft>
            </a:pPr>
            <a:r>
              <a:rPr lang="de-DE" sz="2500" b="1" spc="10">
                <a:solidFill>
                  <a:srgbClr val="EBC524"/>
                </a:solidFill>
                <a:latin typeface="Calibri" panose="02020603050405020304" pitchFamily="2"/>
              </a:rPr>
              <a:t>Arbeitsplatzversorgung </a:t>
            </a:r>
          </a:p>
        </p:txBody>
      </p:sp>
      <p:sp>
        <p:nvSpPr>
          <p:cNvPr id="9" name="Textplatzhalter 8"/>
          <p:cNvSpPr>
            <a:spLocks noGrp="1"/>
          </p:cNvSpPr>
          <p:nvPr>
            <p:ph type="body" idx="10"/>
          </p:nvPr>
        </p:nvSpPr>
        <p:spPr>
          <a:xfrm>
            <a:off x="6134100" y="0"/>
            <a:ext cx="4572000" cy="704215"/>
          </a:xfrm>
          <a:prstGeom prst="rect">
            <a:avLst/>
          </a:prstGeom>
          <a:noFill/>
          <a:ln w="0" cmpd="sng">
            <a:noFill/>
            <a:prstDash val="solid"/>
          </a:ln>
        </p:spPr>
        <p:txBody>
          <a:bodyPr vert="horz" lIns="0" tIns="5715" rIns="0" bIns="0" anchor="t"/>
          <a:lstStyle/>
          <a:p>
            <a:pPr marL="2834640" marR="0" indent="0" algn="l">
              <a:lnSpc>
                <a:spcPts val="2000"/>
              </a:lnSpc>
              <a:spcAft>
                <a:spcPts val="0"/>
              </a:spcAft>
            </a:pPr>
            <a:r>
              <a:rPr lang="de-DE" sz="1800" spc="-35">
                <a:solidFill>
                  <a:srgbClr val="7E7E7E"/>
                </a:solidFill>
                <a:latin typeface="Calibri" panose="02020603050405020304" pitchFamily="2"/>
              </a:rPr>
              <a:t>Kreisfreie Stadt </a:t>
            </a:r>
          </a:p>
          <a:p>
            <a:pPr marL="3154680" marR="0" indent="0" algn="l">
              <a:lnSpc>
                <a:spcPts val="2600"/>
              </a:lnSpc>
              <a:spcBef>
                <a:spcPts val="0"/>
              </a:spcBef>
              <a:spcAft>
                <a:spcPts val="955"/>
              </a:spcAft>
            </a:pPr>
            <a:r>
              <a:rPr lang="de-DE" sz="2500" spc="-50">
                <a:solidFill>
                  <a:srgbClr val="2D4863"/>
                </a:solidFill>
                <a:latin typeface="Calibri" panose="02020603050405020304" pitchFamily="2"/>
              </a:rPr>
              <a:t>Solingen </a:t>
            </a:r>
          </a:p>
        </p:txBody>
      </p:sp>
      <p:sp>
        <p:nvSpPr>
          <p:cNvPr id="10" name="Textplatzhalter 9"/>
          <p:cNvSpPr>
            <a:spLocks noGrp="1"/>
          </p:cNvSpPr>
          <p:nvPr>
            <p:ph type="body" idx="10"/>
          </p:nvPr>
        </p:nvSpPr>
        <p:spPr>
          <a:xfrm>
            <a:off x="6172200" y="5121910"/>
            <a:ext cx="4498975" cy="990600"/>
          </a:xfrm>
          <a:prstGeom prst="rect">
            <a:avLst/>
          </a:prstGeom>
          <a:noFill/>
          <a:ln w="76200" cmpd="sng">
            <a:solidFill>
              <a:srgbClr val="D9D9D9"/>
            </a:solidFill>
            <a:prstDash val="solid"/>
          </a:ln>
        </p:spPr>
        <p:txBody>
          <a:bodyPr vert="horz" lIns="0" tIns="10795" rIns="0" bIns="0" anchor="t"/>
          <a:lstStyle/>
          <a:p>
            <a:pPr marL="228600" marR="228600" indent="0" algn="just">
              <a:lnSpc>
                <a:spcPts val="1400"/>
              </a:lnSpc>
              <a:spcAft>
                <a:spcPts val="765"/>
              </a:spcAft>
            </a:pPr>
            <a:r>
              <a:rPr lang="de-DE" sz="1150" spc="0" dirty="0">
                <a:solidFill>
                  <a:srgbClr val="000000"/>
                </a:solidFill>
                <a:latin typeface="Calibri" panose="02020603050405020304" pitchFamily="2"/>
              </a:rPr>
              <a:t>Die Arbeitsplatzversorgung in Solingen zählt im Vergleich der kreisfreien Städte zu den stärkeren. Diese hat konnte in den vergangenen Jahren um 2 Prozentpunkte zunehmen. Im Vergleich aller NRW-Kommunen wird trotzdem eine Mittelfeldplatzierung erreicht </a:t>
            </a:r>
          </a:p>
        </p:txBody>
      </p:sp>
      <p:sp>
        <p:nvSpPr>
          <p:cNvPr id="13" name="Textplatzhalter 12"/>
          <p:cNvSpPr>
            <a:spLocks noGrp="1"/>
          </p:cNvSpPr>
          <p:nvPr>
            <p:ph type="body" idx="10"/>
          </p:nvPr>
        </p:nvSpPr>
        <p:spPr>
          <a:xfrm>
            <a:off x="2432050" y="890270"/>
            <a:ext cx="3304540" cy="1465580"/>
          </a:xfrm>
          <a:prstGeom prst="rect">
            <a:avLst/>
          </a:prstGeom>
          <a:noFill/>
          <a:ln w="0" cmpd="sng">
            <a:noFill/>
            <a:prstDash val="solid"/>
          </a:ln>
        </p:spPr>
        <p:txBody>
          <a:bodyPr vert="horz" lIns="0" tIns="26670" rIns="0" bIns="0" anchor="t"/>
          <a:lstStyle/>
          <a:p>
            <a:pPr marL="0" marR="0" indent="0" algn="just">
              <a:lnSpc>
                <a:spcPts val="1200"/>
              </a:lnSpc>
              <a:spcAft>
                <a:spcPts val="0"/>
              </a:spcAft>
              <a:tabLst>
                <a:tab pos="960120" algn="l"/>
                <a:tab pos="1554480" algn="l"/>
                <a:tab pos="3291840" algn="r"/>
              </a:tabLst>
            </a:pPr>
            <a:r>
              <a:rPr lang="de-DE" sz="1200" spc="0" dirty="0">
                <a:solidFill>
                  <a:srgbClr val="2D4863"/>
                </a:solidFill>
                <a:latin typeface="Calibri" panose="02020603050405020304" pitchFamily="2"/>
              </a:rPr>
              <a:t>Regionen mit einem umfangreichen </a:t>
            </a:r>
          </a:p>
          <a:p>
            <a:pPr marL="0" marR="0" indent="0" algn="just">
              <a:lnSpc>
                <a:spcPts val="1400"/>
              </a:lnSpc>
              <a:spcBef>
                <a:spcPts val="0"/>
              </a:spcBef>
              <a:spcAft>
                <a:spcPts val="0"/>
              </a:spcAft>
            </a:pPr>
            <a:r>
              <a:rPr lang="de-DE" sz="1200" spc="0" dirty="0">
                <a:solidFill>
                  <a:srgbClr val="2D4863"/>
                </a:solidFill>
                <a:latin typeface="Calibri" panose="02020603050405020304" pitchFamily="2"/>
              </a:rPr>
              <a:t>Arbeitsplatzangebot sind attraktiver und ziehen in stärkerem Maße Fachkräfte an. Um die Beschäftigungssituation in einer Region beurteilen zu können, eignet sich ein Blick auf die allgemeine Arbeitsplatzversorgung – gemessen als Anteil der sozialversicherungspflichtig Beschäftigten an allen erwerbsfähigen Einwohnern. </a:t>
            </a:r>
          </a:p>
        </p:txBody>
      </p:sp>
      <p:sp>
        <p:nvSpPr>
          <p:cNvPr id="16" name="Textplatzhalter 15"/>
          <p:cNvSpPr>
            <a:spLocks noGrp="1"/>
          </p:cNvSpPr>
          <p:nvPr>
            <p:ph type="body" idx="10"/>
          </p:nvPr>
        </p:nvSpPr>
        <p:spPr>
          <a:xfrm>
            <a:off x="6343015" y="812165"/>
            <a:ext cx="887095" cy="20256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de-DE" sz="1400" spc="-65">
                <a:solidFill>
                  <a:srgbClr val="2D4863"/>
                </a:solidFill>
                <a:latin typeface="Calibri" panose="02020603050405020304" pitchFamily="2"/>
              </a:rPr>
              <a:t>Niveau 2024 </a:t>
            </a:r>
          </a:p>
        </p:txBody>
      </p:sp>
      <p:graphicFrame>
        <p:nvGraphicFramePr>
          <p:cNvPr id="21" name="Tabelle 20"/>
          <p:cNvGraphicFramePr>
            <a:graphicFrameLocks noGrp="1"/>
          </p:cNvGraphicFramePr>
          <p:nvPr/>
        </p:nvGraphicFramePr>
        <p:xfrm>
          <a:off x="713105" y="6394450"/>
          <a:ext cx="10858500" cy="298450"/>
        </p:xfrm>
        <a:graphic>
          <a:graphicData uri="http://schemas.openxmlformats.org/drawingml/2006/table">
            <a:tbl>
              <a:tblPr/>
              <a:tblGrid>
                <a:gridCol w="2060575">
                  <a:extLst>
                    <a:ext uri="{9D8B030D-6E8A-4147-A177-3AD203B41FA5}">
                      <a16:colId xmlns:a16="http://schemas.microsoft.com/office/drawing/2014/main" val="20000"/>
                    </a:ext>
                  </a:extLst>
                </a:gridCol>
                <a:gridCol w="8797925">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715" indent="0" algn="r">
                        <a:lnSpc>
                          <a:spcPts val="1100"/>
                        </a:lnSpc>
                        <a:spcBef>
                          <a:spcPts val="670"/>
                        </a:spcBef>
                        <a:spcAft>
                          <a:spcPts val="560"/>
                        </a:spcAft>
                      </a:pPr>
                      <a:r>
                        <a:rPr lang="de-DE" sz="950" spc="0" dirty="0">
                          <a:solidFill>
                            <a:srgbClr val="74899D"/>
                          </a:solidFill>
                          <a:latin typeface="Calibri" panose="02020603050405020304" pitchFamily="2"/>
                        </a:rPr>
                        <a:t>14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1" name="Textplatzhalter 10">
            <a:extLst>
              <a:ext uri="{FF2B5EF4-FFF2-40B4-BE49-F238E27FC236}">
                <a16:creationId xmlns:a16="http://schemas.microsoft.com/office/drawing/2014/main" id="{DC98CFDB-05BC-9F2E-A471-0C4E4C8FA2CC}"/>
              </a:ext>
            </a:extLst>
          </p:cNvPr>
          <p:cNvSpPr>
            <a:spLocks noGrp="1"/>
          </p:cNvSpPr>
          <p:nvPr>
            <p:ph type="body" idx="10"/>
          </p:nvPr>
        </p:nvSpPr>
        <p:spPr/>
        <p:txBody>
          <a:bodyPr/>
          <a:lstStyle/>
          <a:p>
            <a:endParaRPr lang="de-DE"/>
          </a:p>
        </p:txBody>
      </p:sp>
      <p:sp>
        <p:nvSpPr>
          <p:cNvPr id="20" name="Textplatzhalter 19">
            <a:extLst>
              <a:ext uri="{FF2B5EF4-FFF2-40B4-BE49-F238E27FC236}">
                <a16:creationId xmlns:a16="http://schemas.microsoft.com/office/drawing/2014/main" id="{BA3AD171-130B-D808-226F-476C2CA0B515}"/>
              </a:ext>
            </a:extLst>
          </p:cNvPr>
          <p:cNvSpPr>
            <a:spLocks noGrp="1"/>
          </p:cNvSpPr>
          <p:nvPr>
            <p:ph type="body" idx="10"/>
          </p:nvPr>
        </p:nvSpPr>
        <p:spPr/>
        <p:txBody>
          <a:bodyPr/>
          <a:lstStyle/>
          <a:p>
            <a:endParaRPr lang="de-DE"/>
          </a:p>
        </p:txBody>
      </p:sp>
      <p:sp>
        <p:nvSpPr>
          <p:cNvPr id="24" name="Textplatzhalter 23">
            <a:extLst>
              <a:ext uri="{FF2B5EF4-FFF2-40B4-BE49-F238E27FC236}">
                <a16:creationId xmlns:a16="http://schemas.microsoft.com/office/drawing/2014/main" id="{3B4FC31B-FBA2-5241-E171-406E3607C5F7}"/>
              </a:ext>
            </a:extLst>
          </p:cNvPr>
          <p:cNvSpPr>
            <a:spLocks noGrp="1"/>
          </p:cNvSpPr>
          <p:nvPr>
            <p:ph type="body" idx="10"/>
          </p:nvPr>
        </p:nvSpPr>
        <p:spPr/>
        <p:txBody>
          <a:bodyPr/>
          <a:lstStyle/>
          <a:p>
            <a:endParaRPr lang="de-DE"/>
          </a:p>
        </p:txBody>
      </p:sp>
      <p:pic>
        <p:nvPicPr>
          <p:cNvPr id="29" name="Grafik 28">
            <a:extLst>
              <a:ext uri="{FF2B5EF4-FFF2-40B4-BE49-F238E27FC236}">
                <a16:creationId xmlns:a16="http://schemas.microsoft.com/office/drawing/2014/main" id="{4ADBB1A0-789B-14BD-8342-A6B5CE210C48}"/>
              </a:ext>
            </a:extLst>
          </p:cNvPr>
          <p:cNvPicPr>
            <a:picLocks noChangeAspect="1"/>
          </p:cNvPicPr>
          <p:nvPr/>
        </p:nvPicPr>
        <p:blipFill>
          <a:blip r:embed="rId7"/>
          <a:stretch>
            <a:fillRect/>
          </a:stretch>
        </p:blipFill>
        <p:spPr>
          <a:xfrm>
            <a:off x="1497900" y="2546191"/>
            <a:ext cx="4579685" cy="37341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3"/>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42745" y="347345"/>
            <a:ext cx="349948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30">
                <a:solidFill>
                  <a:srgbClr val="EBC524"/>
                </a:solidFill>
                <a:latin typeface="Calibri" panose="02020603050405020304" pitchFamily="2"/>
              </a:rPr>
              <a:t>Beschäftigungsrate Frauen </a:t>
            </a:r>
          </a:p>
        </p:txBody>
      </p:sp>
      <p:sp>
        <p:nvSpPr>
          <p:cNvPr id="5" name="Textplatzhalter 4"/>
          <p:cNvSpPr>
            <a:spLocks noGrp="1"/>
          </p:cNvSpPr>
          <p:nvPr>
            <p:ph type="body" idx="10"/>
          </p:nvPr>
        </p:nvSpPr>
        <p:spPr>
          <a:xfrm>
            <a:off x="2435225" y="932815"/>
            <a:ext cx="3301365" cy="1234440"/>
          </a:xfrm>
          <a:prstGeom prst="rect">
            <a:avLst/>
          </a:prstGeom>
          <a:noFill/>
          <a:ln w="0" cmpd="sng">
            <a:noFill/>
            <a:prstDash val="solid"/>
          </a:ln>
        </p:spPr>
        <p:txBody>
          <a:bodyPr vert="horz" lIns="0" tIns="0" rIns="0" bIns="0" anchor="t"/>
          <a:lstStyle/>
          <a:p>
            <a:pPr marL="0" marR="0" indent="0" algn="just">
              <a:lnSpc>
                <a:spcPts val="1400"/>
              </a:lnSpc>
              <a:spcAft>
                <a:spcPts val="20"/>
              </a:spcAft>
            </a:pPr>
            <a:r>
              <a:rPr lang="de-DE" sz="1250" spc="-30">
                <a:solidFill>
                  <a:srgbClr val="2D4863"/>
                </a:solidFill>
                <a:latin typeface="Calibri" panose="02020603050405020304" pitchFamily="2"/>
              </a:rPr>
              <a:t>In zunehmenden Maßen ist die Beschäftigung von Frauen ein wichtiger Faktor am Arbeitsmarkt. Dabei sind Regionen attraktiv, die sowohl Männern als auch Frauen ein vielfältiges Arbeitsangebot bieten. Die Beschäftigungsrate von Frauen misst den Anteil der weiblichen sozialversicherungspflichtig Beschäftigten an allen erwerbsfähigen Einwohnerinnen. </a:t>
            </a:r>
          </a:p>
        </p:txBody>
      </p:sp>
      <p:sp>
        <p:nvSpPr>
          <p:cNvPr id="6" name="Textplatzhalter 5"/>
          <p:cNvSpPr>
            <a:spLocks noGrp="1"/>
          </p:cNvSpPr>
          <p:nvPr>
            <p:ph type="body" idx="10"/>
          </p:nvPr>
        </p:nvSpPr>
        <p:spPr>
          <a:xfrm>
            <a:off x="2447290" y="2724785"/>
            <a:ext cx="271272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35" dirty="0">
                <a:solidFill>
                  <a:srgbClr val="2D4863"/>
                </a:solidFill>
                <a:latin typeface="Calibri" panose="02020603050405020304" pitchFamily="2"/>
              </a:rPr>
              <a:t>Entwicklung der Beschäftigungs-</a:t>
            </a:r>
            <a:r>
              <a:rPr lang="de-DE" sz="100" dirty="0">
                <a:solidFill>
                  <a:srgbClr val="000000"/>
                </a:solidFill>
                <a:latin typeface="Calibri" panose="02020603050405020304" pitchFamily="2"/>
              </a:rPr>
              <a:t> </a:t>
            </a:r>
          </a:p>
          <a:p>
            <a:pPr marL="0" marR="0" indent="0" algn="l">
              <a:lnSpc>
                <a:spcPts val="1700"/>
              </a:lnSpc>
              <a:spcBef>
                <a:spcPts val="290"/>
              </a:spcBef>
              <a:spcAft>
                <a:spcPts val="0"/>
              </a:spcAft>
            </a:pPr>
            <a:r>
              <a:rPr lang="de-DE" sz="1650" spc="-15" dirty="0">
                <a:solidFill>
                  <a:srgbClr val="2D4863"/>
                </a:solidFill>
                <a:latin typeface="Calibri" panose="02020603050405020304" pitchFamily="2"/>
              </a:rPr>
              <a:t>rate von Frauen (in Prozent) </a:t>
            </a:r>
          </a:p>
        </p:txBody>
      </p:sp>
      <p:sp>
        <p:nvSpPr>
          <p:cNvPr id="7" name="Textplatzhalter 6"/>
          <p:cNvSpPr>
            <a:spLocks noGrp="1"/>
          </p:cNvSpPr>
          <p:nvPr>
            <p:ph type="body" idx="10"/>
          </p:nvPr>
        </p:nvSpPr>
        <p:spPr>
          <a:xfrm>
            <a:off x="2719705" y="343535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58 </a:t>
            </a:r>
          </a:p>
        </p:txBody>
      </p:sp>
      <p:sp>
        <p:nvSpPr>
          <p:cNvPr id="8" name="Textplatzhalter 7"/>
          <p:cNvSpPr>
            <a:spLocks noGrp="1"/>
          </p:cNvSpPr>
          <p:nvPr>
            <p:ph type="body" idx="10"/>
          </p:nvPr>
        </p:nvSpPr>
        <p:spPr>
          <a:xfrm>
            <a:off x="5188585" y="343535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58 </a:t>
            </a:r>
          </a:p>
        </p:txBody>
      </p:sp>
      <p:sp>
        <p:nvSpPr>
          <p:cNvPr id="9" name="Textplatzhalter 8"/>
          <p:cNvSpPr>
            <a:spLocks noGrp="1"/>
          </p:cNvSpPr>
          <p:nvPr>
            <p:ph type="body" idx="10"/>
          </p:nvPr>
        </p:nvSpPr>
        <p:spPr>
          <a:xfrm>
            <a:off x="2408555" y="349885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0">
                <a:solidFill>
                  <a:srgbClr val="000000"/>
                </a:solidFill>
                <a:latin typeface="Calibri" panose="02020603050405020304" pitchFamily="2"/>
              </a:rPr>
              <a:t>56 </a:t>
            </a:r>
          </a:p>
        </p:txBody>
      </p:sp>
      <p:sp>
        <p:nvSpPr>
          <p:cNvPr id="10" name="Textplatzhalter 9"/>
          <p:cNvSpPr>
            <a:spLocks noGrp="1"/>
          </p:cNvSpPr>
          <p:nvPr>
            <p:ph type="body" idx="10"/>
          </p:nvPr>
        </p:nvSpPr>
        <p:spPr>
          <a:xfrm>
            <a:off x="3642995" y="3535680"/>
            <a:ext cx="186055" cy="140335"/>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409">
                <a:solidFill>
                  <a:srgbClr val="000000"/>
                </a:solidFill>
                <a:latin typeface="Calibri" panose="02020603050405020304" pitchFamily="2"/>
              </a:rPr>
              <a:t>55 </a:t>
            </a:r>
          </a:p>
        </p:txBody>
      </p:sp>
      <p:sp>
        <p:nvSpPr>
          <p:cNvPr id="11" name="Textplatzhalter 10"/>
          <p:cNvSpPr>
            <a:spLocks noGrp="1"/>
          </p:cNvSpPr>
          <p:nvPr>
            <p:ph type="body" idx="10"/>
          </p:nvPr>
        </p:nvSpPr>
        <p:spPr>
          <a:xfrm>
            <a:off x="4877435" y="3535680"/>
            <a:ext cx="186055" cy="140335"/>
          </a:xfrm>
          <a:prstGeom prst="rect">
            <a:avLst/>
          </a:prstGeom>
          <a:noFill/>
          <a:ln w="0" cmpd="sng">
            <a:noFill/>
            <a:prstDash val="solid"/>
          </a:ln>
        </p:spPr>
        <p:txBody>
          <a:bodyPr vert="vert270" lIns="0" tIns="0" rIns="48260" bIns="0" anchor="t"/>
          <a:lstStyle/>
          <a:p>
            <a:pPr marL="0" marR="0" indent="0" algn="l">
              <a:lnSpc>
                <a:spcPts val="800"/>
              </a:lnSpc>
              <a:spcAft>
                <a:spcPts val="240"/>
              </a:spcAft>
            </a:pPr>
            <a:r>
              <a:rPr lang="de-DE" sz="1200" spc="-409">
                <a:solidFill>
                  <a:srgbClr val="000000"/>
                </a:solidFill>
                <a:latin typeface="Calibri" panose="02020603050405020304" pitchFamily="2"/>
              </a:rPr>
              <a:t>55 </a:t>
            </a:r>
          </a:p>
        </p:txBody>
      </p:sp>
      <p:sp>
        <p:nvSpPr>
          <p:cNvPr id="12" name="Textplatzhalter 11"/>
          <p:cNvSpPr>
            <a:spLocks noGrp="1"/>
          </p:cNvSpPr>
          <p:nvPr>
            <p:ph type="body" idx="10"/>
          </p:nvPr>
        </p:nvSpPr>
        <p:spPr>
          <a:xfrm>
            <a:off x="1689735" y="355409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50 </a:t>
            </a:r>
          </a:p>
        </p:txBody>
      </p:sp>
      <p:sp>
        <p:nvSpPr>
          <p:cNvPr id="13" name="Textplatzhalter 12"/>
          <p:cNvSpPr>
            <a:spLocks noGrp="1"/>
          </p:cNvSpPr>
          <p:nvPr>
            <p:ph type="body" idx="10"/>
          </p:nvPr>
        </p:nvSpPr>
        <p:spPr>
          <a:xfrm>
            <a:off x="3954145" y="3630295"/>
            <a:ext cx="186055" cy="14287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52 </a:t>
            </a:r>
          </a:p>
        </p:txBody>
      </p:sp>
      <p:sp>
        <p:nvSpPr>
          <p:cNvPr id="14" name="Textplatzhalter 13"/>
          <p:cNvSpPr>
            <a:spLocks noGrp="1"/>
          </p:cNvSpPr>
          <p:nvPr>
            <p:ph type="body" idx="10"/>
          </p:nvPr>
        </p:nvSpPr>
        <p:spPr>
          <a:xfrm>
            <a:off x="1686560" y="3870960"/>
            <a:ext cx="27241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110">
                <a:solidFill>
                  <a:srgbClr val="585858"/>
                </a:solidFill>
                <a:latin typeface="Calibri" panose="02020603050405020304" pitchFamily="2"/>
              </a:rPr>
              <a:t>40 </a:t>
            </a:r>
          </a:p>
        </p:txBody>
      </p:sp>
      <p:sp>
        <p:nvSpPr>
          <p:cNvPr id="15" name="Textplatzhalter 14"/>
          <p:cNvSpPr>
            <a:spLocks noGrp="1"/>
          </p:cNvSpPr>
          <p:nvPr>
            <p:ph type="body" idx="10"/>
          </p:nvPr>
        </p:nvSpPr>
        <p:spPr>
          <a:xfrm>
            <a:off x="1689735" y="418782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30 </a:t>
            </a:r>
          </a:p>
        </p:txBody>
      </p:sp>
      <p:sp>
        <p:nvSpPr>
          <p:cNvPr id="16" name="Textplatzhalter 15"/>
          <p:cNvSpPr>
            <a:spLocks noGrp="1"/>
          </p:cNvSpPr>
          <p:nvPr>
            <p:ph type="body" idx="10"/>
          </p:nvPr>
        </p:nvSpPr>
        <p:spPr>
          <a:xfrm>
            <a:off x="1689735" y="450469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82473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0">
                <a:solidFill>
                  <a:srgbClr val="585858"/>
                </a:solidFill>
                <a:latin typeface="Calibri" panose="02020603050405020304" pitchFamily="2"/>
              </a:rPr>
              <a:t>10 </a:t>
            </a:r>
          </a:p>
        </p:txBody>
      </p:sp>
      <p:sp>
        <p:nvSpPr>
          <p:cNvPr id="18" name="Textplatzhalter 17"/>
          <p:cNvSpPr>
            <a:spLocks noGrp="1"/>
          </p:cNvSpPr>
          <p:nvPr>
            <p:ph type="body" idx="10"/>
          </p:nvPr>
        </p:nvSpPr>
        <p:spPr>
          <a:xfrm>
            <a:off x="1772285" y="514223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399030" y="5330825"/>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5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50" spc="0">
                <a:solidFill>
                  <a:srgbClr val="585858"/>
                </a:solidFill>
                <a:latin typeface="Calibri" panose="02020603050405020304" pitchFamily="2"/>
              </a:rPr>
              <a:t>Kreisfreie Städte </a:t>
            </a:r>
          </a:p>
          <a:p>
            <a:pPr marL="0" marR="160020" indent="0" algn="r">
              <a:lnSpc>
                <a:spcPts val="1200"/>
              </a:lnSpc>
              <a:spcBef>
                <a:spcPts val="80"/>
              </a:spcBef>
              <a:spcAft>
                <a:spcPts val="0"/>
              </a:spcAft>
            </a:pPr>
            <a:r>
              <a:rPr lang="de-DE" sz="1250" spc="-35">
                <a:solidFill>
                  <a:srgbClr val="585858"/>
                </a:solidFill>
                <a:latin typeface="Calibri" panose="02020603050405020304" pitchFamily="2"/>
              </a:rPr>
              <a:t>NRW (gew.) </a:t>
            </a:r>
          </a:p>
        </p:txBody>
      </p:sp>
      <p:sp>
        <p:nvSpPr>
          <p:cNvPr id="20" name="Textplatzhalter 19"/>
          <p:cNvSpPr>
            <a:spLocks noGrp="1"/>
          </p:cNvSpPr>
          <p:nvPr>
            <p:ph type="body" idx="10"/>
          </p:nvPr>
        </p:nvSpPr>
        <p:spPr>
          <a:xfrm>
            <a:off x="3444240" y="5821680"/>
            <a:ext cx="84137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5">
                <a:solidFill>
                  <a:srgbClr val="585858"/>
                </a:solidFill>
                <a:latin typeface="Calibri" panose="02020603050405020304" pitchFamily="2"/>
              </a:rPr>
              <a:t>2020 2024 </a:t>
            </a:r>
          </a:p>
        </p:txBody>
      </p:sp>
      <p:sp>
        <p:nvSpPr>
          <p:cNvPr id="21" name="Textplatzhalter 20"/>
          <p:cNvSpPr>
            <a:spLocks noGrp="1"/>
          </p:cNvSpPr>
          <p:nvPr>
            <p:ph type="body" idx="10"/>
          </p:nvPr>
        </p:nvSpPr>
        <p:spPr>
          <a:xfrm>
            <a:off x="4700270" y="5330825"/>
            <a:ext cx="853440"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75">
                <a:solidFill>
                  <a:srgbClr val="585858"/>
                </a:solidFill>
                <a:latin typeface="Times New Roman" panose="02020603050405020304" pitchFamily="1"/>
              </a:rPr>
              <a:t>0 </a:t>
            </a:r>
            <a:r>
              <a:rPr lang="de-DE" sz="1250" spc="-75">
                <a:solidFill>
                  <a:srgbClr val="585858"/>
                </a:solidFill>
                <a:latin typeface="Calibri" panose="02020603050405020304" pitchFamily="2"/>
              </a:rPr>
              <a:t>NRW (gew.)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254114" y="5097780"/>
            <a:ext cx="4350385" cy="99060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450"/>
              </a:spcAft>
            </a:pPr>
            <a:r>
              <a:rPr lang="de-DE" sz="1150" spc="0" dirty="0">
                <a:solidFill>
                  <a:srgbClr val="000000"/>
                </a:solidFill>
                <a:latin typeface="Calibri" panose="02020603050405020304" pitchFamily="2"/>
              </a:rPr>
              <a:t>Die Beschäftigung von Frauen hat sich in Solingen positiv entwickelt. Mit 58 Prozent entspricht diese dem Durchschnitt aller NRW-Kommunen. Für die Bewältigung des demographischen Wandels und im Kontext von Fachkräftemangel spielen noch vorhandene Arbeitskraftpotenziale von Frauen eine wichtige Rolle. </a:t>
            </a:r>
          </a:p>
        </p:txBody>
      </p:sp>
      <p:sp>
        <p:nvSpPr>
          <p:cNvPr id="25" name="Textplatzhalter 24"/>
          <p:cNvSpPr>
            <a:spLocks noGrp="1"/>
          </p:cNvSpPr>
          <p:nvPr>
            <p:ph type="body" idx="10"/>
          </p:nvPr>
        </p:nvSpPr>
        <p:spPr>
          <a:xfrm>
            <a:off x="11330305" y="6501130"/>
            <a:ext cx="23241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0">
                <a:solidFill>
                  <a:srgbClr val="74899D"/>
                </a:solidFill>
                <a:latin typeface="Calibri" panose="02020603050405020304" pitchFamily="2"/>
              </a:rPr>
              <a:t>15 </a:t>
            </a:r>
          </a:p>
        </p:txBody>
      </p:sp>
      <p:sp>
        <p:nvSpPr>
          <p:cNvPr id="29" name="Textplatzhalter 28">
            <a:extLst>
              <a:ext uri="{FF2B5EF4-FFF2-40B4-BE49-F238E27FC236}">
                <a16:creationId xmlns:a16="http://schemas.microsoft.com/office/drawing/2014/main" id="{73AFB086-C88C-D321-D136-9AD691AED537}"/>
              </a:ext>
            </a:extLst>
          </p:cNvPr>
          <p:cNvSpPr>
            <a:spLocks noGrp="1"/>
          </p:cNvSpPr>
          <p:nvPr>
            <p:ph type="body" idx="10"/>
          </p:nvPr>
        </p:nvSpPr>
        <p:spPr/>
        <p:txBody>
          <a:bodyPr/>
          <a:lstStyle/>
          <a:p>
            <a:endParaRPr lang="de-DE"/>
          </a:p>
        </p:txBody>
      </p:sp>
      <p:sp>
        <p:nvSpPr>
          <p:cNvPr id="31" name="Textplatzhalter 30">
            <a:extLst>
              <a:ext uri="{FF2B5EF4-FFF2-40B4-BE49-F238E27FC236}">
                <a16:creationId xmlns:a16="http://schemas.microsoft.com/office/drawing/2014/main" id="{0D901A99-ABB9-B1E1-1CAF-694D602D28C0}"/>
              </a:ext>
            </a:extLst>
          </p:cNvPr>
          <p:cNvSpPr>
            <a:spLocks noGrp="1"/>
          </p:cNvSpPr>
          <p:nvPr>
            <p:ph type="body" idx="10"/>
          </p:nvPr>
        </p:nvSpPr>
        <p:spPr/>
        <p:txBody>
          <a:bodyPr/>
          <a:lstStyle/>
          <a:p>
            <a:endParaRPr lang="de-DE"/>
          </a:p>
        </p:txBody>
      </p:sp>
      <p:sp>
        <p:nvSpPr>
          <p:cNvPr id="33" name="Textplatzhalter 32">
            <a:extLst>
              <a:ext uri="{FF2B5EF4-FFF2-40B4-BE49-F238E27FC236}">
                <a16:creationId xmlns:a16="http://schemas.microsoft.com/office/drawing/2014/main" id="{69EFE190-3DDE-C06E-B5AA-1C1352D63102}"/>
              </a:ext>
            </a:extLst>
          </p:cNvPr>
          <p:cNvSpPr>
            <a:spLocks noGrp="1"/>
          </p:cNvSpPr>
          <p:nvPr>
            <p:ph type="body" idx="10"/>
          </p:nvPr>
        </p:nvSpPr>
        <p:spPr/>
        <p:txBody>
          <a:bodyPr/>
          <a:lstStyle/>
          <a:p>
            <a:endParaRPr lang="de-DE"/>
          </a:p>
        </p:txBody>
      </p:sp>
      <p:pic>
        <p:nvPicPr>
          <p:cNvPr id="34" name="Grafik 33">
            <a:extLst>
              <a:ext uri="{FF2B5EF4-FFF2-40B4-BE49-F238E27FC236}">
                <a16:creationId xmlns:a16="http://schemas.microsoft.com/office/drawing/2014/main" id="{DF9750C3-F478-1933-3DB3-EF030381EEF0}"/>
              </a:ext>
            </a:extLst>
          </p:cNvPr>
          <p:cNvPicPr>
            <a:picLocks noChangeAspect="1"/>
          </p:cNvPicPr>
          <p:nvPr/>
        </p:nvPicPr>
        <p:blipFill>
          <a:blip r:embed="rId4"/>
          <a:stretch>
            <a:fillRect/>
          </a:stretch>
        </p:blipFill>
        <p:spPr>
          <a:xfrm>
            <a:off x="10735310" y="663575"/>
            <a:ext cx="1396105" cy="4322439"/>
          </a:xfrm>
          <a:prstGeom prst="rect">
            <a:avLst/>
          </a:prstGeom>
        </p:spPr>
      </p:pic>
      <p:pic>
        <p:nvPicPr>
          <p:cNvPr id="38" name="Grafik 37">
            <a:extLst>
              <a:ext uri="{FF2B5EF4-FFF2-40B4-BE49-F238E27FC236}">
                <a16:creationId xmlns:a16="http://schemas.microsoft.com/office/drawing/2014/main" id="{AE138682-9E57-4AD3-5044-5F79EBB5516D}"/>
              </a:ext>
            </a:extLst>
          </p:cNvPr>
          <p:cNvPicPr>
            <a:picLocks noChangeAspect="1"/>
          </p:cNvPicPr>
          <p:nvPr/>
        </p:nvPicPr>
        <p:blipFill>
          <a:blip r:embed="rId5"/>
          <a:stretch>
            <a:fillRect/>
          </a:stretch>
        </p:blipFill>
        <p:spPr>
          <a:xfrm>
            <a:off x="1642745" y="2574290"/>
            <a:ext cx="4296287" cy="3440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94690" y="704215"/>
            <a:ext cx="11417935" cy="5542280"/>
          </a:xfrm>
          <a:prstGeom prst="rect">
            <a:avLst/>
          </a:prstGeom>
        </p:spPr>
      </p:pic>
      <p:pic>
        <p:nvPicPr>
          <p:cNvPr id="30" name="Grafik 29"/>
          <p:cNvPicPr/>
          <p:nvPr/>
        </p:nvPicPr>
        <p:blipFill>
          <a:blip r:embed="rId3"/>
          <a:stretch>
            <a:fillRect/>
          </a:stretch>
        </p:blipFill>
        <p:spPr>
          <a:xfrm>
            <a:off x="713105" y="6394450"/>
            <a:ext cx="2060575" cy="292735"/>
          </a:xfrm>
          <a:prstGeom prst="rect">
            <a:avLst/>
          </a:prstGeom>
        </p:spPr>
      </p:pic>
      <p:sp>
        <p:nvSpPr>
          <p:cNvPr id="2" name="Textplatzhalter 1"/>
          <p:cNvSpPr>
            <a:spLocks noGrp="1"/>
          </p:cNvSpPr>
          <p:nvPr>
            <p:ph type="body" idx="10"/>
          </p:nvPr>
        </p:nvSpPr>
        <p:spPr>
          <a:xfrm>
            <a:off x="680720" y="0"/>
            <a:ext cx="11443970" cy="63119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dirty="0">
                <a:solidFill>
                  <a:srgbClr val="7E7E7E"/>
                </a:solidFill>
                <a:latin typeface="Calibri" panose="02020603050405020304" pitchFamily="2"/>
              </a:rPr>
              <a:t>Kreisfreie Stadt </a:t>
            </a:r>
          </a:p>
          <a:p>
            <a:pPr marL="960120" marR="0" indent="0" algn="l">
              <a:lnSpc>
                <a:spcPts val="2700"/>
              </a:lnSpc>
              <a:spcBef>
                <a:spcPts val="185"/>
              </a:spcBef>
              <a:spcAft>
                <a:spcPts val="20"/>
              </a:spcAft>
              <a:tabLst>
                <a:tab pos="8595360" algn="l"/>
              </a:tabLst>
            </a:pPr>
            <a:r>
              <a:rPr lang="de-DE" sz="2500" b="1" spc="-10" dirty="0">
                <a:solidFill>
                  <a:srgbClr val="EBC524"/>
                </a:solidFill>
                <a:latin typeface="Calibri" panose="02020603050405020304" pitchFamily="2"/>
              </a:rPr>
              <a:t>Beschäftigungsrate Älterer (Ü55) 	</a:t>
            </a:r>
            <a:r>
              <a:rPr lang="de-DE" sz="2500" spc="-5" dirty="0">
                <a:solidFill>
                  <a:srgbClr val="2D4863"/>
                </a:solidFill>
                <a:latin typeface="Calibri" panose="02020603050405020304" pitchFamily="2"/>
              </a:rPr>
              <a:t>Solingen </a:t>
            </a:r>
          </a:p>
        </p:txBody>
      </p:sp>
      <p:sp>
        <p:nvSpPr>
          <p:cNvPr id="5" name="Textplatzhalter 4"/>
          <p:cNvSpPr>
            <a:spLocks noGrp="1"/>
          </p:cNvSpPr>
          <p:nvPr>
            <p:ph type="body" idx="10"/>
          </p:nvPr>
        </p:nvSpPr>
        <p:spPr>
          <a:xfrm>
            <a:off x="2432050" y="935990"/>
            <a:ext cx="3301365" cy="105410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2D4863"/>
                </a:solidFill>
                <a:latin typeface="Calibri" panose="02020603050405020304" pitchFamily="2"/>
              </a:rPr>
              <a:t>Im Hinblick auf den Fachkräftemangel gewinnt die Erschließung und Erhaltung von älteren Arbeitskräften zunehmend an Bedeutung. In erfolgreichen Regionen ist ein höherer Anteil von Arbeitnehmern über 55 Jahren an allen Ü55-Jährigen beschäftigt. </a:t>
            </a:r>
          </a:p>
        </p:txBody>
      </p:sp>
      <p:sp>
        <p:nvSpPr>
          <p:cNvPr id="6" name="Textplatzhalter 5"/>
          <p:cNvSpPr>
            <a:spLocks noGrp="1"/>
          </p:cNvSpPr>
          <p:nvPr>
            <p:ph type="body" idx="10"/>
          </p:nvPr>
        </p:nvSpPr>
        <p:spPr>
          <a:xfrm>
            <a:off x="2432050" y="2715895"/>
            <a:ext cx="2573020" cy="37465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400" spc="-10">
                <a:solidFill>
                  <a:srgbClr val="2D4863"/>
                </a:solidFill>
                <a:latin typeface="Calibri" panose="02020603050405020304" pitchFamily="2"/>
              </a:rPr>
              <a:t>Entwicklung der Beschäftigungsrate von Ü55-Jährigen (in Prozent) </a:t>
            </a:r>
          </a:p>
        </p:txBody>
      </p:sp>
      <p:sp>
        <p:nvSpPr>
          <p:cNvPr id="7" name="Textplatzhalter 6"/>
          <p:cNvSpPr>
            <a:spLocks noGrp="1"/>
          </p:cNvSpPr>
          <p:nvPr>
            <p:ph type="body" idx="10"/>
          </p:nvPr>
        </p:nvSpPr>
        <p:spPr>
          <a:xfrm>
            <a:off x="1689735" y="330390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B5A54"/>
                </a:solidFill>
                <a:latin typeface="Calibri" panose="02020603050405020304" pitchFamily="2"/>
              </a:rPr>
              <a:t>30 </a:t>
            </a:r>
          </a:p>
        </p:txBody>
      </p:sp>
      <p:sp>
        <p:nvSpPr>
          <p:cNvPr id="8" name="Textplatzhalter 7"/>
          <p:cNvSpPr>
            <a:spLocks noGrp="1"/>
          </p:cNvSpPr>
          <p:nvPr>
            <p:ph type="body" idx="10"/>
          </p:nvPr>
        </p:nvSpPr>
        <p:spPr>
          <a:xfrm>
            <a:off x="2719705" y="3623945"/>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27 </a:t>
            </a:r>
          </a:p>
        </p:txBody>
      </p:sp>
      <p:sp>
        <p:nvSpPr>
          <p:cNvPr id="9" name="Textplatzhalter 8"/>
          <p:cNvSpPr>
            <a:spLocks noGrp="1"/>
          </p:cNvSpPr>
          <p:nvPr>
            <p:ph type="body" idx="10"/>
          </p:nvPr>
        </p:nvSpPr>
        <p:spPr>
          <a:xfrm>
            <a:off x="4877435" y="3623945"/>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5">
                <a:solidFill>
                  <a:srgbClr val="404040"/>
                </a:solidFill>
                <a:latin typeface="Calibri" panose="02020603050405020304" pitchFamily="2"/>
              </a:rPr>
              <a:t>27 </a:t>
            </a:r>
          </a:p>
        </p:txBody>
      </p:sp>
      <p:sp>
        <p:nvSpPr>
          <p:cNvPr id="10" name="Textplatzhalter 9"/>
          <p:cNvSpPr>
            <a:spLocks noGrp="1"/>
          </p:cNvSpPr>
          <p:nvPr>
            <p:ph type="body" idx="10"/>
          </p:nvPr>
        </p:nvSpPr>
        <p:spPr>
          <a:xfrm>
            <a:off x="3642995" y="3752215"/>
            <a:ext cx="186055" cy="14033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15">
                <a:solidFill>
                  <a:srgbClr val="404040"/>
                </a:solidFill>
                <a:latin typeface="Calibri" panose="02020603050405020304" pitchFamily="2"/>
              </a:rPr>
              <a:t>25 </a:t>
            </a:r>
          </a:p>
        </p:txBody>
      </p:sp>
      <p:sp>
        <p:nvSpPr>
          <p:cNvPr id="11" name="Textplatzhalter 10"/>
          <p:cNvSpPr>
            <a:spLocks noGrp="1"/>
          </p:cNvSpPr>
          <p:nvPr>
            <p:ph type="body" idx="10"/>
          </p:nvPr>
        </p:nvSpPr>
        <p:spPr>
          <a:xfrm>
            <a:off x="5188585" y="381000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5">
                <a:solidFill>
                  <a:srgbClr val="FFFFFF"/>
                </a:solidFill>
                <a:latin typeface="Calibri" panose="02020603050405020304" pitchFamily="2"/>
              </a:rPr>
              <a:t>24 </a:t>
            </a:r>
          </a:p>
        </p:txBody>
      </p:sp>
      <p:sp>
        <p:nvSpPr>
          <p:cNvPr id="12" name="Textplatzhalter 11"/>
          <p:cNvSpPr>
            <a:spLocks noGrp="1"/>
          </p:cNvSpPr>
          <p:nvPr>
            <p:ph type="body" idx="10"/>
          </p:nvPr>
        </p:nvSpPr>
        <p:spPr>
          <a:xfrm>
            <a:off x="2408555" y="381000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5">
                <a:solidFill>
                  <a:srgbClr val="404040"/>
                </a:solidFill>
                <a:latin typeface="Calibri" panose="02020603050405020304" pitchFamily="2"/>
              </a:rPr>
              <a:t>24 </a:t>
            </a:r>
          </a:p>
        </p:txBody>
      </p:sp>
      <p:sp>
        <p:nvSpPr>
          <p:cNvPr id="13" name="Textplatzhalter 12"/>
          <p:cNvSpPr>
            <a:spLocks noGrp="1"/>
          </p:cNvSpPr>
          <p:nvPr>
            <p:ph type="body" idx="10"/>
          </p:nvPr>
        </p:nvSpPr>
        <p:spPr>
          <a:xfrm>
            <a:off x="3954145" y="3935095"/>
            <a:ext cx="186055" cy="142875"/>
          </a:xfrm>
          <a:prstGeom prst="rect">
            <a:avLst/>
          </a:prstGeom>
          <a:noFill/>
          <a:ln w="0" cmpd="sng">
            <a:noFill/>
            <a:prstDash val="solid"/>
          </a:ln>
        </p:spPr>
        <p:txBody>
          <a:bodyPr vert="vert270" lIns="0" tIns="0" rIns="45085" bIns="0" anchor="t"/>
          <a:lstStyle/>
          <a:p>
            <a:pPr marL="0" marR="0" indent="0" algn="l">
              <a:lnSpc>
                <a:spcPts val="800"/>
              </a:lnSpc>
              <a:spcAft>
                <a:spcPts val="260"/>
              </a:spcAft>
            </a:pPr>
            <a:r>
              <a:rPr lang="de-DE" sz="1200" spc="-405">
                <a:solidFill>
                  <a:srgbClr val="FFFFFF"/>
                </a:solidFill>
                <a:latin typeface="Calibri" panose="02020603050405020304" pitchFamily="2"/>
              </a:rPr>
              <a:t>22 </a:t>
            </a:r>
          </a:p>
        </p:txBody>
      </p:sp>
      <p:sp>
        <p:nvSpPr>
          <p:cNvPr id="14" name="Textplatzhalter 13"/>
          <p:cNvSpPr>
            <a:spLocks noGrp="1"/>
          </p:cNvSpPr>
          <p:nvPr>
            <p:ph type="body" idx="10"/>
          </p:nvPr>
        </p:nvSpPr>
        <p:spPr>
          <a:xfrm>
            <a:off x="1689735" y="3608705"/>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95">
                <a:solidFill>
                  <a:srgbClr val="5B5A54"/>
                </a:solidFill>
                <a:latin typeface="Calibri" panose="02020603050405020304" pitchFamily="2"/>
              </a:rPr>
              <a:t>25 </a:t>
            </a:r>
          </a:p>
        </p:txBody>
      </p:sp>
      <p:sp>
        <p:nvSpPr>
          <p:cNvPr id="15" name="Textplatzhalter 14"/>
          <p:cNvSpPr>
            <a:spLocks noGrp="1"/>
          </p:cNvSpPr>
          <p:nvPr>
            <p:ph type="body" idx="10"/>
          </p:nvPr>
        </p:nvSpPr>
        <p:spPr>
          <a:xfrm>
            <a:off x="1689735" y="391668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5">
                <a:solidFill>
                  <a:srgbClr val="5B5A54"/>
                </a:solidFill>
                <a:latin typeface="Calibri" panose="02020603050405020304" pitchFamily="2"/>
              </a:rPr>
              <a:t>20 </a:t>
            </a:r>
          </a:p>
        </p:txBody>
      </p:sp>
      <p:sp>
        <p:nvSpPr>
          <p:cNvPr id="16" name="Textplatzhalter 15"/>
          <p:cNvSpPr>
            <a:spLocks noGrp="1"/>
          </p:cNvSpPr>
          <p:nvPr>
            <p:ph type="body" idx="10"/>
          </p:nvPr>
        </p:nvSpPr>
        <p:spPr>
          <a:xfrm>
            <a:off x="1696085" y="4227830"/>
            <a:ext cx="25971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70">
                <a:solidFill>
                  <a:srgbClr val="5B5A54"/>
                </a:solidFill>
                <a:latin typeface="Calibri" panose="02020603050405020304" pitchFamily="2"/>
              </a:rPr>
              <a:t>15 </a:t>
            </a:r>
          </a:p>
        </p:txBody>
      </p:sp>
      <p:sp>
        <p:nvSpPr>
          <p:cNvPr id="17" name="Textplatzhalter 16"/>
          <p:cNvSpPr>
            <a:spLocks noGrp="1"/>
          </p:cNvSpPr>
          <p:nvPr>
            <p:ph type="body" idx="10"/>
          </p:nvPr>
        </p:nvSpPr>
        <p:spPr>
          <a:xfrm>
            <a:off x="1696085" y="453263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B5A54"/>
                </a:solidFill>
                <a:latin typeface="Calibri" panose="02020603050405020304" pitchFamily="2"/>
              </a:rPr>
              <a:t>10 </a:t>
            </a:r>
          </a:p>
        </p:txBody>
      </p:sp>
      <p:sp>
        <p:nvSpPr>
          <p:cNvPr id="18" name="Textplatzhalter 17"/>
          <p:cNvSpPr>
            <a:spLocks noGrp="1"/>
          </p:cNvSpPr>
          <p:nvPr>
            <p:ph type="body" idx="10"/>
          </p:nvPr>
        </p:nvSpPr>
        <p:spPr>
          <a:xfrm>
            <a:off x="1779270" y="4843145"/>
            <a:ext cx="163195" cy="10350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200" spc="0">
                <a:solidFill>
                  <a:srgbClr val="5B5A54"/>
                </a:solidFill>
                <a:latin typeface="Calibri" panose="02020603050405020304" pitchFamily="2"/>
              </a:rPr>
              <a:t>5 </a:t>
            </a:r>
          </a:p>
        </p:txBody>
      </p:sp>
      <p:sp>
        <p:nvSpPr>
          <p:cNvPr id="19" name="Textplatzhalter 18"/>
          <p:cNvSpPr>
            <a:spLocks noGrp="1"/>
          </p:cNvSpPr>
          <p:nvPr>
            <p:ph type="body" idx="10"/>
          </p:nvPr>
        </p:nvSpPr>
        <p:spPr>
          <a:xfrm>
            <a:off x="1772285" y="5147945"/>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B5A54"/>
                </a:solidFill>
                <a:latin typeface="Calibri" panose="02020603050405020304" pitchFamily="2"/>
              </a:rPr>
              <a:t>0 </a:t>
            </a:r>
          </a:p>
        </p:txBody>
      </p:sp>
      <p:sp>
        <p:nvSpPr>
          <p:cNvPr id="20" name="Textplatzhalter 19"/>
          <p:cNvSpPr>
            <a:spLocks noGrp="1"/>
          </p:cNvSpPr>
          <p:nvPr>
            <p:ph type="body" idx="10"/>
          </p:nvPr>
        </p:nvSpPr>
        <p:spPr>
          <a:xfrm>
            <a:off x="2399030" y="5334000"/>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B5A54"/>
                </a:solidFill>
                <a:latin typeface="Calibri" panose="02020603050405020304" pitchFamily="2"/>
              </a:rPr>
              <a:t>Solingen </a:t>
            </a:r>
            <a:r>
              <a:rPr lang="de-DE" sz="1400" i="1" spc="0">
                <a:solidFill>
                  <a:srgbClr val="5B5A54"/>
                </a:solidFill>
                <a:latin typeface="Times New Roman" panose="02020603050405020304" pitchFamily="1"/>
              </a:rPr>
              <a:t>0 </a:t>
            </a:r>
            <a:r>
              <a:rPr lang="de-DE" sz="1200" spc="0">
                <a:solidFill>
                  <a:srgbClr val="5B5A54"/>
                </a:solidFill>
                <a:latin typeface="Calibri" panose="02020603050405020304" pitchFamily="2"/>
              </a:rPr>
              <a:t>Kreisfreie Städte </a:t>
            </a:r>
          </a:p>
          <a:p>
            <a:pPr marL="0" marR="91440" indent="0" algn="r">
              <a:lnSpc>
                <a:spcPts val="1200"/>
              </a:lnSpc>
              <a:spcBef>
                <a:spcPts val="90"/>
              </a:spcBef>
              <a:spcAft>
                <a:spcPts val="20"/>
              </a:spcAft>
            </a:pPr>
            <a:r>
              <a:rPr lang="de-DE" sz="1200" spc="-10">
                <a:solidFill>
                  <a:srgbClr val="5B5A54"/>
                </a:solidFill>
                <a:latin typeface="Calibri" panose="02020603050405020304" pitchFamily="2"/>
              </a:rPr>
              <a:t>NRW (ungew.) </a:t>
            </a:r>
          </a:p>
        </p:txBody>
      </p:sp>
      <p:sp>
        <p:nvSpPr>
          <p:cNvPr id="21" name="Textplatzhalter 20"/>
          <p:cNvSpPr>
            <a:spLocks noGrp="1"/>
          </p:cNvSpPr>
          <p:nvPr>
            <p:ph type="body" idx="10"/>
          </p:nvPr>
        </p:nvSpPr>
        <p:spPr>
          <a:xfrm>
            <a:off x="3444240" y="5828030"/>
            <a:ext cx="84137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B5A54"/>
                </a:solidFill>
                <a:latin typeface="Calibri" panose="02020603050405020304" pitchFamily="2"/>
              </a:rPr>
              <a:t>2020 2024 </a:t>
            </a:r>
          </a:p>
        </p:txBody>
      </p:sp>
      <p:sp>
        <p:nvSpPr>
          <p:cNvPr id="22" name="Textplatzhalter 21"/>
          <p:cNvSpPr>
            <a:spLocks noGrp="1"/>
          </p:cNvSpPr>
          <p:nvPr>
            <p:ph type="body" idx="10"/>
          </p:nvPr>
        </p:nvSpPr>
        <p:spPr>
          <a:xfrm>
            <a:off x="4617720" y="5334000"/>
            <a:ext cx="101790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50">
                <a:solidFill>
                  <a:srgbClr val="5B5A54"/>
                </a:solidFill>
                <a:latin typeface="Times New Roman" panose="02020603050405020304" pitchFamily="1"/>
              </a:rPr>
              <a:t>0 </a:t>
            </a:r>
            <a:r>
              <a:rPr lang="de-DE" sz="1200" spc="-50">
                <a:solidFill>
                  <a:srgbClr val="5B5A54"/>
                </a:solidFill>
                <a:latin typeface="Calibri" panose="02020603050405020304" pitchFamily="2"/>
              </a:rPr>
              <a:t>NRW (ungew.)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238875" y="5103495"/>
            <a:ext cx="4378325" cy="100584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dirty="0">
                <a:solidFill>
                  <a:srgbClr val="000000"/>
                </a:solidFill>
                <a:latin typeface="Calibri" panose="02020603050405020304" pitchFamily="2"/>
              </a:rPr>
              <a:t>In Solingen nimmt der Anteil der Beschäftigten über 55 Jahre zu. Die Mobilisierung dieser Beschäftigtengruppe kann zur Linderung des Fachkräftemangels beitragen. </a:t>
            </a:r>
          </a:p>
        </p:txBody>
      </p:sp>
      <p:graphicFrame>
        <p:nvGraphicFramePr>
          <p:cNvPr id="29" name="Tabelle 28"/>
          <p:cNvGraphicFramePr>
            <a:graphicFrameLocks noGrp="1"/>
          </p:cNvGraphicFramePr>
          <p:nvPr/>
        </p:nvGraphicFramePr>
        <p:xfrm>
          <a:off x="680720" y="6394450"/>
          <a:ext cx="10858500" cy="298450"/>
        </p:xfrm>
        <a:graphic>
          <a:graphicData uri="http://schemas.openxmlformats.org/drawingml/2006/table">
            <a:tbl>
              <a:tblPr/>
              <a:tblGrid>
                <a:gridCol w="2092960">
                  <a:extLst>
                    <a:ext uri="{9D8B030D-6E8A-4147-A177-3AD203B41FA5}">
                      <a16:colId xmlns:a16="http://schemas.microsoft.com/office/drawing/2014/main" val="20000"/>
                    </a:ext>
                  </a:extLst>
                </a:gridCol>
                <a:gridCol w="8765540">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a:solidFill>
                            <a:srgbClr val="74899D"/>
                          </a:solidFill>
                          <a:latin typeface="Calibri" panose="02020603050405020304" pitchFamily="2"/>
                        </a:rPr>
                        <a:t>16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8" name="Textplatzhalter 27">
            <a:extLst>
              <a:ext uri="{FF2B5EF4-FFF2-40B4-BE49-F238E27FC236}">
                <a16:creationId xmlns:a16="http://schemas.microsoft.com/office/drawing/2014/main" id="{FE2F1440-DCA6-1774-5E62-100BAB720011}"/>
              </a:ext>
            </a:extLst>
          </p:cNvPr>
          <p:cNvSpPr>
            <a:spLocks noGrp="1"/>
          </p:cNvSpPr>
          <p:nvPr>
            <p:ph type="body" idx="10"/>
          </p:nvPr>
        </p:nvSpPr>
        <p:spPr/>
        <p:txBody>
          <a:bodyPr/>
          <a:lstStyle/>
          <a:p>
            <a:endParaRPr lang="de-DE"/>
          </a:p>
        </p:txBody>
      </p:sp>
      <p:sp>
        <p:nvSpPr>
          <p:cNvPr id="32" name="Textplatzhalter 31">
            <a:extLst>
              <a:ext uri="{FF2B5EF4-FFF2-40B4-BE49-F238E27FC236}">
                <a16:creationId xmlns:a16="http://schemas.microsoft.com/office/drawing/2014/main" id="{28A2DA18-14F6-519E-794F-8748AC393651}"/>
              </a:ext>
            </a:extLst>
          </p:cNvPr>
          <p:cNvSpPr>
            <a:spLocks noGrp="1"/>
          </p:cNvSpPr>
          <p:nvPr>
            <p:ph type="body" idx="10"/>
          </p:nvPr>
        </p:nvSpPr>
        <p:spPr/>
        <p:txBody>
          <a:bodyPr/>
          <a:lstStyle/>
          <a:p>
            <a:endParaRPr lang="de-DE"/>
          </a:p>
        </p:txBody>
      </p:sp>
      <p:sp>
        <p:nvSpPr>
          <p:cNvPr id="34" name="Textplatzhalter 33">
            <a:extLst>
              <a:ext uri="{FF2B5EF4-FFF2-40B4-BE49-F238E27FC236}">
                <a16:creationId xmlns:a16="http://schemas.microsoft.com/office/drawing/2014/main" id="{A93A2FC7-2E33-3C0F-1134-949080456544}"/>
              </a:ext>
            </a:extLst>
          </p:cNvPr>
          <p:cNvSpPr>
            <a:spLocks noGrp="1"/>
          </p:cNvSpPr>
          <p:nvPr>
            <p:ph type="body" idx="10"/>
          </p:nvPr>
        </p:nvSpPr>
        <p:spPr/>
        <p:txBody>
          <a:bodyPr/>
          <a:lstStyle/>
          <a:p>
            <a:endParaRPr lang="de-DE"/>
          </a:p>
        </p:txBody>
      </p:sp>
      <p:pic>
        <p:nvPicPr>
          <p:cNvPr id="36" name="Grafik 35">
            <a:extLst>
              <a:ext uri="{FF2B5EF4-FFF2-40B4-BE49-F238E27FC236}">
                <a16:creationId xmlns:a16="http://schemas.microsoft.com/office/drawing/2014/main" id="{DCA4239B-70B4-01D9-54ED-CA378FBC3289}"/>
              </a:ext>
            </a:extLst>
          </p:cNvPr>
          <p:cNvPicPr>
            <a:picLocks noChangeAspect="1"/>
          </p:cNvPicPr>
          <p:nvPr/>
        </p:nvPicPr>
        <p:blipFill>
          <a:blip r:embed="rId4"/>
          <a:stretch>
            <a:fillRect/>
          </a:stretch>
        </p:blipFill>
        <p:spPr>
          <a:xfrm>
            <a:off x="1614528" y="2609215"/>
            <a:ext cx="4242987" cy="3444240"/>
          </a:xfrm>
          <a:prstGeom prst="rect">
            <a:avLst/>
          </a:prstGeom>
        </p:spPr>
      </p:pic>
      <p:pic>
        <p:nvPicPr>
          <p:cNvPr id="37" name="Grafik 36">
            <a:extLst>
              <a:ext uri="{FF2B5EF4-FFF2-40B4-BE49-F238E27FC236}">
                <a16:creationId xmlns:a16="http://schemas.microsoft.com/office/drawing/2014/main" id="{6B11A480-DC95-B275-604D-8F8E98852EFF}"/>
              </a:ext>
            </a:extLst>
          </p:cNvPr>
          <p:cNvPicPr>
            <a:picLocks noChangeAspect="1"/>
          </p:cNvPicPr>
          <p:nvPr/>
        </p:nvPicPr>
        <p:blipFill>
          <a:blip r:embed="rId5"/>
          <a:stretch>
            <a:fillRect/>
          </a:stretch>
        </p:blipFill>
        <p:spPr>
          <a:xfrm>
            <a:off x="10735310" y="663575"/>
            <a:ext cx="1396105" cy="43224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42745" y="347345"/>
            <a:ext cx="2624455"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40">
                <a:solidFill>
                  <a:srgbClr val="605296"/>
                </a:solidFill>
                <a:latin typeface="Calibri" panose="02020603050405020304" pitchFamily="2"/>
              </a:rPr>
              <a:t>Baugenehmigungen </a:t>
            </a:r>
          </a:p>
        </p:txBody>
      </p:sp>
      <p:sp>
        <p:nvSpPr>
          <p:cNvPr id="5" name="Textplatzhalter 4"/>
          <p:cNvSpPr>
            <a:spLocks noGrp="1"/>
          </p:cNvSpPr>
          <p:nvPr>
            <p:ph type="body" idx="10"/>
          </p:nvPr>
        </p:nvSpPr>
        <p:spPr>
          <a:xfrm>
            <a:off x="2435225" y="966470"/>
            <a:ext cx="3303905" cy="105156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200" spc="0">
                <a:solidFill>
                  <a:srgbClr val="FFFFFF"/>
                </a:solidFill>
                <a:latin typeface="Calibri" panose="02020603050405020304" pitchFamily="2"/>
              </a:rPr>
              <a:t>Der vorhandene Wohnungsmarkt ist einer der wichtigsten Standortfaktoren zur Attrahierung von </a:t>
            </a:r>
          </a:p>
          <a:p>
            <a:pPr marL="0" marR="0" indent="0" algn="just">
              <a:lnSpc>
                <a:spcPts val="1400"/>
              </a:lnSpc>
              <a:spcBef>
                <a:spcPts val="0"/>
              </a:spcBef>
              <a:spcAft>
                <a:spcPts val="0"/>
              </a:spcAft>
              <a:tabLst>
                <a:tab pos="1097280" algn="l"/>
                <a:tab pos="1920240" algn="l"/>
                <a:tab pos="3291840" algn="r"/>
              </a:tabLst>
            </a:pPr>
            <a:r>
              <a:rPr lang="de-DE" sz="1200" spc="0">
                <a:solidFill>
                  <a:srgbClr val="FFFFFF"/>
                </a:solidFill>
                <a:latin typeface="Calibri" panose="02020603050405020304" pitchFamily="2"/>
              </a:rPr>
              <a:t>Fachkräften. Positive Bedingungen am </a:t>
            </a:r>
            <a:br/>
            <a:r>
              <a:rPr lang="de-DE" sz="1200" spc="0">
                <a:solidFill>
                  <a:srgbClr val="FFFFFF"/>
                </a:solidFill>
                <a:latin typeface="Calibri" panose="02020603050405020304" pitchFamily="2"/>
              </a:rPr>
              <a:t>Wohnungsmarkt spiegeln sich unter anderem auch in der Anzahl der Baugenehmigungen relativ zur Anzahl der vorhandenen Wohnungen wider.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232525" y="5097463"/>
            <a:ext cx="4352925" cy="1004888"/>
          </a:xfrm>
          <a:prstGeom prst="rect">
            <a:avLst/>
          </a:prstGeom>
          <a:noFill/>
          <a:ln w="73025" cmpd="sng">
            <a:solidFill>
              <a:srgbClr val="D9D9D9"/>
            </a:solidFill>
            <a:prstDash val="solid"/>
          </a:ln>
        </p:spPr>
        <p:txBody>
          <a:bodyPr vert="horz" lIns="0" tIns="53975" rIns="0" bIns="0" anchor="t"/>
          <a:lstStyle/>
          <a:p>
            <a:pPr marL="182880" marR="182880" indent="0" algn="just">
              <a:lnSpc>
                <a:spcPts val="1400"/>
              </a:lnSpc>
              <a:spcAft>
                <a:spcPts val="3210"/>
              </a:spcAft>
            </a:pPr>
            <a:r>
              <a:rPr lang="de-DE" sz="1150" spc="-15" dirty="0">
                <a:solidFill>
                  <a:srgbClr val="000000"/>
                </a:solidFill>
                <a:latin typeface="Calibri" panose="02020603050405020304" pitchFamily="2"/>
              </a:rPr>
              <a:t>Die Zahl der Baugenehmigungen je 1.000 Wohnungen hat in Solingen abgenommen. Am aktuellen Rand schneidet Solingen damit vergleichsweise schwach ab und erreicht eine Mittelfeldplatzierung. </a:t>
            </a:r>
          </a:p>
        </p:txBody>
      </p:sp>
      <p:sp>
        <p:nvSpPr>
          <p:cNvPr id="14" name="Textplatzhalter 13"/>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99D"/>
                </a:solidFill>
                <a:latin typeface="Calibri" panose="02020603050405020304" pitchFamily="2"/>
              </a:rPr>
              <a:t>17 </a:t>
            </a:r>
          </a:p>
        </p:txBody>
      </p:sp>
      <p:sp>
        <p:nvSpPr>
          <p:cNvPr id="6" name="Textplatzhalter 5">
            <a:extLst>
              <a:ext uri="{FF2B5EF4-FFF2-40B4-BE49-F238E27FC236}">
                <a16:creationId xmlns:a16="http://schemas.microsoft.com/office/drawing/2014/main" id="{F2BEC09F-ED98-9565-ED76-07EFC44C18C5}"/>
              </a:ext>
            </a:extLst>
          </p:cNvPr>
          <p:cNvSpPr>
            <a:spLocks noGrp="1"/>
          </p:cNvSpPr>
          <p:nvPr>
            <p:ph type="body" idx="10"/>
          </p:nvPr>
        </p:nvSpPr>
        <p:spPr/>
        <p:txBody>
          <a:bodyPr/>
          <a:lstStyle/>
          <a:p>
            <a:endParaRPr lang="de-DE"/>
          </a:p>
        </p:txBody>
      </p:sp>
      <p:sp>
        <p:nvSpPr>
          <p:cNvPr id="16" name="Textplatzhalter 15">
            <a:extLst>
              <a:ext uri="{FF2B5EF4-FFF2-40B4-BE49-F238E27FC236}">
                <a16:creationId xmlns:a16="http://schemas.microsoft.com/office/drawing/2014/main" id="{4C878A5A-1F2F-7794-0193-862D4F999AEC}"/>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BA169432-F466-6896-EC04-6BA05AC2AA46}"/>
              </a:ext>
            </a:extLst>
          </p:cNvPr>
          <p:cNvSpPr>
            <a:spLocks noGrp="1"/>
          </p:cNvSpPr>
          <p:nvPr>
            <p:ph type="body" idx="10"/>
          </p:nvPr>
        </p:nvSpPr>
        <p:spPr/>
        <p:txBody>
          <a:bodyPr/>
          <a:lstStyle/>
          <a:p>
            <a:endParaRPr lang="de-DE"/>
          </a:p>
        </p:txBody>
      </p:sp>
      <p:pic>
        <p:nvPicPr>
          <p:cNvPr id="19" name="Grafik 18">
            <a:extLst>
              <a:ext uri="{FF2B5EF4-FFF2-40B4-BE49-F238E27FC236}">
                <a16:creationId xmlns:a16="http://schemas.microsoft.com/office/drawing/2014/main" id="{C47E7C7C-2CBC-B6A0-2826-204174EF30A8}"/>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21" name="Grafik 20">
            <a:extLst>
              <a:ext uri="{FF2B5EF4-FFF2-40B4-BE49-F238E27FC236}">
                <a16:creationId xmlns:a16="http://schemas.microsoft.com/office/drawing/2014/main" id="{29AEB4F7-2561-4C4D-A9D0-1CD41DB26A29}"/>
              </a:ext>
            </a:extLst>
          </p:cNvPr>
          <p:cNvPicPr>
            <a:picLocks noChangeAspect="1"/>
          </p:cNvPicPr>
          <p:nvPr/>
        </p:nvPicPr>
        <p:blipFill>
          <a:blip r:embed="rId4"/>
          <a:stretch>
            <a:fillRect/>
          </a:stretch>
        </p:blipFill>
        <p:spPr>
          <a:xfrm>
            <a:off x="1606550" y="2595565"/>
            <a:ext cx="4341495" cy="33607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7505" y="347345"/>
            <a:ext cx="2423160"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35">
                <a:solidFill>
                  <a:srgbClr val="605296"/>
                </a:solidFill>
                <a:latin typeface="Calibri" panose="02020603050405020304" pitchFamily="2"/>
              </a:rPr>
              <a:t>Wohnungsneubau </a:t>
            </a:r>
          </a:p>
        </p:txBody>
      </p:sp>
      <p:sp>
        <p:nvSpPr>
          <p:cNvPr id="5" name="Textplatzhalter 4"/>
          <p:cNvSpPr>
            <a:spLocks noGrp="1"/>
          </p:cNvSpPr>
          <p:nvPr>
            <p:ph type="body" idx="10"/>
          </p:nvPr>
        </p:nvSpPr>
        <p:spPr>
          <a:xfrm>
            <a:off x="2435225" y="935990"/>
            <a:ext cx="3301365" cy="87122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Neben der Anzahl der Baugenehmigungen ist auch die Anzahl der Wohnungsneubauten ein wichtiger Indikator zur Beurteilung des regionalen Wohnungsmarktes. Auch diese werden in Relation zu den vorhandenen Wohnungen gesetzt.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266028" y="5124450"/>
            <a:ext cx="4351171" cy="96520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dirty="0">
                <a:solidFill>
                  <a:srgbClr val="000000"/>
                </a:solidFill>
                <a:latin typeface="Calibri" panose="02020603050405020304" pitchFamily="2"/>
              </a:rPr>
              <a:t>Der Wohnungsbau in Solingen stellt sich im Vergleich zum Referenzjahr 2020 unverändert dar, während im Mittel die Bautätigkeit zurückgegangen ist. </a:t>
            </a:r>
          </a:p>
        </p:txBody>
      </p:sp>
      <p:sp>
        <p:nvSpPr>
          <p:cNvPr id="14" name="Textplatzhalter 13"/>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A9E"/>
                </a:solidFill>
                <a:latin typeface="Calibri" panose="02020603050405020304" pitchFamily="2"/>
              </a:rPr>
              <a:t>18 </a:t>
            </a:r>
          </a:p>
        </p:txBody>
      </p:sp>
      <p:pic>
        <p:nvPicPr>
          <p:cNvPr id="6" name="Grafik 5">
            <a:extLst>
              <a:ext uri="{FF2B5EF4-FFF2-40B4-BE49-F238E27FC236}">
                <a16:creationId xmlns:a16="http://schemas.microsoft.com/office/drawing/2014/main" id="{B69DD5D0-F092-C7E2-B1F0-6DC8E5CA7F55}"/>
              </a:ext>
            </a:extLst>
          </p:cNvPr>
          <p:cNvPicPr>
            <a:picLocks noChangeAspect="1"/>
          </p:cNvPicPr>
          <p:nvPr/>
        </p:nvPicPr>
        <p:blipFill>
          <a:blip r:embed="rId3"/>
          <a:stretch>
            <a:fillRect/>
          </a:stretch>
        </p:blipFill>
        <p:spPr>
          <a:xfrm>
            <a:off x="1627505" y="2597150"/>
            <a:ext cx="4298468" cy="3280410"/>
          </a:xfrm>
          <a:prstGeom prst="rect">
            <a:avLst/>
          </a:prstGeom>
        </p:spPr>
      </p:pic>
      <p:sp>
        <p:nvSpPr>
          <p:cNvPr id="16" name="Textplatzhalter 15">
            <a:extLst>
              <a:ext uri="{FF2B5EF4-FFF2-40B4-BE49-F238E27FC236}">
                <a16:creationId xmlns:a16="http://schemas.microsoft.com/office/drawing/2014/main" id="{9C60966B-0FA2-93FB-CEFF-28441D158618}"/>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BDE2DC57-D533-4E25-68BA-93C2F6061BDC}"/>
              </a:ext>
            </a:extLst>
          </p:cNvPr>
          <p:cNvSpPr>
            <a:spLocks noGrp="1"/>
          </p:cNvSpPr>
          <p:nvPr>
            <p:ph type="body" idx="10"/>
          </p:nvPr>
        </p:nvSpPr>
        <p:spPr/>
        <p:txBody>
          <a:bodyPr/>
          <a:lstStyle/>
          <a:p>
            <a:endParaRPr lang="de-DE"/>
          </a:p>
        </p:txBody>
      </p:sp>
      <p:sp>
        <p:nvSpPr>
          <p:cNvPr id="20" name="Textplatzhalter 19">
            <a:extLst>
              <a:ext uri="{FF2B5EF4-FFF2-40B4-BE49-F238E27FC236}">
                <a16:creationId xmlns:a16="http://schemas.microsoft.com/office/drawing/2014/main" id="{C8A17CF7-56BD-10BD-F557-40B1B28BDD0D}"/>
              </a:ext>
            </a:extLst>
          </p:cNvPr>
          <p:cNvSpPr>
            <a:spLocks noGrp="1"/>
          </p:cNvSpPr>
          <p:nvPr>
            <p:ph type="body" idx="10"/>
          </p:nvPr>
        </p:nvSpPr>
        <p:spPr/>
        <p:txBody>
          <a:bodyPr/>
          <a:lstStyle/>
          <a:p>
            <a:endParaRPr lang="de-DE"/>
          </a:p>
        </p:txBody>
      </p:sp>
      <p:pic>
        <p:nvPicPr>
          <p:cNvPr id="21" name="Grafik 20">
            <a:extLst>
              <a:ext uri="{FF2B5EF4-FFF2-40B4-BE49-F238E27FC236}">
                <a16:creationId xmlns:a16="http://schemas.microsoft.com/office/drawing/2014/main" id="{2771A7DD-CC5A-98FF-590E-AC1D105FA7D7}"/>
              </a:ext>
            </a:extLst>
          </p:cNvPr>
          <p:cNvPicPr>
            <a:picLocks noChangeAspect="1"/>
          </p:cNvPicPr>
          <p:nvPr/>
        </p:nvPicPr>
        <p:blipFill>
          <a:blip r:embed="rId4"/>
          <a:stretch>
            <a:fillRect/>
          </a:stretch>
        </p:blipFill>
        <p:spPr>
          <a:xfrm>
            <a:off x="10735310" y="663575"/>
            <a:ext cx="1396105" cy="43224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7505" y="347345"/>
            <a:ext cx="159702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50">
                <a:solidFill>
                  <a:srgbClr val="605296"/>
                </a:solidFill>
                <a:latin typeface="Calibri" panose="02020603050405020304" pitchFamily="2"/>
              </a:rPr>
              <a:t>Wohnfläche </a:t>
            </a:r>
          </a:p>
        </p:txBody>
      </p:sp>
      <p:sp>
        <p:nvSpPr>
          <p:cNvPr id="5" name="Textplatzhalter 4"/>
          <p:cNvSpPr>
            <a:spLocks noGrp="1"/>
          </p:cNvSpPr>
          <p:nvPr>
            <p:ph type="body" idx="10"/>
          </p:nvPr>
        </p:nvSpPr>
        <p:spPr>
          <a:xfrm>
            <a:off x="2435225" y="935990"/>
            <a:ext cx="3301365" cy="105410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Neben neuen Wohnungen ist aber auch ein ausreichender Platz an Wohnraum für viele Menschen ein immer bedeutsamerer Faktor bei der Wahl ihres Wohnsitzes. Daher werden die NRW-Gemeinden auch hinsichtlich ihrer verfügbaren Wohnraumfläche je Einwohner verglichen. </a:t>
            </a:r>
          </a:p>
        </p:txBody>
      </p:sp>
      <p:sp>
        <p:nvSpPr>
          <p:cNvPr id="6" name="Textplatzhalter 5"/>
          <p:cNvSpPr>
            <a:spLocks noGrp="1"/>
          </p:cNvSpPr>
          <p:nvPr>
            <p:ph type="body" idx="10"/>
          </p:nvPr>
        </p:nvSpPr>
        <p:spPr>
          <a:xfrm>
            <a:off x="2447290" y="2721610"/>
            <a:ext cx="2593975" cy="4362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35">
                <a:solidFill>
                  <a:srgbClr val="2D4863"/>
                </a:solidFill>
                <a:latin typeface="Calibri" panose="02020603050405020304" pitchFamily="2"/>
              </a:rPr>
              <a:t>Entwicklung der Wohnfläche je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Einwohner (in Quadratmeter) </a:t>
            </a:r>
          </a:p>
        </p:txBody>
      </p:sp>
      <p:sp>
        <p:nvSpPr>
          <p:cNvPr id="7" name="Textplatzhalter 6"/>
          <p:cNvSpPr>
            <a:spLocks noGrp="1"/>
          </p:cNvSpPr>
          <p:nvPr>
            <p:ph type="body" idx="10"/>
          </p:nvPr>
        </p:nvSpPr>
        <p:spPr>
          <a:xfrm>
            <a:off x="1689735" y="325247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50 </a:t>
            </a:r>
          </a:p>
        </p:txBody>
      </p:sp>
      <p:sp>
        <p:nvSpPr>
          <p:cNvPr id="8" name="Textplatzhalter 7"/>
          <p:cNvSpPr>
            <a:spLocks noGrp="1"/>
          </p:cNvSpPr>
          <p:nvPr>
            <p:ph type="body" idx="10"/>
          </p:nvPr>
        </p:nvSpPr>
        <p:spPr>
          <a:xfrm>
            <a:off x="4877435" y="3462655"/>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85">
                <a:solidFill>
                  <a:srgbClr val="404040"/>
                </a:solidFill>
                <a:latin typeface="Calibri" panose="02020603050405020304" pitchFamily="2"/>
              </a:rPr>
              <a:t>48 </a:t>
            </a:r>
          </a:p>
        </p:txBody>
      </p:sp>
      <p:sp>
        <p:nvSpPr>
          <p:cNvPr id="9" name="Textplatzhalter 8"/>
          <p:cNvSpPr>
            <a:spLocks noGrp="1"/>
          </p:cNvSpPr>
          <p:nvPr>
            <p:ph type="body" idx="10"/>
          </p:nvPr>
        </p:nvSpPr>
        <p:spPr>
          <a:xfrm>
            <a:off x="5188585" y="3462655"/>
            <a:ext cx="186055" cy="14922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75">
                <a:solidFill>
                  <a:srgbClr val="FFFFFF"/>
                </a:solidFill>
                <a:latin typeface="Calibri" panose="02020603050405020304" pitchFamily="2"/>
              </a:rPr>
              <a:t>48 </a:t>
            </a:r>
          </a:p>
        </p:txBody>
      </p:sp>
      <p:sp>
        <p:nvSpPr>
          <p:cNvPr id="10" name="Textplatzhalter 9"/>
          <p:cNvSpPr>
            <a:spLocks noGrp="1"/>
          </p:cNvSpPr>
          <p:nvPr>
            <p:ph type="body" idx="10"/>
          </p:nvPr>
        </p:nvSpPr>
        <p:spPr>
          <a:xfrm>
            <a:off x="2408555" y="364871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85">
                <a:solidFill>
                  <a:srgbClr val="404040"/>
                </a:solidFill>
                <a:latin typeface="Calibri" panose="02020603050405020304" pitchFamily="2"/>
              </a:rPr>
              <a:t>43 </a:t>
            </a:r>
          </a:p>
        </p:txBody>
      </p:sp>
      <p:sp>
        <p:nvSpPr>
          <p:cNvPr id="11" name="Textplatzhalter 10"/>
          <p:cNvSpPr>
            <a:spLocks noGrp="1"/>
          </p:cNvSpPr>
          <p:nvPr>
            <p:ph type="body" idx="10"/>
          </p:nvPr>
        </p:nvSpPr>
        <p:spPr>
          <a:xfrm>
            <a:off x="2719705" y="365125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0">
                <a:solidFill>
                  <a:srgbClr val="FFFFFF"/>
                </a:solidFill>
                <a:latin typeface="Calibri" panose="02020603050405020304" pitchFamily="2"/>
              </a:rPr>
              <a:t>43 </a:t>
            </a:r>
          </a:p>
        </p:txBody>
      </p:sp>
      <p:sp>
        <p:nvSpPr>
          <p:cNvPr id="12" name="Textplatzhalter 11"/>
          <p:cNvSpPr>
            <a:spLocks noGrp="1"/>
          </p:cNvSpPr>
          <p:nvPr>
            <p:ph type="body" idx="10"/>
          </p:nvPr>
        </p:nvSpPr>
        <p:spPr>
          <a:xfrm>
            <a:off x="3642995" y="368808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0">
                <a:solidFill>
                  <a:srgbClr val="404040"/>
                </a:solidFill>
                <a:latin typeface="Calibri" panose="02020603050405020304" pitchFamily="2"/>
              </a:rPr>
              <a:t>42 </a:t>
            </a:r>
          </a:p>
        </p:txBody>
      </p:sp>
      <p:sp>
        <p:nvSpPr>
          <p:cNvPr id="13" name="Textplatzhalter 12"/>
          <p:cNvSpPr>
            <a:spLocks noGrp="1"/>
          </p:cNvSpPr>
          <p:nvPr>
            <p:ph type="body" idx="10"/>
          </p:nvPr>
        </p:nvSpPr>
        <p:spPr>
          <a:xfrm>
            <a:off x="3954145" y="368808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0">
                <a:solidFill>
                  <a:srgbClr val="FFFFFF"/>
                </a:solidFill>
                <a:latin typeface="Calibri" panose="02020603050405020304" pitchFamily="2"/>
              </a:rPr>
              <a:t>42 </a:t>
            </a:r>
          </a:p>
        </p:txBody>
      </p:sp>
      <p:sp>
        <p:nvSpPr>
          <p:cNvPr id="14" name="Textplatzhalter 13"/>
          <p:cNvSpPr>
            <a:spLocks noGrp="1"/>
          </p:cNvSpPr>
          <p:nvPr>
            <p:ph type="body" idx="10"/>
          </p:nvPr>
        </p:nvSpPr>
        <p:spPr>
          <a:xfrm>
            <a:off x="1686560" y="3620770"/>
            <a:ext cx="27241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30">
                <a:solidFill>
                  <a:srgbClr val="585858"/>
                </a:solidFill>
                <a:latin typeface="Calibri" panose="02020603050405020304" pitchFamily="2"/>
              </a:rPr>
              <a:t>40 </a:t>
            </a:r>
          </a:p>
        </p:txBody>
      </p:sp>
      <p:sp>
        <p:nvSpPr>
          <p:cNvPr id="15" name="Textplatzhalter 14"/>
          <p:cNvSpPr>
            <a:spLocks noGrp="1"/>
          </p:cNvSpPr>
          <p:nvPr>
            <p:ph type="body" idx="10"/>
          </p:nvPr>
        </p:nvSpPr>
        <p:spPr>
          <a:xfrm>
            <a:off x="1689735" y="398970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30 </a:t>
            </a:r>
          </a:p>
        </p:txBody>
      </p:sp>
      <p:sp>
        <p:nvSpPr>
          <p:cNvPr id="16" name="Textplatzhalter 15"/>
          <p:cNvSpPr>
            <a:spLocks noGrp="1"/>
          </p:cNvSpPr>
          <p:nvPr>
            <p:ph type="body" idx="10"/>
          </p:nvPr>
        </p:nvSpPr>
        <p:spPr>
          <a:xfrm>
            <a:off x="1689735" y="435864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05">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72440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85858"/>
                </a:solidFill>
                <a:latin typeface="Calibri" panose="02020603050405020304" pitchFamily="2"/>
              </a:rPr>
              <a:t>10 </a:t>
            </a:r>
          </a:p>
        </p:txBody>
      </p:sp>
      <p:sp>
        <p:nvSpPr>
          <p:cNvPr id="18" name="Textplatzhalter 17"/>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399030" y="5281930"/>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20" name="Textplatzhalter 19"/>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21" name="Textplatzhalter 20"/>
          <p:cNvSpPr>
            <a:spLocks noGrp="1"/>
          </p:cNvSpPr>
          <p:nvPr>
            <p:ph type="body" idx="10"/>
          </p:nvPr>
        </p:nvSpPr>
        <p:spPr>
          <a:xfrm>
            <a:off x="4617720" y="5281930"/>
            <a:ext cx="1017905"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4" name="Textplatzhalter 23"/>
          <p:cNvSpPr>
            <a:spLocks noGrp="1"/>
          </p:cNvSpPr>
          <p:nvPr>
            <p:ph type="body" idx="10"/>
          </p:nvPr>
        </p:nvSpPr>
        <p:spPr>
          <a:xfrm>
            <a:off x="6254750" y="5114925"/>
            <a:ext cx="4368800" cy="986790"/>
          </a:xfrm>
          <a:prstGeom prst="rect">
            <a:avLst/>
          </a:prstGeom>
          <a:noFill/>
          <a:ln w="76200" cmpd="sng">
            <a:solidFill>
              <a:srgbClr val="D9D9D9"/>
            </a:solidFill>
            <a:prstDash val="solid"/>
          </a:ln>
        </p:spPr>
        <p:txBody>
          <a:bodyPr vert="horz" lIns="0" tIns="42545" rIns="0" bIns="0" anchor="t"/>
          <a:lstStyle/>
          <a:p>
            <a:pPr marL="182880" marR="182880" indent="0" algn="just">
              <a:lnSpc>
                <a:spcPts val="1400"/>
              </a:lnSpc>
              <a:spcAft>
                <a:spcPts val="1895"/>
              </a:spcAft>
            </a:pPr>
            <a:r>
              <a:rPr lang="de-DE" sz="1150" spc="-10" dirty="0">
                <a:solidFill>
                  <a:srgbClr val="000000"/>
                </a:solidFill>
                <a:latin typeface="Calibri" panose="02020603050405020304" pitchFamily="2"/>
              </a:rPr>
              <a:t>In den kreisfreien Städten steht weniger Wohnfläche zur Verfügung als im Mittel aller NRW-Kommunen. Auch in Solingen lebt es sich beengter. Trotz allem kann nur eine Position in der Schlussgruppe erreicht werden. </a:t>
            </a:r>
          </a:p>
        </p:txBody>
      </p:sp>
      <p:sp>
        <p:nvSpPr>
          <p:cNvPr id="28" name="Textplatzhalter 27"/>
          <p:cNvSpPr>
            <a:spLocks noGrp="1"/>
          </p:cNvSpPr>
          <p:nvPr>
            <p:ph type="body" idx="10"/>
          </p:nvPr>
        </p:nvSpPr>
        <p:spPr>
          <a:xfrm>
            <a:off x="11330305" y="6501130"/>
            <a:ext cx="23558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95">
                <a:solidFill>
                  <a:srgbClr val="74899D"/>
                </a:solidFill>
                <a:latin typeface="Calibri" panose="02020603050405020304" pitchFamily="2"/>
              </a:rPr>
              <a:t>19 </a:t>
            </a:r>
          </a:p>
        </p:txBody>
      </p:sp>
      <p:sp>
        <p:nvSpPr>
          <p:cNvPr id="29" name="Textplatzhalter 28">
            <a:extLst>
              <a:ext uri="{FF2B5EF4-FFF2-40B4-BE49-F238E27FC236}">
                <a16:creationId xmlns:a16="http://schemas.microsoft.com/office/drawing/2014/main" id="{ED1960EB-E275-342D-2299-332FB417135B}"/>
              </a:ext>
            </a:extLst>
          </p:cNvPr>
          <p:cNvSpPr>
            <a:spLocks noGrp="1"/>
          </p:cNvSpPr>
          <p:nvPr>
            <p:ph type="body" idx="10"/>
          </p:nvPr>
        </p:nvSpPr>
        <p:spPr/>
        <p:txBody>
          <a:bodyPr/>
          <a:lstStyle/>
          <a:p>
            <a:endParaRPr lang="de-DE"/>
          </a:p>
        </p:txBody>
      </p:sp>
      <p:sp>
        <p:nvSpPr>
          <p:cNvPr id="31" name="Textplatzhalter 30">
            <a:extLst>
              <a:ext uri="{FF2B5EF4-FFF2-40B4-BE49-F238E27FC236}">
                <a16:creationId xmlns:a16="http://schemas.microsoft.com/office/drawing/2014/main" id="{3869403F-F604-884D-3A06-030902397824}"/>
              </a:ext>
            </a:extLst>
          </p:cNvPr>
          <p:cNvSpPr>
            <a:spLocks noGrp="1"/>
          </p:cNvSpPr>
          <p:nvPr>
            <p:ph type="body" idx="10"/>
          </p:nvPr>
        </p:nvSpPr>
        <p:spPr/>
        <p:txBody>
          <a:bodyPr/>
          <a:lstStyle/>
          <a:p>
            <a:endParaRPr lang="de-DE"/>
          </a:p>
        </p:txBody>
      </p:sp>
      <p:sp>
        <p:nvSpPr>
          <p:cNvPr id="33" name="Textplatzhalter 32">
            <a:extLst>
              <a:ext uri="{FF2B5EF4-FFF2-40B4-BE49-F238E27FC236}">
                <a16:creationId xmlns:a16="http://schemas.microsoft.com/office/drawing/2014/main" id="{EAD170DC-74CA-8FDC-383E-A1E9CB6D9C59}"/>
              </a:ext>
            </a:extLst>
          </p:cNvPr>
          <p:cNvSpPr>
            <a:spLocks noGrp="1"/>
          </p:cNvSpPr>
          <p:nvPr>
            <p:ph type="body" idx="10"/>
          </p:nvPr>
        </p:nvSpPr>
        <p:spPr/>
        <p:txBody>
          <a:bodyPr/>
          <a:lstStyle/>
          <a:p>
            <a:endParaRPr lang="de-DE"/>
          </a:p>
        </p:txBody>
      </p:sp>
      <p:pic>
        <p:nvPicPr>
          <p:cNvPr id="34" name="Grafik 33">
            <a:extLst>
              <a:ext uri="{FF2B5EF4-FFF2-40B4-BE49-F238E27FC236}">
                <a16:creationId xmlns:a16="http://schemas.microsoft.com/office/drawing/2014/main" id="{A8B44CAE-2777-E743-F5CC-1B0B1F70BA03}"/>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36" name="Grafik 35">
            <a:extLst>
              <a:ext uri="{FF2B5EF4-FFF2-40B4-BE49-F238E27FC236}">
                <a16:creationId xmlns:a16="http://schemas.microsoft.com/office/drawing/2014/main" id="{96128BC1-D58E-CA9D-5D2F-FED76187ADC7}"/>
              </a:ext>
            </a:extLst>
          </p:cNvPr>
          <p:cNvPicPr>
            <a:picLocks noChangeAspect="1"/>
          </p:cNvPicPr>
          <p:nvPr/>
        </p:nvPicPr>
        <p:blipFill>
          <a:blip r:embed="rId4"/>
          <a:stretch>
            <a:fillRect/>
          </a:stretch>
        </p:blipFill>
        <p:spPr>
          <a:xfrm>
            <a:off x="1627505" y="2569900"/>
            <a:ext cx="4247683" cy="3436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94690" y="1106170"/>
            <a:ext cx="10820400" cy="5142230"/>
          </a:xfrm>
          <a:prstGeom prst="rect">
            <a:avLst/>
          </a:prstGeom>
          <a:solidFill>
            <a:srgbClr val="D9D9D9"/>
          </a:solidFill>
          <a:ln w="0" cmpd="sng">
            <a:noFill/>
            <a:prstDash val="solid"/>
          </a:ln>
        </p:spPr>
        <p:txBody>
          <a:bodyPr vert="horz" lIns="0" tIns="0" rIns="0" bIns="0" anchor="t"/>
          <a:lstStyle/>
          <a:p>
            <a:endParaRPr/>
          </a:p>
        </p:txBody>
      </p:sp>
      <p:pic>
        <p:nvPicPr>
          <p:cNvPr id="6" name="Grafik 5"/>
          <p:cNvPicPr/>
          <p:nvPr/>
        </p:nvPicPr>
        <p:blipFill>
          <a:blip r:embed="rId2"/>
          <a:stretch>
            <a:fillRect/>
          </a:stretch>
        </p:blipFill>
        <p:spPr>
          <a:xfrm>
            <a:off x="707390" y="6394450"/>
            <a:ext cx="2069465" cy="292735"/>
          </a:xfrm>
          <a:prstGeom prst="rect">
            <a:avLst/>
          </a:prstGeom>
        </p:spPr>
      </p:pic>
      <p:sp>
        <p:nvSpPr>
          <p:cNvPr id="3" name="Textplatzhalter 2"/>
          <p:cNvSpPr>
            <a:spLocks noGrp="1"/>
          </p:cNvSpPr>
          <p:nvPr>
            <p:ph type="body" idx="10"/>
          </p:nvPr>
        </p:nvSpPr>
        <p:spPr>
          <a:xfrm>
            <a:off x="694690" y="241300"/>
            <a:ext cx="10820400" cy="864870"/>
          </a:xfrm>
          <a:prstGeom prst="rect">
            <a:avLst/>
          </a:prstGeom>
          <a:noFill/>
          <a:ln w="0" cmpd="sng">
            <a:noFill/>
            <a:prstDash val="solid"/>
          </a:ln>
        </p:spPr>
        <p:txBody>
          <a:bodyPr vert="horz" lIns="0" tIns="54610" rIns="0" bIns="0" anchor="t"/>
          <a:lstStyle/>
          <a:p>
            <a:pPr marL="0" marR="0" indent="0" algn="ctr">
              <a:lnSpc>
                <a:spcPts val="4000"/>
              </a:lnSpc>
              <a:spcAft>
                <a:spcPts val="2335"/>
              </a:spcAft>
            </a:pPr>
            <a:r>
              <a:rPr lang="de-DE" sz="3550" spc="15">
                <a:solidFill>
                  <a:srgbClr val="2D4863"/>
                </a:solidFill>
                <a:latin typeface="Calibri" panose="02020603050405020304" pitchFamily="2"/>
              </a:rPr>
              <a:t>DAS KOMMUNALRANKING NRW 2025 </a:t>
            </a:r>
          </a:p>
        </p:txBody>
      </p:sp>
      <p:sp>
        <p:nvSpPr>
          <p:cNvPr id="4" name="Textplatzhalter 3"/>
          <p:cNvSpPr>
            <a:spLocks noGrp="1"/>
          </p:cNvSpPr>
          <p:nvPr>
            <p:ph type="body" idx="10"/>
          </p:nvPr>
        </p:nvSpPr>
        <p:spPr>
          <a:xfrm>
            <a:off x="694690" y="1106170"/>
            <a:ext cx="10820400" cy="5288280"/>
          </a:xfrm>
          <a:prstGeom prst="rect">
            <a:avLst/>
          </a:prstGeom>
          <a:noFill/>
          <a:ln w="0" cmpd="sng">
            <a:noFill/>
            <a:prstDash val="solid"/>
          </a:ln>
        </p:spPr>
        <p:txBody>
          <a:bodyPr vert="horz" lIns="0" tIns="32385" rIns="0" bIns="0" anchor="t"/>
          <a:lstStyle/>
          <a:p>
            <a:pPr marL="91440" marR="91440" indent="0" algn="just">
              <a:lnSpc>
                <a:spcPts val="1700"/>
              </a:lnSpc>
              <a:spcAft>
                <a:spcPts val="0"/>
              </a:spcAft>
            </a:pPr>
            <a:r>
              <a:rPr lang="de-DE" sz="1450" spc="0" dirty="0">
                <a:solidFill>
                  <a:srgbClr val="2D4863"/>
                </a:solidFill>
                <a:latin typeface="Calibri" panose="02020603050405020304" pitchFamily="2"/>
              </a:rPr>
              <a:t>Nordrhein-Westfalens große strategische Stärke ist seine enorme regionale Vielfalt der Wirtschaftsstrukturen zwischen Rhein und Weser, die sich aus seinen geschlossenen Wertschöpfungsketten speist. Damit hat unser Land in Deutschland ein Alleinstellungsmerkmal. Dies zu erhalten, zu pflegen und auszubauen ist ganz besonders auch eine regionale Aufgabe. Den Kommunalwahlen in Nordrhein-Westfalen kommt daher für den Erfolg des ganzen Landes eine fundamentale Bedeutung zu. Denn die großen wirtschafts- und gesellschaftspolitischen Herausforderungen müssen vor allem in den Städten und Gemeinden angegangen, organisiert und umgesetzt werden. </a:t>
            </a:r>
          </a:p>
          <a:p>
            <a:pPr marL="91440" marR="91440" indent="0" algn="just">
              <a:lnSpc>
                <a:spcPts val="1700"/>
              </a:lnSpc>
              <a:spcBef>
                <a:spcPts val="1725"/>
              </a:spcBef>
              <a:spcAft>
                <a:spcPts val="0"/>
              </a:spcAft>
            </a:pPr>
            <a:r>
              <a:rPr lang="de-DE" sz="1450" spc="0" dirty="0">
                <a:solidFill>
                  <a:srgbClr val="2D4863"/>
                </a:solidFill>
                <a:latin typeface="Calibri" panose="02020603050405020304" pitchFamily="2"/>
              </a:rPr>
              <a:t>Um diesen Prozess auch wissenschaftlich zu begleiten, hat das Institut der deutschen Wirtschaft Köln (IW) im Auftrag von </a:t>
            </a:r>
            <a:r>
              <a:rPr lang="de-DE" sz="1450" spc="0" dirty="0" err="1">
                <a:solidFill>
                  <a:srgbClr val="2D4863"/>
                </a:solidFill>
                <a:latin typeface="Calibri" panose="02020603050405020304" pitchFamily="2"/>
              </a:rPr>
              <a:t>unternehmer</a:t>
            </a:r>
            <a:r>
              <a:rPr lang="de-DE" sz="1450" spc="0" dirty="0">
                <a:solidFill>
                  <a:srgbClr val="2D4863"/>
                </a:solidFill>
                <a:latin typeface="Calibri" panose="02020603050405020304" pitchFamily="2"/>
              </a:rPr>
              <a:t> </a:t>
            </a:r>
            <a:r>
              <a:rPr lang="de-DE" sz="1450" spc="0" dirty="0" err="1">
                <a:solidFill>
                  <a:srgbClr val="2D4863"/>
                </a:solidFill>
                <a:latin typeface="Calibri" panose="02020603050405020304" pitchFamily="2"/>
              </a:rPr>
              <a:t>nrw</a:t>
            </a:r>
            <a:r>
              <a:rPr lang="de-DE" sz="1450" spc="0" dirty="0">
                <a:solidFill>
                  <a:srgbClr val="2D4863"/>
                </a:solidFill>
                <a:latin typeface="Calibri" panose="02020603050405020304" pitchFamily="2"/>
              </a:rPr>
              <a:t> bereits 2020 eine Regionalstudie vorgelegt – das „Kommunalranking NRW 2020“. Die Idee des „Kommunalrankings NRW 2025“ ist es nun ein Update der Studie am Ende der Legislaturperiode durchzuführen, um zu analysieren, was sich seit der Kommunalwahl 2020 getan hat. In welcher Kommune sind die Standortbedingungen in Nordrhein-Westfalen im Jahr 2025 am besten und welche Kommune hat sich seit 2020 am besten entwickelt? Dazu werden erneut anhand von 17 standortrelevanten Indikatoren aus den vier Themenbereichen Wirtschaft, Arbeiten, Wohnen und Lebensqualität sowohl alle 396 Kommunen in Nordrhein-Westfalen als auch bundesweit alle 10.775 Kommunen verglichen. Die Indikatoren sind zum einen in einem Niveau-Ranking zusammengefasst, das den aktuellen Stand der Standortqualität einer Kommune widerspiegelt und zum anderen in einem Dynamik-Ranking, das die Entwicklung seit 2020 abbildet. Dies erlaubt einen regionalen Benchmark-Vergleich auf einen Blick. Überdies lassen sich aus den detaillierten Ergebnissen der 17 Indikatoren Stärken und Herausforderungen der einzelnen Kommunen identifizieren und daraus wirtschaftspolitische Handlungsfelder ableiten. </a:t>
            </a:r>
          </a:p>
          <a:p>
            <a:pPr marL="91440" marR="0" indent="0" algn="l">
              <a:lnSpc>
                <a:spcPts val="1500"/>
              </a:lnSpc>
              <a:spcBef>
                <a:spcPts val="1985"/>
              </a:spcBef>
              <a:spcAft>
                <a:spcPts val="0"/>
              </a:spcAft>
            </a:pPr>
            <a:r>
              <a:rPr lang="de-DE" sz="1450" spc="-5" dirty="0">
                <a:solidFill>
                  <a:srgbClr val="2D4863"/>
                </a:solidFill>
                <a:latin typeface="Calibri" panose="02020603050405020304" pitchFamily="2"/>
              </a:rPr>
              <a:t>Das vorliegende Fact-Sheet umfasst: </a:t>
            </a:r>
          </a:p>
          <a:p>
            <a:pPr marL="434340" marR="0" indent="-342900" algn="l">
              <a:lnSpc>
                <a:spcPts val="1500"/>
              </a:lnSpc>
              <a:spcBef>
                <a:spcPts val="935"/>
              </a:spcBef>
              <a:spcAft>
                <a:spcPts val="0"/>
              </a:spcAft>
              <a:buFont typeface="Wingdings" panose="05000000000000000000" pitchFamily="2" charset="2"/>
              <a:buChar char="v"/>
            </a:pPr>
            <a:r>
              <a:rPr lang="de-DE" sz="1450" spc="-5" dirty="0">
                <a:solidFill>
                  <a:srgbClr val="2D4863"/>
                </a:solidFill>
                <a:latin typeface="Calibri" panose="02020603050405020304" pitchFamily="2"/>
              </a:rPr>
              <a:t>eine Kurzübersicht des Kreises im Vergleich zu seinen Nachbarkreisen </a:t>
            </a:r>
          </a:p>
          <a:p>
            <a:pPr marL="434340" marR="0" indent="-342900" algn="l">
              <a:lnSpc>
                <a:spcPts val="1500"/>
              </a:lnSpc>
              <a:spcBef>
                <a:spcPts val="265"/>
              </a:spcBef>
              <a:spcAft>
                <a:spcPts val="0"/>
              </a:spcAft>
              <a:buFont typeface="Wingdings" panose="05000000000000000000" pitchFamily="2" charset="2"/>
              <a:buChar char="v"/>
            </a:pPr>
            <a:r>
              <a:rPr lang="de-DE" sz="1450" spc="-5" dirty="0">
                <a:solidFill>
                  <a:srgbClr val="2D4863"/>
                </a:solidFill>
                <a:latin typeface="Calibri" panose="02020603050405020304" pitchFamily="2"/>
              </a:rPr>
              <a:t>das Ergebnis des Niveau- und Dynamikrankings </a:t>
            </a:r>
          </a:p>
          <a:p>
            <a:pPr marL="434340" marR="0" indent="-342900" algn="l">
              <a:lnSpc>
                <a:spcPts val="1500"/>
              </a:lnSpc>
              <a:spcBef>
                <a:spcPts val="285"/>
              </a:spcBef>
              <a:spcAft>
                <a:spcPts val="0"/>
              </a:spcAft>
              <a:buFont typeface="Wingdings" panose="05000000000000000000" pitchFamily="2" charset="2"/>
              <a:buChar char="v"/>
            </a:pPr>
            <a:r>
              <a:rPr lang="de-DE" sz="1450" spc="-10" dirty="0">
                <a:solidFill>
                  <a:srgbClr val="2D4863"/>
                </a:solidFill>
                <a:latin typeface="Calibri" panose="02020603050405020304" pitchFamily="2"/>
              </a:rPr>
              <a:t>detaillierte Ergebnisse für die 17 Indikatoren </a:t>
            </a:r>
          </a:p>
          <a:p>
            <a:pPr marL="0" marR="45720" indent="0" algn="r">
              <a:lnSpc>
                <a:spcPts val="1600"/>
              </a:lnSpc>
              <a:spcBef>
                <a:spcPts val="620"/>
              </a:spcBef>
              <a:spcAft>
                <a:spcPts val="1885"/>
              </a:spcAft>
            </a:pPr>
            <a:r>
              <a:rPr lang="de-DE" sz="1450" i="1" spc="0" dirty="0">
                <a:solidFill>
                  <a:srgbClr val="2D4863"/>
                </a:solidFill>
                <a:latin typeface="Calibri" panose="02020603050405020304" pitchFamily="2"/>
              </a:rPr>
              <a:t>Stand: Mai 2025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831975" y="2719070"/>
            <a:ext cx="2614930" cy="4387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50" spc="-40">
                <a:solidFill>
                  <a:srgbClr val="2D4863"/>
                </a:solidFill>
                <a:latin typeface="Calibri" panose="02020603050405020304" pitchFamily="2"/>
              </a:rPr>
              <a:t>Breitbandversorgung 50 Mbit/s </a:t>
            </a:r>
          </a:p>
          <a:p>
            <a:pPr marL="0" marR="0" indent="0" algn="l">
              <a:lnSpc>
                <a:spcPts val="1700"/>
              </a:lnSpc>
              <a:spcBef>
                <a:spcPts val="290"/>
              </a:spcBef>
              <a:spcAft>
                <a:spcPts val="0"/>
              </a:spcAft>
            </a:pPr>
            <a:r>
              <a:rPr lang="de-DE" sz="1650" spc="-15">
                <a:solidFill>
                  <a:srgbClr val="2D4863"/>
                </a:solidFill>
                <a:latin typeface="Calibri" panose="02020603050405020304" pitchFamily="2"/>
              </a:rPr>
              <a:t>(in Prozent, 2024) </a:t>
            </a:r>
          </a:p>
        </p:txBody>
      </p:sp>
      <p:sp>
        <p:nvSpPr>
          <p:cNvPr id="5" name="Textplatzhalter 4"/>
          <p:cNvSpPr>
            <a:spLocks noGrp="1"/>
          </p:cNvSpPr>
          <p:nvPr>
            <p:ph type="body" idx="10"/>
          </p:nvPr>
        </p:nvSpPr>
        <p:spPr>
          <a:xfrm>
            <a:off x="1642745" y="347345"/>
            <a:ext cx="3801110" cy="283845"/>
          </a:xfrm>
          <a:prstGeom prst="rect">
            <a:avLst/>
          </a:prstGeom>
          <a:noFill/>
          <a:ln w="0" cmpd="sng">
            <a:noFill/>
            <a:prstDash val="solid"/>
          </a:ln>
        </p:spPr>
        <p:txBody>
          <a:bodyPr vert="horz" lIns="0" tIns="0" rIns="0" bIns="0" anchor="t"/>
          <a:lstStyle/>
          <a:p>
            <a:pPr marL="0" marR="0" indent="0" algn="l">
              <a:lnSpc>
                <a:spcPts val="2200"/>
              </a:lnSpc>
              <a:spcAft>
                <a:spcPts val="20"/>
              </a:spcAft>
            </a:pPr>
            <a:r>
              <a:rPr lang="de-DE" sz="2500" b="1" spc="-20">
                <a:solidFill>
                  <a:srgbClr val="605296"/>
                </a:solidFill>
                <a:latin typeface="Calibri" panose="02020603050405020304" pitchFamily="2"/>
              </a:rPr>
              <a:t>Private Breitbandversorgung </a:t>
            </a:r>
          </a:p>
        </p:txBody>
      </p:sp>
      <p:sp>
        <p:nvSpPr>
          <p:cNvPr id="6" name="Textplatzhalter 5"/>
          <p:cNvSpPr>
            <a:spLocks noGrp="1"/>
          </p:cNvSpPr>
          <p:nvPr>
            <p:ph type="body" idx="10"/>
          </p:nvPr>
        </p:nvSpPr>
        <p:spPr>
          <a:xfrm>
            <a:off x="2432050" y="935990"/>
            <a:ext cx="3307080" cy="139573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200" spc="10">
                <a:solidFill>
                  <a:srgbClr val="FFFFFF"/>
                </a:solidFill>
                <a:latin typeface="Calibri" panose="02020603050405020304" pitchFamily="2"/>
              </a:rPr>
              <a:t>Eine gute Breitbandversorgung ist auch für private </a:t>
            </a:r>
          </a:p>
          <a:p>
            <a:pPr marL="0" marR="0" indent="0" algn="l">
              <a:lnSpc>
                <a:spcPts val="1400"/>
              </a:lnSpc>
              <a:spcBef>
                <a:spcPts val="0"/>
              </a:spcBef>
              <a:spcAft>
                <a:spcPts val="0"/>
              </a:spcAft>
              <a:tabLst>
                <a:tab pos="1005840" algn="l"/>
                <a:tab pos="2148840" algn="l"/>
                <a:tab pos="3291840" algn="r"/>
              </a:tabLst>
            </a:pPr>
            <a:r>
              <a:rPr lang="de-DE" sz="1200" spc="0">
                <a:solidFill>
                  <a:srgbClr val="FFFFFF"/>
                </a:solidFill>
                <a:latin typeface="Calibri" panose="02020603050405020304" pitchFamily="2"/>
              </a:rPr>
              <a:t>Anwender mittlerweile ein wichtiges </a:t>
            </a:r>
            <a:br/>
            <a:r>
              <a:rPr lang="de-DE" sz="1200" spc="0">
                <a:solidFill>
                  <a:srgbClr val="FFFFFF"/>
                </a:solidFill>
                <a:latin typeface="Calibri" panose="02020603050405020304" pitchFamily="2"/>
              </a:rPr>
              <a:t>Standortkriterium. Das hat sich nicht zuletzt in der Corona-Krise gezeigt, bei der viele Arbeitnehmer von </a:t>
            </a:r>
          </a:p>
          <a:p>
            <a:pPr marL="0" marR="0" indent="0" algn="l">
              <a:lnSpc>
                <a:spcPts val="1200"/>
              </a:lnSpc>
              <a:spcBef>
                <a:spcPts val="235"/>
              </a:spcBef>
              <a:spcAft>
                <a:spcPts val="0"/>
              </a:spcAft>
              <a:tabLst>
                <a:tab pos="3291840" algn="r"/>
              </a:tabLst>
            </a:pPr>
            <a:r>
              <a:rPr lang="de-DE" sz="1200" spc="0">
                <a:solidFill>
                  <a:srgbClr val="FFFFFF"/>
                </a:solidFill>
                <a:latin typeface="Calibri" panose="02020603050405020304" pitchFamily="2"/>
              </a:rPr>
              <a:t>zu Hause gearbeitet haben. Daher wird auch </a:t>
            </a:r>
          </a:p>
          <a:p>
            <a:pPr marL="0" marR="0" indent="0" algn="l">
              <a:lnSpc>
                <a:spcPts val="1200"/>
              </a:lnSpc>
              <a:spcBef>
                <a:spcPts val="210"/>
              </a:spcBef>
              <a:spcAft>
                <a:spcPts val="0"/>
              </a:spcAft>
              <a:tabLst>
                <a:tab pos="3291840" algn="r"/>
              </a:tabLst>
            </a:pPr>
            <a:r>
              <a:rPr lang="de-DE" sz="1200" spc="0">
                <a:solidFill>
                  <a:srgbClr val="FFFFFF"/>
                </a:solidFill>
                <a:latin typeface="Calibri" panose="02020603050405020304" pitchFamily="2"/>
              </a:rPr>
              <a:t>im Bereich Wohnen die Versorgung mit </a:t>
            </a:r>
          </a:p>
          <a:p>
            <a:pPr marL="0" marR="0" indent="0" algn="l">
              <a:lnSpc>
                <a:spcPts val="1400"/>
              </a:lnSpc>
              <a:spcBef>
                <a:spcPts val="0"/>
              </a:spcBef>
              <a:spcAft>
                <a:spcPts val="0"/>
              </a:spcAft>
            </a:pPr>
            <a:r>
              <a:rPr lang="de-DE" sz="1200" spc="0">
                <a:solidFill>
                  <a:srgbClr val="FFFFFF"/>
                </a:solidFill>
                <a:latin typeface="Calibri" panose="02020603050405020304" pitchFamily="2"/>
              </a:rPr>
              <a:t>Breitbandverbindungen mit mindestens 50 Mbit/s betrachtet. </a:t>
            </a:r>
          </a:p>
        </p:txBody>
      </p:sp>
      <p:sp>
        <p:nvSpPr>
          <p:cNvPr id="7" name="Textplatzhalter 6"/>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8" name="Textplatzhalter 7"/>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9" name="Textplatzhalter 8"/>
          <p:cNvSpPr>
            <a:spLocks noGrp="1"/>
          </p:cNvSpPr>
          <p:nvPr>
            <p:ph type="body" idx="10"/>
          </p:nvPr>
        </p:nvSpPr>
        <p:spPr>
          <a:xfrm>
            <a:off x="6273800" y="5143500"/>
            <a:ext cx="4305300" cy="933450"/>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20" dirty="0">
                <a:solidFill>
                  <a:srgbClr val="000000"/>
                </a:solidFill>
                <a:latin typeface="Calibri" panose="02020603050405020304" pitchFamily="2"/>
              </a:rPr>
              <a:t>In Solingen haben 98 Prozent der Haushalte Zugang zu einer digitalen Grundversorgung. Solingen erreicht damit das Mittelfeld. Das benachbarte Wuppertal schneidet deutlich schlechter ab, während das benachbarte Remscheid eine bessere Versorgung aufweist. </a:t>
            </a:r>
          </a:p>
        </p:txBody>
      </p:sp>
      <p:sp>
        <p:nvSpPr>
          <p:cNvPr id="10" name="Textplatzhalter 9"/>
          <p:cNvSpPr>
            <a:spLocks noGrp="1"/>
          </p:cNvSpPr>
          <p:nvPr>
            <p:ph type="body" idx="10"/>
          </p:nvPr>
        </p:nvSpPr>
        <p:spPr>
          <a:xfrm>
            <a:off x="11327765" y="6501130"/>
            <a:ext cx="23812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10">
                <a:solidFill>
                  <a:srgbClr val="72899F"/>
                </a:solidFill>
                <a:latin typeface="Calibri" panose="02020603050405020304" pitchFamily="2"/>
              </a:rPr>
              <a:t>20 </a:t>
            </a:r>
          </a:p>
        </p:txBody>
      </p:sp>
      <p:graphicFrame>
        <p:nvGraphicFramePr>
          <p:cNvPr id="12" name="Tabelle 11"/>
          <p:cNvGraphicFramePr>
            <a:graphicFrameLocks noGrp="1"/>
          </p:cNvGraphicFramePr>
          <p:nvPr>
            <p:extLst>
              <p:ext uri="{D42A27DB-BD31-4B8C-83A1-F6EECF244321}">
                <p14:modId xmlns:p14="http://schemas.microsoft.com/office/powerpoint/2010/main" val="3396984608"/>
              </p:ext>
            </p:extLst>
          </p:nvPr>
        </p:nvGraphicFramePr>
        <p:xfrm>
          <a:off x="1725295" y="3270250"/>
          <a:ext cx="4093210" cy="1649095"/>
        </p:xfrm>
        <a:graphic>
          <a:graphicData uri="http://schemas.openxmlformats.org/drawingml/2006/table">
            <a:tbl>
              <a:tblPr/>
              <a:tblGrid>
                <a:gridCol w="2035810">
                  <a:extLst>
                    <a:ext uri="{9D8B030D-6E8A-4147-A177-3AD203B41FA5}">
                      <a16:colId xmlns:a16="http://schemas.microsoft.com/office/drawing/2014/main" val="20000"/>
                    </a:ext>
                  </a:extLst>
                </a:gridCol>
                <a:gridCol w="226060">
                  <a:extLst>
                    <a:ext uri="{9D8B030D-6E8A-4147-A177-3AD203B41FA5}">
                      <a16:colId xmlns:a16="http://schemas.microsoft.com/office/drawing/2014/main" val="20001"/>
                    </a:ext>
                  </a:extLst>
                </a:gridCol>
                <a:gridCol w="1831340">
                  <a:extLst>
                    <a:ext uri="{9D8B030D-6E8A-4147-A177-3AD203B41FA5}">
                      <a16:colId xmlns:a16="http://schemas.microsoft.com/office/drawing/2014/main" val="20002"/>
                    </a:ext>
                  </a:extLst>
                </a:gridCol>
              </a:tblGrid>
              <a:tr h="307975">
                <a:tc>
                  <a:txBody>
                    <a:bodyPr/>
                    <a:lstStyle/>
                    <a:p>
                      <a:pPr marL="64135" marR="0" indent="0" algn="l">
                        <a:lnSpc>
                          <a:spcPts val="1100"/>
                        </a:lnSpc>
                        <a:spcBef>
                          <a:spcPts val="680"/>
                        </a:spcBef>
                        <a:spcAft>
                          <a:spcPts val="575"/>
                        </a:spcAft>
                      </a:pPr>
                      <a:r>
                        <a:rPr lang="de-DE" sz="1150" spc="0">
                          <a:solidFill>
                            <a:srgbClr val="2D4863"/>
                          </a:solidFill>
                          <a:latin typeface="Calibri" panose="02020603050405020304" pitchFamily="2"/>
                        </a:rPr>
                        <a:t>Solingen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80"/>
                        </a:spcBef>
                        <a:spcAft>
                          <a:spcPts val="590"/>
                        </a:spcAft>
                      </a:pPr>
                      <a:r>
                        <a:rPr lang="de-DE" sz="1150" spc="0">
                          <a:solidFill>
                            <a:srgbClr val="2D4863"/>
                          </a:solidFill>
                          <a:latin typeface="Calibri" panose="02020603050405020304" pitchFamily="2"/>
                        </a:rPr>
                        <a:t>98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80"/>
                        </a:spcBef>
                        <a:spcAft>
                          <a:spcPts val="590"/>
                        </a:spcAft>
                      </a:pPr>
                      <a:r>
                        <a:rPr lang="de-DE" sz="1150" spc="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36893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1"/>
                  </a:ext>
                </a:extLst>
              </a:tr>
              <a:tr h="304800">
                <a:tc>
                  <a:txBody>
                    <a:bodyPr/>
                    <a:lstStyle/>
                    <a:p>
                      <a:pPr marL="64135" marR="0" indent="0" algn="l">
                        <a:lnSpc>
                          <a:spcPts val="1400"/>
                        </a:lnSpc>
                        <a:spcBef>
                          <a:spcPts val="535"/>
                        </a:spcBef>
                        <a:spcAft>
                          <a:spcPts val="480"/>
                        </a:spcAft>
                      </a:pPr>
                      <a:r>
                        <a:rPr lang="de-DE" sz="1150" spc="0" dirty="0">
                          <a:solidFill>
                            <a:srgbClr val="2D4863"/>
                          </a:solidFill>
                          <a:latin typeface="Cambria Math" panose="02020603050405020304" pitchFamily="1"/>
                        </a:rPr>
                        <a:t>∅</a:t>
                      </a:r>
                      <a:r>
                        <a:rPr lang="de-DE" sz="1300" i="1" spc="-25" dirty="0">
                          <a:solidFill>
                            <a:srgbClr val="2D4863"/>
                          </a:solidFill>
                          <a:latin typeface="Times New Roman" panose="02020603050405020304" pitchFamily="1"/>
                        </a:rPr>
                        <a:t> </a:t>
                      </a:r>
                      <a:r>
                        <a:rPr lang="de-DE" sz="1150" spc="-25"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55"/>
                        </a:spcBef>
                        <a:spcAft>
                          <a:spcPts val="615"/>
                        </a:spcAft>
                      </a:pPr>
                      <a:r>
                        <a:rPr lang="de-DE" sz="1150" spc="0">
                          <a:solidFill>
                            <a:srgbClr val="2D4863"/>
                          </a:solidFill>
                          <a:latin typeface="Calibri" panose="02020603050405020304" pitchFamily="2"/>
                        </a:rPr>
                        <a:t>98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55"/>
                        </a:spcBef>
                        <a:spcAft>
                          <a:spcPts val="615"/>
                        </a:spcAft>
                      </a:pPr>
                      <a:r>
                        <a:rPr lang="de-DE" sz="1150" spc="0">
                          <a:solidFill>
                            <a:srgbClr val="2D4863"/>
                          </a:solidFill>
                          <a:latin typeface="Calibri" panose="02020603050405020304" pitchFamily="2"/>
                        </a:rPr>
                        <a:t>%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2"/>
                  </a:ext>
                </a:extLst>
              </a:tr>
              <a:tr h="36576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3"/>
                  </a:ext>
                </a:extLst>
              </a:tr>
              <a:tr h="301625">
                <a:tc>
                  <a:txBody>
                    <a:bodyPr/>
                    <a:lstStyle/>
                    <a:p>
                      <a:pPr marL="64135" marR="0" indent="0" algn="l">
                        <a:lnSpc>
                          <a:spcPts val="1400"/>
                        </a:lnSpc>
                        <a:spcBef>
                          <a:spcPts val="560"/>
                        </a:spcBef>
                        <a:spcAft>
                          <a:spcPts val="355"/>
                        </a:spcAft>
                      </a:pPr>
                      <a:r>
                        <a:rPr lang="de-DE" sz="1150" spc="0" dirty="0">
                          <a:solidFill>
                            <a:srgbClr val="2D4863"/>
                          </a:solidFill>
                          <a:latin typeface="Cambria Math" panose="02020603050405020304" pitchFamily="1"/>
                        </a:rPr>
                        <a:t>∅</a:t>
                      </a:r>
                      <a:r>
                        <a:rPr lang="de-DE" sz="1100" spc="0" dirty="0">
                          <a:solidFill>
                            <a:srgbClr val="2D4863"/>
                          </a:solidFill>
                          <a:latin typeface="Cambria Math" panose="02020603050405020304" pitchFamily="1"/>
                        </a:rPr>
                        <a:t> </a:t>
                      </a:r>
                      <a:r>
                        <a:rPr lang="de-DE" sz="115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100"/>
                        </a:lnSpc>
                        <a:spcBef>
                          <a:spcPts val="680"/>
                        </a:spcBef>
                        <a:spcAft>
                          <a:spcPts val="490"/>
                        </a:spcAft>
                      </a:pPr>
                      <a:r>
                        <a:rPr lang="de-DE" sz="1150" spc="0">
                          <a:solidFill>
                            <a:srgbClr val="2D4863"/>
                          </a:solidFill>
                          <a:latin typeface="Calibri" panose="02020603050405020304" pitchFamily="2"/>
                        </a:rPr>
                        <a:t>96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483360" indent="0" algn="r">
                        <a:lnSpc>
                          <a:spcPts val="1100"/>
                        </a:lnSpc>
                        <a:spcBef>
                          <a:spcPts val="680"/>
                        </a:spcBef>
                        <a:spcAft>
                          <a:spcPts val="490"/>
                        </a:spcAft>
                      </a:pPr>
                      <a:r>
                        <a:rPr lang="de-DE" sz="1150" spc="0" dirty="0">
                          <a:solidFill>
                            <a:srgbClr val="2D4863"/>
                          </a:solidFill>
                          <a:latin typeface="Calibri" panose="02020603050405020304" pitchFamily="2"/>
                        </a:rPr>
                        <a:t>%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sp>
        <p:nvSpPr>
          <p:cNvPr id="11" name="Textplatzhalter 10">
            <a:extLst>
              <a:ext uri="{FF2B5EF4-FFF2-40B4-BE49-F238E27FC236}">
                <a16:creationId xmlns:a16="http://schemas.microsoft.com/office/drawing/2014/main" id="{CABD9A6F-D5A0-6492-8E6E-3A81B06394BD}"/>
              </a:ext>
            </a:extLst>
          </p:cNvPr>
          <p:cNvSpPr>
            <a:spLocks noGrp="1"/>
          </p:cNvSpPr>
          <p:nvPr>
            <p:ph type="body" idx="10"/>
          </p:nvPr>
        </p:nvSpPr>
        <p:spPr/>
        <p:txBody>
          <a:bodyPr/>
          <a:lstStyle/>
          <a:p>
            <a:endParaRPr lang="de-DE"/>
          </a:p>
        </p:txBody>
      </p:sp>
      <p:sp>
        <p:nvSpPr>
          <p:cNvPr id="17" name="Textplatzhalter 16">
            <a:extLst>
              <a:ext uri="{FF2B5EF4-FFF2-40B4-BE49-F238E27FC236}">
                <a16:creationId xmlns:a16="http://schemas.microsoft.com/office/drawing/2014/main" id="{C1CC60DA-0C4B-BB30-1D6C-056EA77C5134}"/>
              </a:ext>
            </a:extLst>
          </p:cNvPr>
          <p:cNvSpPr>
            <a:spLocks noGrp="1"/>
          </p:cNvSpPr>
          <p:nvPr>
            <p:ph type="body" idx="10"/>
          </p:nvPr>
        </p:nvSpPr>
        <p:spPr/>
        <p:txBody>
          <a:bodyPr/>
          <a:lstStyle/>
          <a:p>
            <a:endParaRPr lang="de-DE"/>
          </a:p>
        </p:txBody>
      </p:sp>
      <p:sp>
        <p:nvSpPr>
          <p:cNvPr id="19" name="Textplatzhalter 18">
            <a:extLst>
              <a:ext uri="{FF2B5EF4-FFF2-40B4-BE49-F238E27FC236}">
                <a16:creationId xmlns:a16="http://schemas.microsoft.com/office/drawing/2014/main" id="{362E620E-6E54-9998-C322-5B724146ECB8}"/>
              </a:ext>
            </a:extLst>
          </p:cNvPr>
          <p:cNvSpPr>
            <a:spLocks noGrp="1"/>
          </p:cNvSpPr>
          <p:nvPr>
            <p:ph type="body" idx="10"/>
          </p:nvPr>
        </p:nvSpPr>
        <p:spPr/>
        <p:txBody>
          <a:bodyPr/>
          <a:lstStyle/>
          <a:p>
            <a:endParaRPr lang="de-DE"/>
          </a:p>
        </p:txBody>
      </p:sp>
      <p:pic>
        <p:nvPicPr>
          <p:cNvPr id="20" name="Grafik 19">
            <a:extLst>
              <a:ext uri="{FF2B5EF4-FFF2-40B4-BE49-F238E27FC236}">
                <a16:creationId xmlns:a16="http://schemas.microsoft.com/office/drawing/2014/main" id="{68FF6AC1-27DF-4D6A-64D3-1ACD69E4506C}"/>
              </a:ext>
            </a:extLst>
          </p:cNvPr>
          <p:cNvPicPr>
            <a:picLocks noChangeAspect="1"/>
          </p:cNvPicPr>
          <p:nvPr/>
        </p:nvPicPr>
        <p:blipFill>
          <a:blip r:embed="rId3"/>
          <a:stretch>
            <a:fillRect/>
          </a:stretch>
        </p:blipFill>
        <p:spPr>
          <a:xfrm>
            <a:off x="10735310" y="663575"/>
            <a:ext cx="1396105" cy="43224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94690" y="704215"/>
            <a:ext cx="11417935" cy="5542280"/>
          </a:xfrm>
          <a:prstGeom prst="rect">
            <a:avLst/>
          </a:prstGeom>
        </p:spPr>
      </p:pic>
      <p:pic>
        <p:nvPicPr>
          <p:cNvPr id="31" name="Grafik 30"/>
          <p:cNvPicPr/>
          <p:nvPr/>
        </p:nvPicPr>
        <p:blipFill>
          <a:blip r:embed="rId3"/>
          <a:stretch>
            <a:fillRect/>
          </a:stretch>
        </p:blipFill>
        <p:spPr>
          <a:xfrm>
            <a:off x="713105" y="6394450"/>
            <a:ext cx="2060575" cy="292735"/>
          </a:xfrm>
          <a:prstGeom prst="rect">
            <a:avLst/>
          </a:prstGeom>
        </p:spPr>
      </p:pic>
      <p:sp>
        <p:nvSpPr>
          <p:cNvPr id="2" name="Textplatzhalter 1"/>
          <p:cNvSpPr>
            <a:spLocks noGrp="1"/>
          </p:cNvSpPr>
          <p:nvPr>
            <p:ph type="body" idx="10"/>
          </p:nvPr>
        </p:nvSpPr>
        <p:spPr>
          <a:xfrm>
            <a:off x="694690" y="0"/>
            <a:ext cx="11430000" cy="66167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dirty="0">
                <a:solidFill>
                  <a:srgbClr val="7E7E7E"/>
                </a:solidFill>
                <a:latin typeface="Calibri" panose="02020603050405020304" pitchFamily="2"/>
              </a:rPr>
              <a:t>Kreisfreie Stadt </a:t>
            </a:r>
          </a:p>
          <a:p>
            <a:pPr marL="914400" marR="0" indent="0" algn="l">
              <a:lnSpc>
                <a:spcPts val="2800"/>
              </a:lnSpc>
              <a:spcBef>
                <a:spcPts val="50"/>
              </a:spcBef>
              <a:spcAft>
                <a:spcPts val="280"/>
              </a:spcAft>
              <a:tabLst>
                <a:tab pos="8549640" algn="l"/>
              </a:tabLst>
            </a:pPr>
            <a:r>
              <a:rPr lang="de-DE" sz="2500" b="1" spc="-30" dirty="0">
                <a:solidFill>
                  <a:srgbClr val="049F77"/>
                </a:solidFill>
                <a:latin typeface="Calibri" panose="02020603050405020304" pitchFamily="2"/>
              </a:rPr>
              <a:t>Kaufkraft 	</a:t>
            </a:r>
            <a:r>
              <a:rPr lang="de-DE" sz="2500" spc="-25" dirty="0">
                <a:solidFill>
                  <a:srgbClr val="2D4863"/>
                </a:solidFill>
                <a:latin typeface="Calibri" panose="02020603050405020304" pitchFamily="2"/>
              </a:rPr>
              <a:t>Solingen </a:t>
            </a:r>
          </a:p>
        </p:txBody>
      </p:sp>
      <p:sp>
        <p:nvSpPr>
          <p:cNvPr id="5" name="Textplatzhalter 4"/>
          <p:cNvSpPr>
            <a:spLocks noGrp="1"/>
          </p:cNvSpPr>
          <p:nvPr>
            <p:ph type="body" idx="10"/>
          </p:nvPr>
        </p:nvSpPr>
        <p:spPr>
          <a:xfrm>
            <a:off x="2444750" y="996950"/>
            <a:ext cx="3303905" cy="84391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Die allgemeine Attraktivität sowie die Lebensqualität einer Region zeigt sich nicht zuletzt auch in der dort vorhandenen Kaufkraft je Einwohner – also dem für Konsumzwecke zur Verfügung stehenden Einkommen. </a:t>
            </a:r>
          </a:p>
        </p:txBody>
      </p:sp>
      <p:sp>
        <p:nvSpPr>
          <p:cNvPr id="6" name="Textplatzhalter 5"/>
          <p:cNvSpPr>
            <a:spLocks noGrp="1"/>
          </p:cNvSpPr>
          <p:nvPr>
            <p:ph type="body" idx="10"/>
          </p:nvPr>
        </p:nvSpPr>
        <p:spPr>
          <a:xfrm>
            <a:off x="2447290" y="2724785"/>
            <a:ext cx="2350135" cy="39941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35">
                <a:solidFill>
                  <a:srgbClr val="2D4863"/>
                </a:solidFill>
                <a:latin typeface="Calibri" panose="02020603050405020304" pitchFamily="2"/>
              </a:rPr>
              <a:t>Entwicklung der Kaufkraft je </a:t>
            </a:r>
          </a:p>
          <a:p>
            <a:pPr marL="0" marR="0" indent="0" algn="l">
              <a:lnSpc>
                <a:spcPts val="1400"/>
              </a:lnSpc>
              <a:spcBef>
                <a:spcPts val="290"/>
              </a:spcBef>
              <a:spcAft>
                <a:spcPts val="0"/>
              </a:spcAft>
            </a:pPr>
            <a:r>
              <a:rPr lang="de-DE" sz="1650" spc="-25">
                <a:solidFill>
                  <a:srgbClr val="2D4863"/>
                </a:solidFill>
                <a:latin typeface="Calibri" panose="02020603050405020304" pitchFamily="2"/>
              </a:rPr>
              <a:t>Einwohner </a:t>
            </a:r>
          </a:p>
        </p:txBody>
      </p:sp>
      <p:sp>
        <p:nvSpPr>
          <p:cNvPr id="7" name="Textplatzhalter 6"/>
          <p:cNvSpPr>
            <a:spLocks noGrp="1"/>
          </p:cNvSpPr>
          <p:nvPr>
            <p:ph type="body" idx="10"/>
          </p:nvPr>
        </p:nvSpPr>
        <p:spPr>
          <a:xfrm>
            <a:off x="4956175" y="3407410"/>
            <a:ext cx="377825" cy="1737360"/>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17% </a:t>
            </a:r>
          </a:p>
        </p:txBody>
      </p:sp>
      <p:sp>
        <p:nvSpPr>
          <p:cNvPr id="8" name="Textplatzhalter 7"/>
          <p:cNvSpPr>
            <a:spLocks noGrp="1"/>
          </p:cNvSpPr>
          <p:nvPr>
            <p:ph type="body" idx="10"/>
          </p:nvPr>
        </p:nvSpPr>
        <p:spPr>
          <a:xfrm>
            <a:off x="3757930" y="3511550"/>
            <a:ext cx="378460" cy="1633220"/>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16% </a:t>
            </a:r>
          </a:p>
        </p:txBody>
      </p:sp>
      <p:sp>
        <p:nvSpPr>
          <p:cNvPr id="9" name="Textplatzhalter 8"/>
          <p:cNvSpPr>
            <a:spLocks noGrp="1"/>
          </p:cNvSpPr>
          <p:nvPr>
            <p:ph type="body" idx="10"/>
          </p:nvPr>
        </p:nvSpPr>
        <p:spPr>
          <a:xfrm>
            <a:off x="2560320" y="3615055"/>
            <a:ext cx="377825" cy="1529715"/>
          </a:xfrm>
          <a:prstGeom prst="rect">
            <a:avLst/>
          </a:prstGeom>
          <a:noFill/>
          <a:ln w="0" cmpd="sng">
            <a:noFill/>
            <a:prstDash val="solid"/>
          </a:ln>
        </p:spPr>
        <p:txBody>
          <a:bodyPr vert="vert270" lIns="0" tIns="0" rIns="140335" bIns="0" anchor="t"/>
          <a:lstStyle/>
          <a:p>
            <a:pPr marL="0" marR="45720" indent="0" algn="r">
              <a:lnSpc>
                <a:spcPts val="800"/>
              </a:lnSpc>
              <a:spcAft>
                <a:spcPts val="1030"/>
              </a:spcAft>
            </a:pPr>
            <a:r>
              <a:rPr lang="de-DE" sz="1200" spc="-165">
                <a:solidFill>
                  <a:srgbClr val="FFFFFF"/>
                </a:solidFill>
                <a:latin typeface="Calibri" panose="02020603050405020304" pitchFamily="2"/>
              </a:rPr>
              <a:t>15% </a:t>
            </a:r>
          </a:p>
        </p:txBody>
      </p:sp>
      <p:sp>
        <p:nvSpPr>
          <p:cNvPr id="10" name="Textplatzhalter 9"/>
          <p:cNvSpPr>
            <a:spLocks noGrp="1"/>
          </p:cNvSpPr>
          <p:nvPr>
            <p:ph type="body" idx="10"/>
          </p:nvPr>
        </p:nvSpPr>
        <p:spPr>
          <a:xfrm>
            <a:off x="4636135" y="5281930"/>
            <a:ext cx="1014730"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11" name="Textplatzhalter 10"/>
          <p:cNvSpPr>
            <a:spLocks noGrp="1"/>
          </p:cNvSpPr>
          <p:nvPr>
            <p:ph type="body" idx="10"/>
          </p:nvPr>
        </p:nvSpPr>
        <p:spPr>
          <a:xfrm>
            <a:off x="2487295" y="5281930"/>
            <a:ext cx="2032635"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1168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90"/>
              </a:spcBef>
              <a:spcAft>
                <a:spcPts val="0"/>
              </a:spcAft>
            </a:pPr>
            <a:r>
              <a:rPr lang="de-DE" sz="1200" spc="-10">
                <a:solidFill>
                  <a:srgbClr val="585858"/>
                </a:solidFill>
                <a:latin typeface="Calibri" panose="02020603050405020304" pitchFamily="2"/>
              </a:rPr>
              <a:t>NRW (ungew.) </a:t>
            </a:r>
          </a:p>
        </p:txBody>
      </p:sp>
      <p:sp>
        <p:nvSpPr>
          <p:cNvPr id="12" name="Textplatzhalter 11"/>
          <p:cNvSpPr>
            <a:spLocks noGrp="1"/>
          </p:cNvSpPr>
          <p:nvPr>
            <p:ph type="body" idx="10"/>
          </p:nvPr>
        </p:nvSpPr>
        <p:spPr>
          <a:xfrm>
            <a:off x="3026410" y="5769610"/>
            <a:ext cx="1670685" cy="11303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spc="-25">
                <a:solidFill>
                  <a:srgbClr val="585858"/>
                </a:solidFill>
                <a:latin typeface="Calibri" panose="02020603050405020304" pitchFamily="2"/>
              </a:rPr>
              <a:t>Wachstumsrate 2020-2024 </a:t>
            </a:r>
          </a:p>
        </p:txBody>
      </p:sp>
      <p:sp>
        <p:nvSpPr>
          <p:cNvPr id="13" name="Textplatzhalter 12"/>
          <p:cNvSpPr>
            <a:spLocks noGrp="1"/>
          </p:cNvSpPr>
          <p:nvPr>
            <p:ph type="body" idx="10"/>
          </p:nvPr>
        </p:nvSpPr>
        <p:spPr>
          <a:xfrm>
            <a:off x="1696085" y="325247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18% </a:t>
            </a:r>
          </a:p>
        </p:txBody>
      </p:sp>
      <p:sp>
        <p:nvSpPr>
          <p:cNvPr id="14" name="Textplatzhalter 13"/>
          <p:cNvSpPr>
            <a:spLocks noGrp="1"/>
          </p:cNvSpPr>
          <p:nvPr>
            <p:ph type="body" idx="10"/>
          </p:nvPr>
        </p:nvSpPr>
        <p:spPr>
          <a:xfrm>
            <a:off x="1696085" y="3456305"/>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16% </a:t>
            </a:r>
          </a:p>
        </p:txBody>
      </p:sp>
      <p:sp>
        <p:nvSpPr>
          <p:cNvPr id="15" name="Textplatzhalter 14"/>
          <p:cNvSpPr>
            <a:spLocks noGrp="1"/>
          </p:cNvSpPr>
          <p:nvPr>
            <p:ph type="body" idx="10"/>
          </p:nvPr>
        </p:nvSpPr>
        <p:spPr>
          <a:xfrm>
            <a:off x="1696085" y="3660775"/>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14% </a:t>
            </a:r>
          </a:p>
        </p:txBody>
      </p:sp>
      <p:sp>
        <p:nvSpPr>
          <p:cNvPr id="16" name="Textplatzhalter 15"/>
          <p:cNvSpPr>
            <a:spLocks noGrp="1"/>
          </p:cNvSpPr>
          <p:nvPr>
            <p:ph type="body" idx="10"/>
          </p:nvPr>
        </p:nvSpPr>
        <p:spPr>
          <a:xfrm>
            <a:off x="1696085" y="386461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12% </a:t>
            </a:r>
          </a:p>
        </p:txBody>
      </p:sp>
      <p:sp>
        <p:nvSpPr>
          <p:cNvPr id="17" name="Textplatzhalter 16"/>
          <p:cNvSpPr>
            <a:spLocks noGrp="1"/>
          </p:cNvSpPr>
          <p:nvPr>
            <p:ph type="body" idx="10"/>
          </p:nvPr>
        </p:nvSpPr>
        <p:spPr>
          <a:xfrm>
            <a:off x="1696085" y="4069080"/>
            <a:ext cx="3695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5">
                <a:solidFill>
                  <a:srgbClr val="585858"/>
                </a:solidFill>
                <a:latin typeface="Calibri" panose="02020603050405020304" pitchFamily="2"/>
              </a:rPr>
              <a:t>10% </a:t>
            </a:r>
          </a:p>
        </p:txBody>
      </p:sp>
      <p:sp>
        <p:nvSpPr>
          <p:cNvPr id="18" name="Textplatzhalter 17"/>
          <p:cNvSpPr>
            <a:spLocks noGrp="1"/>
          </p:cNvSpPr>
          <p:nvPr>
            <p:ph type="body" idx="10"/>
          </p:nvPr>
        </p:nvSpPr>
        <p:spPr>
          <a:xfrm>
            <a:off x="1765935" y="4276090"/>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4">
                <a:solidFill>
                  <a:srgbClr val="585858"/>
                </a:solidFill>
                <a:latin typeface="Calibri" panose="02020603050405020304" pitchFamily="2"/>
              </a:rPr>
              <a:t>8% </a:t>
            </a:r>
          </a:p>
        </p:txBody>
      </p:sp>
      <p:sp>
        <p:nvSpPr>
          <p:cNvPr id="19" name="Textplatzhalter 18"/>
          <p:cNvSpPr>
            <a:spLocks noGrp="1"/>
          </p:cNvSpPr>
          <p:nvPr>
            <p:ph type="body" idx="10"/>
          </p:nvPr>
        </p:nvSpPr>
        <p:spPr>
          <a:xfrm>
            <a:off x="1765935" y="4480560"/>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6% </a:t>
            </a:r>
          </a:p>
        </p:txBody>
      </p:sp>
      <p:sp>
        <p:nvSpPr>
          <p:cNvPr id="20" name="Textplatzhalter 19"/>
          <p:cNvSpPr>
            <a:spLocks noGrp="1"/>
          </p:cNvSpPr>
          <p:nvPr>
            <p:ph type="body" idx="10"/>
          </p:nvPr>
        </p:nvSpPr>
        <p:spPr>
          <a:xfrm>
            <a:off x="1762760" y="4685030"/>
            <a:ext cx="30543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30">
                <a:solidFill>
                  <a:srgbClr val="585858"/>
                </a:solidFill>
                <a:latin typeface="Calibri" panose="02020603050405020304" pitchFamily="2"/>
              </a:rPr>
              <a:t>4% </a:t>
            </a:r>
          </a:p>
        </p:txBody>
      </p:sp>
      <p:sp>
        <p:nvSpPr>
          <p:cNvPr id="21" name="Textplatzhalter 20"/>
          <p:cNvSpPr>
            <a:spLocks noGrp="1"/>
          </p:cNvSpPr>
          <p:nvPr>
            <p:ph type="body" idx="10"/>
          </p:nvPr>
        </p:nvSpPr>
        <p:spPr>
          <a:xfrm>
            <a:off x="1765935" y="4888865"/>
            <a:ext cx="30226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10">
                <a:solidFill>
                  <a:srgbClr val="585858"/>
                </a:solidFill>
                <a:latin typeface="Calibri" panose="02020603050405020304" pitchFamily="2"/>
              </a:rPr>
              <a:t>2% </a:t>
            </a:r>
          </a:p>
        </p:txBody>
      </p:sp>
      <p:sp>
        <p:nvSpPr>
          <p:cNvPr id="22" name="Textplatzhalter 21"/>
          <p:cNvSpPr>
            <a:spLocks noGrp="1"/>
          </p:cNvSpPr>
          <p:nvPr>
            <p:ph type="body" idx="10"/>
          </p:nvPr>
        </p:nvSpPr>
        <p:spPr>
          <a:xfrm>
            <a:off x="1762760" y="5096510"/>
            <a:ext cx="30543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125">
                <a:solidFill>
                  <a:srgbClr val="585858"/>
                </a:solidFill>
                <a:latin typeface="Calibri" panose="02020603050405020304" pitchFamily="2"/>
              </a:rPr>
              <a:t>0% </a:t>
            </a:r>
          </a:p>
        </p:txBody>
      </p:sp>
      <p:sp>
        <p:nvSpPr>
          <p:cNvPr id="23" name="Textplatzhalter 22"/>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24" name="Textplatzhalter 23"/>
          <p:cNvSpPr>
            <a:spLocks noGrp="1"/>
          </p:cNvSpPr>
          <p:nvPr>
            <p:ph type="body" idx="10"/>
          </p:nvPr>
        </p:nvSpPr>
        <p:spPr>
          <a:xfrm>
            <a:off x="6220142" y="5144770"/>
            <a:ext cx="4355465" cy="963918"/>
          </a:xfrm>
          <a:prstGeom prst="rect">
            <a:avLst/>
          </a:prstGeom>
          <a:noFill/>
          <a:ln w="76200" cmpd="sng">
            <a:solidFill>
              <a:srgbClr val="D9D9D9"/>
            </a:solidFill>
            <a:prstDash val="solid"/>
          </a:ln>
        </p:spPr>
        <p:txBody>
          <a:bodyPr vert="horz" lIns="0" tIns="51435" rIns="0" bIns="0" anchor="t"/>
          <a:lstStyle/>
          <a:p>
            <a:pPr marL="182880" marR="182880" indent="0" algn="just">
              <a:lnSpc>
                <a:spcPts val="1400"/>
              </a:lnSpc>
              <a:spcAft>
                <a:spcPts val="1845"/>
              </a:spcAft>
            </a:pPr>
            <a:r>
              <a:rPr lang="de-DE" sz="1150" spc="0" dirty="0">
                <a:solidFill>
                  <a:srgbClr val="000000"/>
                </a:solidFill>
                <a:latin typeface="Calibri" panose="02020603050405020304" pitchFamily="2"/>
              </a:rPr>
              <a:t>Die Kaufkraft hat sich in Solingen unterdurchschnittlich entwickelt. Auch am aktuellen Rand kann sich Solingen nur im Mittelfeld platzieren. Im direkten Umfeld allerdings kann sich Solingen vor Wuppertal und Remscheid platzieren. </a:t>
            </a:r>
          </a:p>
        </p:txBody>
      </p:sp>
      <p:sp>
        <p:nvSpPr>
          <p:cNvPr id="25" name="Textplatzhalter 24"/>
          <p:cNvSpPr>
            <a:spLocks noGrp="1"/>
          </p:cNvSpPr>
          <p:nvPr>
            <p:ph type="body" idx="10"/>
          </p:nvPr>
        </p:nvSpPr>
        <p:spPr>
          <a:xfrm>
            <a:off x="10774680" y="5074920"/>
            <a:ext cx="1130935" cy="63373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0">
                <a:solidFill>
                  <a:srgbClr val="000000"/>
                </a:solidFill>
                <a:latin typeface="Calibri" panose="02020603050405020304" pitchFamily="2"/>
              </a:rPr>
              <a:t>* Die Abbildung links zeigt die Dynamik der letzten drei Jahre, in der Karte rechts das Niveau von 2024 </a:t>
            </a:r>
          </a:p>
        </p:txBody>
      </p:sp>
      <p:graphicFrame>
        <p:nvGraphicFramePr>
          <p:cNvPr id="30" name="Tabelle 29"/>
          <p:cNvGraphicFramePr>
            <a:graphicFrameLocks noGrp="1"/>
          </p:cNvGraphicFramePr>
          <p:nvPr/>
        </p:nvGraphicFramePr>
        <p:xfrm>
          <a:off x="713105" y="6394450"/>
          <a:ext cx="10845800" cy="298450"/>
        </p:xfrm>
        <a:graphic>
          <a:graphicData uri="http://schemas.openxmlformats.org/drawingml/2006/table">
            <a:tbl>
              <a:tblPr/>
              <a:tblGrid>
                <a:gridCol w="2060575">
                  <a:extLst>
                    <a:ext uri="{9D8B030D-6E8A-4147-A177-3AD203B41FA5}">
                      <a16:colId xmlns:a16="http://schemas.microsoft.com/office/drawing/2014/main" val="20000"/>
                    </a:ext>
                  </a:extLst>
                </a:gridCol>
                <a:gridCol w="8785225">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dirty="0">
                          <a:solidFill>
                            <a:srgbClr val="73889C"/>
                          </a:solidFill>
                          <a:latin typeface="Calibri" panose="02020603050405020304" pitchFamily="2"/>
                        </a:rPr>
                        <a:t>21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32" name="Gerader Verbinder 31"/>
          <p:cNvCxnSpPr/>
          <p:nvPr/>
        </p:nvCxnSpPr>
        <p:spPr>
          <a:xfrm>
            <a:off x="4956175" y="5144770"/>
            <a:ext cx="377825" cy="0"/>
          </a:xfrm>
          <a:prstGeom prst="line">
            <a:avLst/>
          </a:prstGeom>
          <a:ln w="8890" cmpd="sng">
            <a:solidFill>
              <a:srgbClr val="D9D9D9"/>
            </a:solidFill>
          </a:ln>
        </p:spPr>
      </p:cxnSp>
      <p:cxnSp>
        <p:nvCxnSpPr>
          <p:cNvPr id="33" name="Gerader Verbinder 32"/>
          <p:cNvCxnSpPr/>
          <p:nvPr/>
        </p:nvCxnSpPr>
        <p:spPr>
          <a:xfrm>
            <a:off x="3757930" y="3511550"/>
            <a:ext cx="378460" cy="0"/>
          </a:xfrm>
          <a:prstGeom prst="line">
            <a:avLst/>
          </a:prstGeom>
          <a:ln w="8890" cmpd="sng">
            <a:solidFill>
              <a:srgbClr val="D9D9D9"/>
            </a:solidFill>
          </a:ln>
        </p:spPr>
      </p:cxnSp>
      <p:cxnSp>
        <p:nvCxnSpPr>
          <p:cNvPr id="34" name="Gerader Verbinder 33"/>
          <p:cNvCxnSpPr/>
          <p:nvPr/>
        </p:nvCxnSpPr>
        <p:spPr>
          <a:xfrm>
            <a:off x="3757930" y="5144770"/>
            <a:ext cx="378460" cy="0"/>
          </a:xfrm>
          <a:prstGeom prst="line">
            <a:avLst/>
          </a:prstGeom>
          <a:ln w="8890" cmpd="sng">
            <a:solidFill>
              <a:srgbClr val="D9D9D9"/>
            </a:solidFill>
          </a:ln>
        </p:spPr>
      </p:cxnSp>
      <p:cxnSp>
        <p:nvCxnSpPr>
          <p:cNvPr id="35" name="Gerader Verbinder 34"/>
          <p:cNvCxnSpPr/>
          <p:nvPr/>
        </p:nvCxnSpPr>
        <p:spPr>
          <a:xfrm>
            <a:off x="2560320" y="5144770"/>
            <a:ext cx="377825" cy="0"/>
          </a:xfrm>
          <a:prstGeom prst="line">
            <a:avLst/>
          </a:prstGeom>
          <a:ln w="8890" cmpd="sng">
            <a:solidFill>
              <a:srgbClr val="D9D9D9"/>
            </a:solidFill>
          </a:ln>
        </p:spPr>
      </p:cxnSp>
      <p:sp>
        <p:nvSpPr>
          <p:cNvPr id="29" name="Textplatzhalter 28">
            <a:extLst>
              <a:ext uri="{FF2B5EF4-FFF2-40B4-BE49-F238E27FC236}">
                <a16:creationId xmlns:a16="http://schemas.microsoft.com/office/drawing/2014/main" id="{B08D74BE-F5B1-A928-10BC-45DDCB30F5FD}"/>
              </a:ext>
            </a:extLst>
          </p:cNvPr>
          <p:cNvSpPr>
            <a:spLocks noGrp="1"/>
          </p:cNvSpPr>
          <p:nvPr>
            <p:ph type="body" idx="10"/>
          </p:nvPr>
        </p:nvSpPr>
        <p:spPr/>
        <p:txBody>
          <a:bodyPr/>
          <a:lstStyle/>
          <a:p>
            <a:endParaRPr lang="de-DE"/>
          </a:p>
        </p:txBody>
      </p:sp>
      <p:sp>
        <p:nvSpPr>
          <p:cNvPr id="37" name="Textplatzhalter 36">
            <a:extLst>
              <a:ext uri="{FF2B5EF4-FFF2-40B4-BE49-F238E27FC236}">
                <a16:creationId xmlns:a16="http://schemas.microsoft.com/office/drawing/2014/main" id="{C51B1432-103D-CE55-6896-5A30E2B6F10D}"/>
              </a:ext>
            </a:extLst>
          </p:cNvPr>
          <p:cNvSpPr>
            <a:spLocks noGrp="1"/>
          </p:cNvSpPr>
          <p:nvPr>
            <p:ph type="body" idx="10"/>
          </p:nvPr>
        </p:nvSpPr>
        <p:spPr/>
        <p:txBody>
          <a:bodyPr/>
          <a:lstStyle/>
          <a:p>
            <a:endParaRPr lang="de-DE"/>
          </a:p>
        </p:txBody>
      </p:sp>
      <p:sp>
        <p:nvSpPr>
          <p:cNvPr id="39" name="Textplatzhalter 38">
            <a:extLst>
              <a:ext uri="{FF2B5EF4-FFF2-40B4-BE49-F238E27FC236}">
                <a16:creationId xmlns:a16="http://schemas.microsoft.com/office/drawing/2014/main" id="{0162959E-1B49-937D-E938-33E5C63198E6}"/>
              </a:ext>
            </a:extLst>
          </p:cNvPr>
          <p:cNvSpPr>
            <a:spLocks noGrp="1"/>
          </p:cNvSpPr>
          <p:nvPr>
            <p:ph type="body" idx="10"/>
          </p:nvPr>
        </p:nvSpPr>
        <p:spPr/>
        <p:txBody>
          <a:bodyPr/>
          <a:lstStyle/>
          <a:p>
            <a:endParaRPr lang="de-DE"/>
          </a:p>
        </p:txBody>
      </p:sp>
      <p:pic>
        <p:nvPicPr>
          <p:cNvPr id="41" name="Grafik 40">
            <a:extLst>
              <a:ext uri="{FF2B5EF4-FFF2-40B4-BE49-F238E27FC236}">
                <a16:creationId xmlns:a16="http://schemas.microsoft.com/office/drawing/2014/main" id="{28C1D4CA-0D8B-324C-D948-8424FA67FC8F}"/>
              </a:ext>
            </a:extLst>
          </p:cNvPr>
          <p:cNvPicPr>
            <a:picLocks noChangeAspect="1"/>
          </p:cNvPicPr>
          <p:nvPr/>
        </p:nvPicPr>
        <p:blipFill>
          <a:blip r:embed="rId4"/>
          <a:stretch>
            <a:fillRect/>
          </a:stretch>
        </p:blipFill>
        <p:spPr>
          <a:xfrm>
            <a:off x="1580038" y="2568099"/>
            <a:ext cx="4355465" cy="3536779"/>
          </a:xfrm>
          <a:prstGeom prst="rect">
            <a:avLst/>
          </a:prstGeom>
        </p:spPr>
      </p:pic>
      <p:pic>
        <p:nvPicPr>
          <p:cNvPr id="42" name="Grafik 41">
            <a:extLst>
              <a:ext uri="{FF2B5EF4-FFF2-40B4-BE49-F238E27FC236}">
                <a16:creationId xmlns:a16="http://schemas.microsoft.com/office/drawing/2014/main" id="{82D028FB-7D8D-8C65-60F1-1A426E4D208D}"/>
              </a:ext>
            </a:extLst>
          </p:cNvPr>
          <p:cNvPicPr>
            <a:picLocks noChangeAspect="1"/>
          </p:cNvPicPr>
          <p:nvPr/>
        </p:nvPicPr>
        <p:blipFill>
          <a:blip r:embed="rId5"/>
          <a:stretch>
            <a:fillRect/>
          </a:stretch>
        </p:blipFill>
        <p:spPr>
          <a:xfrm>
            <a:off x="10735310" y="663575"/>
            <a:ext cx="1396105" cy="43224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7505" y="353695"/>
            <a:ext cx="1874520" cy="280035"/>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50">
                <a:solidFill>
                  <a:srgbClr val="049F77"/>
                </a:solidFill>
                <a:latin typeface="Calibri" panose="02020603050405020304" pitchFamily="2"/>
              </a:rPr>
              <a:t>Wanderungen </a:t>
            </a:r>
          </a:p>
        </p:txBody>
      </p:sp>
      <p:sp>
        <p:nvSpPr>
          <p:cNvPr id="5" name="Textplatzhalter 4"/>
          <p:cNvSpPr>
            <a:spLocks noGrp="1"/>
          </p:cNvSpPr>
          <p:nvPr>
            <p:ph type="body" idx="10"/>
          </p:nvPr>
        </p:nvSpPr>
        <p:spPr>
          <a:xfrm>
            <a:off x="2435225" y="938530"/>
            <a:ext cx="3301365" cy="86868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Wanderungen sind ein Proxy für die Attraktivität einer Region. Regionen, in die mehr Menschen zuwandern als abwandern, haben in der Regel eine starke Wirtschaftsstruktur oder eine hohe Lebensqualität. </a:t>
            </a:r>
          </a:p>
        </p:txBody>
      </p:sp>
      <p:sp>
        <p:nvSpPr>
          <p:cNvPr id="6" name="Textplatzhalter 5"/>
          <p:cNvSpPr>
            <a:spLocks noGrp="1"/>
          </p:cNvSpPr>
          <p:nvPr>
            <p:ph type="body" idx="10"/>
          </p:nvPr>
        </p:nvSpPr>
        <p:spPr>
          <a:xfrm>
            <a:off x="2438400" y="2724785"/>
            <a:ext cx="2526665" cy="43624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Entwicklung des Wanderungs-</a:t>
            </a:r>
            <a:r>
              <a:rPr lang="de-DE" sz="100">
                <a:solidFill>
                  <a:srgbClr val="000000"/>
                </a:solidFill>
                <a:latin typeface="Calibri" panose="02020603050405020304" pitchFamily="2"/>
              </a:rPr>
              <a:t> </a:t>
            </a:r>
          </a:p>
          <a:p>
            <a:pPr marL="0" marR="0" indent="0" algn="l">
              <a:lnSpc>
                <a:spcPts val="1700"/>
              </a:lnSpc>
              <a:spcBef>
                <a:spcPts val="290"/>
              </a:spcBef>
              <a:spcAft>
                <a:spcPts val="0"/>
              </a:spcAft>
            </a:pPr>
            <a:r>
              <a:rPr lang="de-DE" sz="1650" spc="-10">
                <a:solidFill>
                  <a:srgbClr val="2D4863"/>
                </a:solidFill>
                <a:latin typeface="Calibri" panose="02020603050405020304" pitchFamily="2"/>
              </a:rPr>
              <a:t>saldos je 1.000 Einwohner </a:t>
            </a:r>
          </a:p>
        </p:txBody>
      </p:sp>
      <p:sp>
        <p:nvSpPr>
          <p:cNvPr id="7" name="Textplatzhalter 6"/>
          <p:cNvSpPr>
            <a:spLocks noGrp="1"/>
          </p:cNvSpPr>
          <p:nvPr>
            <p:ph type="body" idx="10"/>
          </p:nvPr>
        </p:nvSpPr>
        <p:spPr>
          <a:xfrm>
            <a:off x="1696085" y="3252470"/>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0">
                <a:solidFill>
                  <a:srgbClr val="585858"/>
                </a:solidFill>
                <a:latin typeface="Calibri" panose="02020603050405020304" pitchFamily="2"/>
              </a:rPr>
              <a:t>10 </a:t>
            </a:r>
          </a:p>
        </p:txBody>
      </p:sp>
      <p:sp>
        <p:nvSpPr>
          <p:cNvPr id="8" name="Textplatzhalter 7"/>
          <p:cNvSpPr>
            <a:spLocks noGrp="1"/>
          </p:cNvSpPr>
          <p:nvPr>
            <p:ph type="body" idx="10"/>
          </p:nvPr>
        </p:nvSpPr>
        <p:spPr>
          <a:xfrm>
            <a:off x="1777365" y="3620770"/>
            <a:ext cx="1701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8 </a:t>
            </a:r>
          </a:p>
        </p:txBody>
      </p:sp>
      <p:sp>
        <p:nvSpPr>
          <p:cNvPr id="9" name="Textplatzhalter 8"/>
          <p:cNvSpPr>
            <a:spLocks noGrp="1"/>
          </p:cNvSpPr>
          <p:nvPr>
            <p:ph type="body" idx="10"/>
          </p:nvPr>
        </p:nvSpPr>
        <p:spPr>
          <a:xfrm>
            <a:off x="1777365" y="3989705"/>
            <a:ext cx="17018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6 </a:t>
            </a:r>
          </a:p>
        </p:txBody>
      </p:sp>
      <p:sp>
        <p:nvSpPr>
          <p:cNvPr id="10" name="Textplatzhalter 9"/>
          <p:cNvSpPr>
            <a:spLocks noGrp="1"/>
          </p:cNvSpPr>
          <p:nvPr>
            <p:ph type="body" idx="10"/>
          </p:nvPr>
        </p:nvSpPr>
        <p:spPr>
          <a:xfrm>
            <a:off x="1772285" y="4361815"/>
            <a:ext cx="17716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4 </a:t>
            </a:r>
          </a:p>
        </p:txBody>
      </p:sp>
      <p:sp>
        <p:nvSpPr>
          <p:cNvPr id="11" name="Textplatzhalter 10"/>
          <p:cNvSpPr>
            <a:spLocks noGrp="1"/>
          </p:cNvSpPr>
          <p:nvPr>
            <p:ph type="body" idx="10"/>
          </p:nvPr>
        </p:nvSpPr>
        <p:spPr>
          <a:xfrm>
            <a:off x="1779270" y="4727575"/>
            <a:ext cx="16319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2 </a:t>
            </a:r>
          </a:p>
        </p:txBody>
      </p:sp>
      <p:sp>
        <p:nvSpPr>
          <p:cNvPr id="12" name="Textplatzhalter 11"/>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0">
                <a:solidFill>
                  <a:srgbClr val="585858"/>
                </a:solidFill>
                <a:latin typeface="Calibri" panose="02020603050405020304" pitchFamily="2"/>
              </a:rPr>
              <a:t>0 </a:t>
            </a:r>
          </a:p>
        </p:txBody>
      </p:sp>
      <p:sp>
        <p:nvSpPr>
          <p:cNvPr id="13" name="Textplatzhalter 12"/>
          <p:cNvSpPr>
            <a:spLocks noGrp="1"/>
          </p:cNvSpPr>
          <p:nvPr>
            <p:ph type="body" idx="10"/>
          </p:nvPr>
        </p:nvSpPr>
        <p:spPr>
          <a:xfrm>
            <a:off x="2399030" y="5281930"/>
            <a:ext cx="2066290" cy="329565"/>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0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00" spc="0">
                <a:solidFill>
                  <a:srgbClr val="585858"/>
                </a:solidFill>
                <a:latin typeface="Calibri" panose="02020603050405020304" pitchFamily="2"/>
              </a:rPr>
              <a:t>Kreisfreie Städte </a:t>
            </a:r>
          </a:p>
          <a:p>
            <a:pPr marL="0" marR="91440" indent="0" algn="r">
              <a:lnSpc>
                <a:spcPts val="1200"/>
              </a:lnSpc>
              <a:spcBef>
                <a:spcPts val="115"/>
              </a:spcBef>
              <a:spcAft>
                <a:spcPts val="0"/>
              </a:spcAft>
            </a:pPr>
            <a:r>
              <a:rPr lang="de-DE" sz="1200" spc="-10">
                <a:solidFill>
                  <a:srgbClr val="585858"/>
                </a:solidFill>
                <a:latin typeface="Calibri" panose="02020603050405020304" pitchFamily="2"/>
              </a:rPr>
              <a:t>NRW (ungew.) </a:t>
            </a:r>
          </a:p>
        </p:txBody>
      </p:sp>
      <p:sp>
        <p:nvSpPr>
          <p:cNvPr id="14" name="Textplatzhalter 13"/>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85">
                <a:solidFill>
                  <a:srgbClr val="585858"/>
                </a:solidFill>
                <a:latin typeface="Calibri" panose="02020603050405020304" pitchFamily="2"/>
              </a:rPr>
              <a:t>2020 2023 </a:t>
            </a:r>
          </a:p>
        </p:txBody>
      </p:sp>
      <p:sp>
        <p:nvSpPr>
          <p:cNvPr id="15" name="Textplatzhalter 14"/>
          <p:cNvSpPr>
            <a:spLocks noGrp="1"/>
          </p:cNvSpPr>
          <p:nvPr>
            <p:ph type="body" idx="10"/>
          </p:nvPr>
        </p:nvSpPr>
        <p:spPr>
          <a:xfrm>
            <a:off x="4617720" y="5281930"/>
            <a:ext cx="1017905" cy="1403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400" i="1" spc="-50">
                <a:solidFill>
                  <a:srgbClr val="585858"/>
                </a:solidFill>
                <a:latin typeface="Times New Roman" panose="02020603050405020304" pitchFamily="1"/>
              </a:rPr>
              <a:t>0 </a:t>
            </a:r>
            <a:r>
              <a:rPr lang="de-DE" sz="1200" spc="-50">
                <a:solidFill>
                  <a:srgbClr val="585858"/>
                </a:solidFill>
                <a:latin typeface="Calibri" panose="02020603050405020304" pitchFamily="2"/>
              </a:rPr>
              <a:t>NRW (ungew.) </a:t>
            </a:r>
          </a:p>
        </p:txBody>
      </p:sp>
      <p:sp>
        <p:nvSpPr>
          <p:cNvPr id="16" name="Textplatzhalter 15"/>
          <p:cNvSpPr>
            <a:spLocks noGrp="1"/>
          </p:cNvSpPr>
          <p:nvPr>
            <p:ph type="body" idx="10"/>
          </p:nvPr>
        </p:nvSpPr>
        <p:spPr>
          <a:xfrm>
            <a:off x="3939540" y="4700270"/>
            <a:ext cx="193675" cy="173355"/>
          </a:xfrm>
          <a:prstGeom prst="rect">
            <a:avLst/>
          </a:prstGeom>
          <a:noFill/>
          <a:ln w="0" cmpd="sng">
            <a:noFill/>
            <a:prstDash val="solid"/>
          </a:ln>
        </p:spPr>
        <p:txBody>
          <a:bodyPr vert="vert270" lIns="0" tIns="0" rIns="50165" bIns="0" anchor="t"/>
          <a:lstStyle/>
          <a:p>
            <a:pPr marL="0" marR="0" indent="0" algn="l">
              <a:lnSpc>
                <a:spcPts val="1000"/>
              </a:lnSpc>
              <a:spcAft>
                <a:spcPts val="140"/>
              </a:spcAft>
            </a:pPr>
            <a:r>
              <a:rPr lang="de-DE" sz="1250" spc="-350">
                <a:solidFill>
                  <a:srgbClr val="000000"/>
                </a:solidFill>
                <a:latin typeface="Calibri" panose="02020603050405020304" pitchFamily="2"/>
              </a:rPr>
              <a:t>1,2 </a:t>
            </a:r>
          </a:p>
        </p:txBody>
      </p:sp>
      <p:sp>
        <p:nvSpPr>
          <p:cNvPr id="17" name="Textplatzhalter 16"/>
          <p:cNvSpPr>
            <a:spLocks noGrp="1"/>
          </p:cNvSpPr>
          <p:nvPr>
            <p:ph type="body" idx="10"/>
          </p:nvPr>
        </p:nvSpPr>
        <p:spPr>
          <a:xfrm>
            <a:off x="5173980" y="4700270"/>
            <a:ext cx="193675" cy="179705"/>
          </a:xfrm>
          <a:prstGeom prst="rect">
            <a:avLst/>
          </a:prstGeom>
          <a:noFill/>
          <a:ln w="0" cmpd="sng">
            <a:noFill/>
            <a:prstDash val="solid"/>
          </a:ln>
        </p:spPr>
        <p:txBody>
          <a:bodyPr vert="vert270" lIns="0" tIns="0" rIns="50165" bIns="0" anchor="t"/>
          <a:lstStyle/>
          <a:p>
            <a:pPr marL="0" marR="0" indent="0" algn="l">
              <a:lnSpc>
                <a:spcPts val="1000"/>
              </a:lnSpc>
              <a:spcAft>
                <a:spcPts val="140"/>
              </a:spcAft>
            </a:pPr>
            <a:r>
              <a:rPr lang="de-DE" sz="1250" spc="-325">
                <a:solidFill>
                  <a:srgbClr val="FFFFFF"/>
                </a:solidFill>
                <a:latin typeface="Calibri" panose="02020603050405020304" pitchFamily="2"/>
              </a:rPr>
              <a:t>2,9 </a:t>
            </a:r>
          </a:p>
        </p:txBody>
      </p:sp>
      <p:sp>
        <p:nvSpPr>
          <p:cNvPr id="18" name="Textplatzhalter 17"/>
          <p:cNvSpPr>
            <a:spLocks noGrp="1"/>
          </p:cNvSpPr>
          <p:nvPr>
            <p:ph type="body" idx="10"/>
          </p:nvPr>
        </p:nvSpPr>
        <p:spPr>
          <a:xfrm>
            <a:off x="2658110" y="3325495"/>
            <a:ext cx="295275" cy="1822450"/>
          </a:xfrm>
          <a:prstGeom prst="rect">
            <a:avLst/>
          </a:prstGeom>
          <a:noFill/>
          <a:ln w="0" cmpd="sng">
            <a:noFill/>
            <a:prstDash val="solid"/>
          </a:ln>
        </p:spPr>
        <p:txBody>
          <a:bodyPr vert="vert270" lIns="0" tIns="0" rIns="97155" bIns="0" anchor="t"/>
          <a:lstStyle/>
          <a:p>
            <a:pPr marL="0" marR="45720" indent="0" algn="r">
              <a:lnSpc>
                <a:spcPts val="1000"/>
              </a:lnSpc>
              <a:spcAft>
                <a:spcPts val="500"/>
              </a:spcAft>
            </a:pPr>
            <a:r>
              <a:rPr lang="de-DE" sz="1250" spc="-180">
                <a:solidFill>
                  <a:srgbClr val="FFFFFF"/>
                </a:solidFill>
                <a:latin typeface="Calibri" panose="02020603050405020304" pitchFamily="2"/>
              </a:rPr>
              <a:t>9,9 </a:t>
            </a:r>
          </a:p>
        </p:txBody>
      </p:sp>
      <p:sp>
        <p:nvSpPr>
          <p:cNvPr id="19" name="Textplatzhalter 18"/>
          <p:cNvSpPr>
            <a:spLocks noGrp="1"/>
          </p:cNvSpPr>
          <p:nvPr>
            <p:ph type="body" idx="10"/>
          </p:nvPr>
        </p:nvSpPr>
        <p:spPr>
          <a:xfrm>
            <a:off x="2362200" y="4727575"/>
            <a:ext cx="295910" cy="420370"/>
          </a:xfrm>
          <a:prstGeom prst="rect">
            <a:avLst/>
          </a:prstGeom>
          <a:noFill/>
          <a:ln w="0" cmpd="sng">
            <a:noFill/>
            <a:prstDash val="solid"/>
          </a:ln>
        </p:spPr>
        <p:txBody>
          <a:bodyPr vert="vert270" lIns="0" tIns="0" rIns="100330" bIns="0" anchor="t"/>
          <a:lstStyle/>
          <a:p>
            <a:pPr marL="137160" marR="0" indent="0" algn="l">
              <a:lnSpc>
                <a:spcPts val="1000"/>
              </a:lnSpc>
              <a:spcAft>
                <a:spcPts val="505"/>
              </a:spcAft>
            </a:pPr>
            <a:r>
              <a:rPr lang="de-DE" sz="1250" spc="-290">
                <a:solidFill>
                  <a:srgbClr val="000000"/>
                </a:solidFill>
                <a:latin typeface="Calibri" panose="02020603050405020304" pitchFamily="2"/>
              </a:rPr>
              <a:t>2,3 </a:t>
            </a:r>
          </a:p>
        </p:txBody>
      </p:sp>
      <p:sp>
        <p:nvSpPr>
          <p:cNvPr id="20" name="Textplatzhalter 19"/>
          <p:cNvSpPr>
            <a:spLocks noGrp="1"/>
          </p:cNvSpPr>
          <p:nvPr>
            <p:ph type="body" idx="10"/>
          </p:nvPr>
        </p:nvSpPr>
        <p:spPr>
          <a:xfrm>
            <a:off x="3646805" y="4038600"/>
            <a:ext cx="193675" cy="176530"/>
          </a:xfrm>
          <a:prstGeom prst="rect">
            <a:avLst/>
          </a:prstGeom>
          <a:noFill/>
          <a:ln w="0" cmpd="sng">
            <a:noFill/>
            <a:prstDash val="solid"/>
          </a:ln>
        </p:spPr>
        <p:txBody>
          <a:bodyPr vert="vert270" lIns="0" tIns="0" rIns="50165" bIns="0" anchor="t"/>
          <a:lstStyle/>
          <a:p>
            <a:pPr marL="0" marR="0" indent="0" algn="l">
              <a:lnSpc>
                <a:spcPts val="1000"/>
              </a:lnSpc>
              <a:spcAft>
                <a:spcPts val="145"/>
              </a:spcAft>
            </a:pPr>
            <a:r>
              <a:rPr lang="de-DE" sz="1250" spc="-330">
                <a:solidFill>
                  <a:srgbClr val="000000"/>
                </a:solidFill>
                <a:latin typeface="Calibri" panose="02020603050405020304" pitchFamily="2"/>
              </a:rPr>
              <a:t>6,5 </a:t>
            </a:r>
          </a:p>
        </p:txBody>
      </p:sp>
      <p:sp>
        <p:nvSpPr>
          <p:cNvPr id="21" name="Textplatzhalter 20"/>
          <p:cNvSpPr>
            <a:spLocks noGrp="1"/>
          </p:cNvSpPr>
          <p:nvPr>
            <p:ph type="body" idx="10"/>
          </p:nvPr>
        </p:nvSpPr>
        <p:spPr>
          <a:xfrm>
            <a:off x="4881245" y="3757930"/>
            <a:ext cx="193675" cy="182880"/>
          </a:xfrm>
          <a:prstGeom prst="rect">
            <a:avLst/>
          </a:prstGeom>
          <a:noFill/>
          <a:ln w="0" cmpd="sng">
            <a:noFill/>
            <a:prstDash val="solid"/>
          </a:ln>
        </p:spPr>
        <p:txBody>
          <a:bodyPr vert="vert270" lIns="0" tIns="0" rIns="50165" bIns="0" anchor="t"/>
          <a:lstStyle/>
          <a:p>
            <a:pPr marL="0" marR="0" indent="0" algn="l">
              <a:lnSpc>
                <a:spcPts val="1000"/>
              </a:lnSpc>
              <a:spcAft>
                <a:spcPts val="145"/>
              </a:spcAft>
            </a:pPr>
            <a:r>
              <a:rPr lang="de-DE" sz="1250" spc="-315">
                <a:solidFill>
                  <a:srgbClr val="000000"/>
                </a:solidFill>
                <a:latin typeface="Calibri" panose="02020603050405020304" pitchFamily="2"/>
              </a:rPr>
              <a:t>8,0 </a:t>
            </a:r>
          </a:p>
        </p:txBody>
      </p:sp>
      <p:sp>
        <p:nvSpPr>
          <p:cNvPr id="22" name="Textplatzhalter 21"/>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3" name="Textplatzhalter 22"/>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24" name="Textplatzhalter 23"/>
          <p:cNvSpPr>
            <a:spLocks noGrp="1"/>
          </p:cNvSpPr>
          <p:nvPr>
            <p:ph type="body" idx="10"/>
          </p:nvPr>
        </p:nvSpPr>
        <p:spPr>
          <a:xfrm>
            <a:off x="6235700" y="5096510"/>
            <a:ext cx="4362450" cy="1011553"/>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450"/>
              </a:spcAft>
            </a:pPr>
            <a:r>
              <a:rPr lang="de-DE" sz="1150" spc="0" dirty="0">
                <a:solidFill>
                  <a:srgbClr val="000000"/>
                </a:solidFill>
                <a:latin typeface="Calibri" panose="02020603050405020304" pitchFamily="2"/>
              </a:rPr>
              <a:t>In Solingen ist der Wanderungssaldo positiv, d. h. die Zuzüge fallen höher aus als die Wegzüge. Das Verhältnis von Zu- und Abwanderungen hat sich seit 2020 deutlich verbessert, sodass Solingen sich im vorderen Mittefeld platziert. Zuwanderung spielt gerade im Kontext des Fachkräftemangels eine wichtige Rolle. </a:t>
            </a:r>
          </a:p>
        </p:txBody>
      </p:sp>
      <p:sp>
        <p:nvSpPr>
          <p:cNvPr id="25" name="Textplatzhalter 24"/>
          <p:cNvSpPr>
            <a:spLocks noGrp="1"/>
          </p:cNvSpPr>
          <p:nvPr>
            <p:ph type="body" idx="10"/>
          </p:nvPr>
        </p:nvSpPr>
        <p:spPr>
          <a:xfrm>
            <a:off x="11327765" y="6501130"/>
            <a:ext cx="234950" cy="8255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05">
                <a:solidFill>
                  <a:srgbClr val="74899E"/>
                </a:solidFill>
                <a:latin typeface="Calibri" panose="02020603050405020304" pitchFamily="2"/>
              </a:rPr>
              <a:t>22 </a:t>
            </a:r>
          </a:p>
        </p:txBody>
      </p:sp>
      <p:cxnSp>
        <p:nvCxnSpPr>
          <p:cNvPr id="29" name="Gerader Verbinder 28"/>
          <p:cNvCxnSpPr/>
          <p:nvPr/>
        </p:nvCxnSpPr>
        <p:spPr>
          <a:xfrm>
            <a:off x="2658110" y="5147945"/>
            <a:ext cx="295275" cy="0"/>
          </a:xfrm>
          <a:prstGeom prst="line">
            <a:avLst/>
          </a:prstGeom>
          <a:ln w="6350" cmpd="sng">
            <a:solidFill>
              <a:srgbClr val="D9D9D9"/>
            </a:solidFill>
          </a:ln>
        </p:spPr>
      </p:cxnSp>
      <p:cxnSp>
        <p:nvCxnSpPr>
          <p:cNvPr id="30" name="Gerader Verbinder 29"/>
          <p:cNvCxnSpPr/>
          <p:nvPr/>
        </p:nvCxnSpPr>
        <p:spPr>
          <a:xfrm>
            <a:off x="2362200" y="5147945"/>
            <a:ext cx="295910" cy="0"/>
          </a:xfrm>
          <a:prstGeom prst="line">
            <a:avLst/>
          </a:prstGeom>
          <a:ln w="6350" cmpd="sng">
            <a:solidFill>
              <a:srgbClr val="D9D9D9"/>
            </a:solidFill>
          </a:ln>
        </p:spPr>
      </p:cxnSp>
      <p:sp>
        <p:nvSpPr>
          <p:cNvPr id="31" name="Textplatzhalter 30">
            <a:extLst>
              <a:ext uri="{FF2B5EF4-FFF2-40B4-BE49-F238E27FC236}">
                <a16:creationId xmlns:a16="http://schemas.microsoft.com/office/drawing/2014/main" id="{21EB223A-E7B2-E7B8-27B7-589B50299A20}"/>
              </a:ext>
            </a:extLst>
          </p:cNvPr>
          <p:cNvSpPr>
            <a:spLocks noGrp="1"/>
          </p:cNvSpPr>
          <p:nvPr>
            <p:ph type="body" idx="10"/>
          </p:nvPr>
        </p:nvSpPr>
        <p:spPr/>
        <p:txBody>
          <a:bodyPr/>
          <a:lstStyle/>
          <a:p>
            <a:endParaRPr lang="de-DE"/>
          </a:p>
        </p:txBody>
      </p:sp>
      <p:sp>
        <p:nvSpPr>
          <p:cNvPr id="33" name="Textplatzhalter 32">
            <a:extLst>
              <a:ext uri="{FF2B5EF4-FFF2-40B4-BE49-F238E27FC236}">
                <a16:creationId xmlns:a16="http://schemas.microsoft.com/office/drawing/2014/main" id="{CB3B2184-D802-DA80-7938-BF8525F59476}"/>
              </a:ext>
            </a:extLst>
          </p:cNvPr>
          <p:cNvSpPr>
            <a:spLocks noGrp="1"/>
          </p:cNvSpPr>
          <p:nvPr>
            <p:ph type="body" idx="10"/>
          </p:nvPr>
        </p:nvSpPr>
        <p:spPr/>
        <p:txBody>
          <a:bodyPr/>
          <a:lstStyle/>
          <a:p>
            <a:endParaRPr lang="de-DE"/>
          </a:p>
        </p:txBody>
      </p:sp>
      <p:sp>
        <p:nvSpPr>
          <p:cNvPr id="35" name="Textplatzhalter 34">
            <a:extLst>
              <a:ext uri="{FF2B5EF4-FFF2-40B4-BE49-F238E27FC236}">
                <a16:creationId xmlns:a16="http://schemas.microsoft.com/office/drawing/2014/main" id="{F07D934A-D4C2-77D4-9EBD-81B68FF9E20F}"/>
              </a:ext>
            </a:extLst>
          </p:cNvPr>
          <p:cNvSpPr>
            <a:spLocks noGrp="1"/>
          </p:cNvSpPr>
          <p:nvPr>
            <p:ph type="body" idx="10"/>
          </p:nvPr>
        </p:nvSpPr>
        <p:spPr/>
        <p:txBody>
          <a:bodyPr/>
          <a:lstStyle/>
          <a:p>
            <a:endParaRPr lang="de-DE"/>
          </a:p>
        </p:txBody>
      </p:sp>
      <p:pic>
        <p:nvPicPr>
          <p:cNvPr id="36" name="Grafik 35">
            <a:extLst>
              <a:ext uri="{FF2B5EF4-FFF2-40B4-BE49-F238E27FC236}">
                <a16:creationId xmlns:a16="http://schemas.microsoft.com/office/drawing/2014/main" id="{1BEAF50B-1725-B6EC-7AB5-F3D9DB97DCAA}"/>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38" name="Grafik 37">
            <a:extLst>
              <a:ext uri="{FF2B5EF4-FFF2-40B4-BE49-F238E27FC236}">
                <a16:creationId xmlns:a16="http://schemas.microsoft.com/office/drawing/2014/main" id="{0B509E5F-18EC-3C3E-6522-D3FECCA94591}"/>
              </a:ext>
            </a:extLst>
          </p:cNvPr>
          <p:cNvPicPr>
            <a:picLocks noChangeAspect="1"/>
          </p:cNvPicPr>
          <p:nvPr/>
        </p:nvPicPr>
        <p:blipFill>
          <a:blip r:embed="rId4"/>
          <a:stretch>
            <a:fillRect/>
          </a:stretch>
        </p:blipFill>
        <p:spPr>
          <a:xfrm>
            <a:off x="1593850" y="2587368"/>
            <a:ext cx="4362451" cy="34317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4330" y="350520"/>
            <a:ext cx="1929765"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30">
                <a:solidFill>
                  <a:srgbClr val="049F77"/>
                </a:solidFill>
                <a:latin typeface="Calibri" panose="02020603050405020304" pitchFamily="2"/>
              </a:rPr>
              <a:t>Altersquotient </a:t>
            </a:r>
          </a:p>
        </p:txBody>
      </p:sp>
      <p:sp>
        <p:nvSpPr>
          <p:cNvPr id="5" name="Textplatzhalter 4"/>
          <p:cNvSpPr>
            <a:spLocks noGrp="1"/>
          </p:cNvSpPr>
          <p:nvPr>
            <p:ph type="body" idx="10"/>
          </p:nvPr>
        </p:nvSpPr>
        <p:spPr>
          <a:xfrm>
            <a:off x="2432050" y="938530"/>
            <a:ext cx="3304540" cy="123444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Viele Regionen wollen gerade für jüngere Leute attraktiv sein. Dabei ziehen junge Leute vornehmlich in Regionen, in denen bereits viele Jüngere ansässig sind. Der Altersquotient – gemessen als Verhältnis der 20- bis 59-Jährigen zu den Einwohnern im Alter von 60 und älter – zeigt die Altersstruktur einer Region komprimiert an. </a:t>
            </a:r>
          </a:p>
        </p:txBody>
      </p:sp>
      <p:sp>
        <p:nvSpPr>
          <p:cNvPr id="8" name="Textplatzhalter 7"/>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9" name="Textplatzhalter 8"/>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6254750" y="5124450"/>
            <a:ext cx="4362450" cy="971550"/>
          </a:xfrm>
          <a:prstGeom prst="rect">
            <a:avLst/>
          </a:prstGeom>
          <a:noFill/>
          <a:ln w="76200" cmpd="sng">
            <a:solidFill>
              <a:srgbClr val="D9D9D9"/>
            </a:solidFill>
            <a:prstDash val="solid"/>
          </a:ln>
        </p:spPr>
        <p:txBody>
          <a:bodyPr vert="horz" lIns="0" tIns="50800" rIns="0" bIns="0" anchor="t"/>
          <a:lstStyle/>
          <a:p>
            <a:pPr marL="182880" marR="182880" indent="0" algn="just">
              <a:lnSpc>
                <a:spcPts val="1400"/>
              </a:lnSpc>
              <a:spcAft>
                <a:spcPts val="3210"/>
              </a:spcAft>
            </a:pPr>
            <a:r>
              <a:rPr lang="de-DE" sz="1150" spc="0" dirty="0">
                <a:solidFill>
                  <a:srgbClr val="000000"/>
                </a:solidFill>
                <a:latin typeface="Calibri" panose="02020603050405020304" pitchFamily="2"/>
              </a:rPr>
              <a:t>Solingen gehört zu den jüngeren Kommunen in NRW. Der Anteil der jüngeren Bevölkerung ist vergleichsweise günstig. Mit Rang 103 wird eine Top 100-Platzierung knapp verpasst.</a:t>
            </a:r>
          </a:p>
        </p:txBody>
      </p:sp>
      <p:sp>
        <p:nvSpPr>
          <p:cNvPr id="14" name="Textplatzhalter 13"/>
          <p:cNvSpPr>
            <a:spLocks noGrp="1"/>
          </p:cNvSpPr>
          <p:nvPr>
            <p:ph type="body" idx="10"/>
          </p:nvPr>
        </p:nvSpPr>
        <p:spPr>
          <a:xfrm>
            <a:off x="11327765" y="6403975"/>
            <a:ext cx="234950"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50" spc="105">
                <a:solidFill>
                  <a:srgbClr val="74899D"/>
                </a:solidFill>
                <a:latin typeface="Calibri" panose="02020603050405020304" pitchFamily="2"/>
              </a:rPr>
              <a:t>23 </a:t>
            </a:r>
          </a:p>
        </p:txBody>
      </p:sp>
      <p:sp>
        <p:nvSpPr>
          <p:cNvPr id="6" name="Textplatzhalter 5">
            <a:extLst>
              <a:ext uri="{FF2B5EF4-FFF2-40B4-BE49-F238E27FC236}">
                <a16:creationId xmlns:a16="http://schemas.microsoft.com/office/drawing/2014/main" id="{D2B909E4-517A-1E9F-0D91-810449C494C5}"/>
              </a:ext>
            </a:extLst>
          </p:cNvPr>
          <p:cNvSpPr>
            <a:spLocks noGrp="1"/>
          </p:cNvSpPr>
          <p:nvPr>
            <p:ph type="body" idx="10"/>
          </p:nvPr>
        </p:nvSpPr>
        <p:spPr/>
        <p:txBody>
          <a:bodyPr/>
          <a:lstStyle/>
          <a:p>
            <a:endParaRPr lang="de-DE"/>
          </a:p>
        </p:txBody>
      </p:sp>
      <p:sp>
        <p:nvSpPr>
          <p:cNvPr id="16" name="Textplatzhalter 15">
            <a:extLst>
              <a:ext uri="{FF2B5EF4-FFF2-40B4-BE49-F238E27FC236}">
                <a16:creationId xmlns:a16="http://schemas.microsoft.com/office/drawing/2014/main" id="{D7ABC937-885D-0D23-1FF5-F070531C073E}"/>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FB49D335-36EC-CF65-E3DF-B612AC29C7EE}"/>
              </a:ext>
            </a:extLst>
          </p:cNvPr>
          <p:cNvSpPr>
            <a:spLocks noGrp="1"/>
          </p:cNvSpPr>
          <p:nvPr>
            <p:ph type="body" idx="10"/>
          </p:nvPr>
        </p:nvSpPr>
        <p:spPr/>
        <p:txBody>
          <a:bodyPr/>
          <a:lstStyle/>
          <a:p>
            <a:endParaRPr lang="de-DE"/>
          </a:p>
        </p:txBody>
      </p:sp>
      <p:pic>
        <p:nvPicPr>
          <p:cNvPr id="19" name="Grafik 18">
            <a:extLst>
              <a:ext uri="{FF2B5EF4-FFF2-40B4-BE49-F238E27FC236}">
                <a16:creationId xmlns:a16="http://schemas.microsoft.com/office/drawing/2014/main" id="{9CABF231-C257-6A5F-D665-883ECABB8805}"/>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23" name="Grafik 22">
            <a:extLst>
              <a:ext uri="{FF2B5EF4-FFF2-40B4-BE49-F238E27FC236}">
                <a16:creationId xmlns:a16="http://schemas.microsoft.com/office/drawing/2014/main" id="{C9F66759-4C67-DD9C-3265-46A6F1E8874B}"/>
              </a:ext>
            </a:extLst>
          </p:cNvPr>
          <p:cNvPicPr>
            <a:picLocks noChangeAspect="1"/>
          </p:cNvPicPr>
          <p:nvPr/>
        </p:nvPicPr>
        <p:blipFill>
          <a:blip r:embed="rId4"/>
          <a:stretch>
            <a:fillRect/>
          </a:stretch>
        </p:blipFill>
        <p:spPr>
          <a:xfrm>
            <a:off x="1574799" y="2551769"/>
            <a:ext cx="4362451" cy="35442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94690" y="704215"/>
            <a:ext cx="11417935" cy="5542280"/>
          </a:xfrm>
          <a:prstGeom prst="rect">
            <a:avLst/>
          </a:prstGeom>
        </p:spPr>
      </p:pic>
      <p:pic>
        <p:nvPicPr>
          <p:cNvPr id="17" name="Grafik 16"/>
          <p:cNvPicPr/>
          <p:nvPr/>
        </p:nvPicPr>
        <p:blipFill>
          <a:blip r:embed="rId3"/>
          <a:stretch>
            <a:fillRect/>
          </a:stretch>
        </p:blipFill>
        <p:spPr>
          <a:xfrm>
            <a:off x="713105" y="6394450"/>
            <a:ext cx="2060575" cy="292735"/>
          </a:xfrm>
          <a:prstGeom prst="rect">
            <a:avLst/>
          </a:prstGeom>
        </p:spPr>
      </p:pic>
      <p:sp>
        <p:nvSpPr>
          <p:cNvPr id="2" name="Textplatzhalter 1"/>
          <p:cNvSpPr>
            <a:spLocks noGrp="1"/>
          </p:cNvSpPr>
          <p:nvPr>
            <p:ph type="body" idx="10"/>
          </p:nvPr>
        </p:nvSpPr>
        <p:spPr>
          <a:xfrm>
            <a:off x="694690" y="0"/>
            <a:ext cx="11430000" cy="661035"/>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dirty="0">
                <a:solidFill>
                  <a:srgbClr val="7E7E7E"/>
                </a:solidFill>
                <a:latin typeface="Calibri" panose="02020603050405020304" pitchFamily="2"/>
              </a:rPr>
              <a:t>Kreisfreie Stadt </a:t>
            </a:r>
          </a:p>
          <a:p>
            <a:pPr marL="914400" marR="0" indent="0" algn="l">
              <a:lnSpc>
                <a:spcPts val="2800"/>
              </a:lnSpc>
              <a:spcBef>
                <a:spcPts val="210"/>
              </a:spcBef>
              <a:spcAft>
                <a:spcPts val="120"/>
              </a:spcAft>
              <a:tabLst>
                <a:tab pos="8549640" algn="l"/>
              </a:tabLst>
            </a:pPr>
            <a:r>
              <a:rPr lang="de-DE" sz="2500" b="1" spc="-10" dirty="0">
                <a:solidFill>
                  <a:srgbClr val="049F77"/>
                </a:solidFill>
                <a:latin typeface="Calibri" panose="02020603050405020304" pitchFamily="2"/>
              </a:rPr>
              <a:t>PKW-Fahrzeit zur nächsten Autobahn 	</a:t>
            </a:r>
            <a:r>
              <a:rPr lang="de-DE" sz="2500" spc="-5" dirty="0">
                <a:solidFill>
                  <a:srgbClr val="2D4863"/>
                </a:solidFill>
                <a:latin typeface="Calibri" panose="02020603050405020304" pitchFamily="2"/>
              </a:rPr>
              <a:t>Solingen </a:t>
            </a:r>
          </a:p>
        </p:txBody>
      </p:sp>
      <p:sp>
        <p:nvSpPr>
          <p:cNvPr id="5" name="Textplatzhalter 4"/>
          <p:cNvSpPr>
            <a:spLocks noGrp="1"/>
          </p:cNvSpPr>
          <p:nvPr>
            <p:ph type="body" idx="10"/>
          </p:nvPr>
        </p:nvSpPr>
        <p:spPr>
          <a:xfrm>
            <a:off x="1831975" y="2727960"/>
            <a:ext cx="3105785"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40">
                <a:solidFill>
                  <a:srgbClr val="2D4863"/>
                </a:solidFill>
                <a:latin typeface="Calibri" panose="02020603050405020304" pitchFamily="2"/>
              </a:rPr>
              <a:t>PKW-Fahrzeit zur nächsten Autobahn </a:t>
            </a:r>
          </a:p>
          <a:p>
            <a:pPr marL="0" marR="0" indent="0" algn="l">
              <a:lnSpc>
                <a:spcPts val="1600"/>
              </a:lnSpc>
              <a:spcBef>
                <a:spcPts val="330"/>
              </a:spcBef>
              <a:spcAft>
                <a:spcPts val="0"/>
              </a:spcAft>
            </a:pPr>
            <a:r>
              <a:rPr lang="de-DE" sz="1650" spc="-15">
                <a:solidFill>
                  <a:srgbClr val="2D4863"/>
                </a:solidFill>
                <a:latin typeface="Calibri" panose="02020603050405020304" pitchFamily="2"/>
              </a:rPr>
              <a:t>(in Minuten, 2021) </a:t>
            </a:r>
          </a:p>
        </p:txBody>
      </p:sp>
      <p:sp>
        <p:nvSpPr>
          <p:cNvPr id="6" name="Textplatzhalter 5"/>
          <p:cNvSpPr>
            <a:spLocks noGrp="1"/>
          </p:cNvSpPr>
          <p:nvPr>
            <p:ph type="body" idx="10"/>
          </p:nvPr>
        </p:nvSpPr>
        <p:spPr>
          <a:xfrm>
            <a:off x="2432050" y="938530"/>
            <a:ext cx="3298190" cy="661670"/>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200" spc="0">
                <a:solidFill>
                  <a:srgbClr val="FFFFFF"/>
                </a:solidFill>
                <a:latin typeface="Calibri" panose="02020603050405020304" pitchFamily="2"/>
              </a:rPr>
              <a:t>Gute Erreichbarkeiten sind ein wichtiges Kriterium für die Lebensqualität in einer Region. Insbesondere gute Anbindungen an Verkehrsknotenpunkte werden ein immer bedeutsamerer Standortfaktor. </a:t>
            </a:r>
          </a:p>
        </p:txBody>
      </p:sp>
      <p:sp>
        <p:nvSpPr>
          <p:cNvPr id="7" name="Textplatzhalter 6"/>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2021 </a:t>
            </a:r>
          </a:p>
        </p:txBody>
      </p:sp>
      <p:sp>
        <p:nvSpPr>
          <p:cNvPr id="8" name="Textplatzhalter 7"/>
          <p:cNvSpPr>
            <a:spLocks noGrp="1"/>
          </p:cNvSpPr>
          <p:nvPr>
            <p:ph type="body" idx="10"/>
          </p:nvPr>
        </p:nvSpPr>
        <p:spPr>
          <a:xfrm>
            <a:off x="6232525" y="5074920"/>
            <a:ext cx="4398645" cy="1063624"/>
          </a:xfrm>
          <a:prstGeom prst="rect">
            <a:avLst/>
          </a:prstGeom>
          <a:noFill/>
          <a:ln w="76200" cmpd="sng">
            <a:solidFill>
              <a:srgbClr val="D9D9D9"/>
            </a:solidFill>
            <a:prstDash val="solid"/>
          </a:ln>
        </p:spPr>
        <p:txBody>
          <a:bodyPr vert="horz" lIns="0" tIns="49530" rIns="0" bIns="0" anchor="t"/>
          <a:lstStyle/>
          <a:p>
            <a:pPr marL="182880" marR="182880" indent="0" algn="just">
              <a:lnSpc>
                <a:spcPts val="1400"/>
              </a:lnSpc>
              <a:spcAft>
                <a:spcPts val="1820"/>
              </a:spcAft>
            </a:pPr>
            <a:r>
              <a:rPr lang="de-DE" sz="1150" spc="-15" dirty="0">
                <a:solidFill>
                  <a:srgbClr val="000000"/>
                </a:solidFill>
                <a:latin typeface="Calibri" panose="02020603050405020304" pitchFamily="2"/>
              </a:rPr>
              <a:t>Um Solingen herum führen die Autobahnen 1, 3, 46. Über die Bundesstraßen 224 und 229 besteht ein Anschluss des Stadtgebietes zum Straßenfernverkehrsnetz. Trotz der zentralen Lage im Straßennetz wird eine mittlere Fahrzeit von 12 Minuten notwendig. </a:t>
            </a:r>
          </a:p>
        </p:txBody>
      </p:sp>
      <p:sp>
        <p:nvSpPr>
          <p:cNvPr id="9" name="Textplatzhalter 8"/>
          <p:cNvSpPr>
            <a:spLocks noGrp="1"/>
          </p:cNvSpPr>
          <p:nvPr>
            <p:ph type="body" idx="10"/>
          </p:nvPr>
        </p:nvSpPr>
        <p:spPr>
          <a:xfrm>
            <a:off x="10774680" y="5074920"/>
            <a:ext cx="1130935" cy="10636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900" spc="-5">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graphicFrame>
        <p:nvGraphicFramePr>
          <p:cNvPr id="11" name="Tabelle 10"/>
          <p:cNvGraphicFramePr>
            <a:graphicFrameLocks noGrp="1"/>
          </p:cNvGraphicFramePr>
          <p:nvPr>
            <p:extLst>
              <p:ext uri="{D42A27DB-BD31-4B8C-83A1-F6EECF244321}">
                <p14:modId xmlns:p14="http://schemas.microsoft.com/office/powerpoint/2010/main" val="563773435"/>
              </p:ext>
            </p:extLst>
          </p:nvPr>
        </p:nvGraphicFramePr>
        <p:xfrm>
          <a:off x="1725295" y="3237230"/>
          <a:ext cx="4093210" cy="1648460"/>
        </p:xfrm>
        <a:graphic>
          <a:graphicData uri="http://schemas.openxmlformats.org/drawingml/2006/table">
            <a:tbl>
              <a:tblPr/>
              <a:tblGrid>
                <a:gridCol w="203581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7975">
                <a:tc>
                  <a:txBody>
                    <a:bodyPr/>
                    <a:lstStyle/>
                    <a:p>
                      <a:pPr marL="64135" marR="0" indent="0" algn="l">
                        <a:lnSpc>
                          <a:spcPts val="1100"/>
                        </a:lnSpc>
                        <a:spcBef>
                          <a:spcPts val="675"/>
                        </a:spcBef>
                        <a:spcAft>
                          <a:spcPts val="550"/>
                        </a:spcAft>
                      </a:pPr>
                      <a:r>
                        <a:rPr lang="de-DE" sz="1150" spc="0">
                          <a:solidFill>
                            <a:srgbClr val="2D4863"/>
                          </a:solidFill>
                          <a:latin typeface="Calibri" panose="02020603050405020304" pitchFamily="2"/>
                        </a:rPr>
                        <a:t>Solingen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709420" indent="0" algn="r">
                        <a:lnSpc>
                          <a:spcPts val="1100"/>
                        </a:lnSpc>
                        <a:spcBef>
                          <a:spcPts val="675"/>
                        </a:spcBef>
                        <a:spcAft>
                          <a:spcPts val="585"/>
                        </a:spcAft>
                      </a:pPr>
                      <a:r>
                        <a:rPr lang="de-DE" sz="1150" spc="0">
                          <a:solidFill>
                            <a:srgbClr val="2D4863"/>
                          </a:solidFill>
                          <a:latin typeface="Calibri" panose="02020603050405020304" pitchFamily="2"/>
                        </a:rPr>
                        <a:t>12,1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36893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1"/>
                  </a:ext>
                </a:extLst>
              </a:tr>
              <a:tr h="304800">
                <a:tc>
                  <a:txBody>
                    <a:bodyPr/>
                    <a:lstStyle/>
                    <a:p>
                      <a:pPr marL="64135" marR="0" indent="0" algn="l">
                        <a:lnSpc>
                          <a:spcPts val="1400"/>
                        </a:lnSpc>
                        <a:spcBef>
                          <a:spcPts val="530"/>
                        </a:spcBef>
                        <a:spcAft>
                          <a:spcPts val="455"/>
                        </a:spcAft>
                      </a:pPr>
                      <a:r>
                        <a:rPr lang="de-DE" sz="1150" spc="0" dirty="0">
                          <a:solidFill>
                            <a:srgbClr val="2D4863"/>
                          </a:solidFill>
                          <a:latin typeface="Cambria Math" panose="02020603050405020304" pitchFamily="1"/>
                        </a:rPr>
                        <a:t>∅</a:t>
                      </a:r>
                      <a:r>
                        <a:rPr lang="de-DE" sz="1300" i="1" spc="-25" dirty="0">
                          <a:solidFill>
                            <a:srgbClr val="2D4863"/>
                          </a:solidFill>
                          <a:latin typeface="Times New Roman" panose="02020603050405020304" pitchFamily="1"/>
                        </a:rPr>
                        <a:t> </a:t>
                      </a:r>
                      <a:r>
                        <a:rPr lang="de-DE" sz="1150" spc="-25"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709420" indent="0" algn="r">
                        <a:lnSpc>
                          <a:spcPts val="1100"/>
                        </a:lnSpc>
                        <a:spcBef>
                          <a:spcPts val="650"/>
                        </a:spcBef>
                        <a:spcAft>
                          <a:spcPts val="610"/>
                        </a:spcAft>
                      </a:pPr>
                      <a:r>
                        <a:rPr lang="de-DE" sz="1150" spc="0">
                          <a:solidFill>
                            <a:srgbClr val="2D4863"/>
                          </a:solidFill>
                          <a:latin typeface="Calibri" panose="02020603050405020304" pitchFamily="2"/>
                        </a:rPr>
                        <a:t>5,2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2"/>
                  </a:ext>
                </a:extLst>
              </a:tr>
              <a:tr h="36576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3"/>
                  </a:ext>
                </a:extLst>
              </a:tr>
              <a:tr h="300990">
                <a:tc>
                  <a:txBody>
                    <a:bodyPr/>
                    <a:lstStyle/>
                    <a:p>
                      <a:pPr marL="64135" marR="0" indent="0" algn="l">
                        <a:lnSpc>
                          <a:spcPts val="1400"/>
                        </a:lnSpc>
                        <a:spcBef>
                          <a:spcPts val="555"/>
                        </a:spcBef>
                        <a:spcAft>
                          <a:spcPts val="405"/>
                        </a:spcAft>
                      </a:pPr>
                      <a:r>
                        <a:rPr lang="de-DE" sz="1150" spc="0" dirty="0">
                          <a:solidFill>
                            <a:srgbClr val="2D4863"/>
                          </a:solidFill>
                          <a:latin typeface="Cambria Math" panose="02020603050405020304" pitchFamily="1"/>
                        </a:rPr>
                        <a:t>∅ </a:t>
                      </a:r>
                      <a:r>
                        <a:rPr lang="de-DE" sz="115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709420" indent="0" algn="r">
                        <a:lnSpc>
                          <a:spcPts val="1100"/>
                        </a:lnSpc>
                        <a:spcBef>
                          <a:spcPts val="650"/>
                        </a:spcBef>
                        <a:spcAft>
                          <a:spcPts val="585"/>
                        </a:spcAft>
                      </a:pPr>
                      <a:r>
                        <a:rPr lang="de-DE" sz="1150" spc="0" dirty="0">
                          <a:solidFill>
                            <a:srgbClr val="2D4863"/>
                          </a:solidFill>
                          <a:latin typeface="Calibri" panose="02020603050405020304" pitchFamily="2"/>
                        </a:rPr>
                        <a:t>9,6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graphicFrame>
        <p:nvGraphicFramePr>
          <p:cNvPr id="16" name="Tabelle 15"/>
          <p:cNvGraphicFramePr>
            <a:graphicFrameLocks noGrp="1"/>
          </p:cNvGraphicFramePr>
          <p:nvPr/>
        </p:nvGraphicFramePr>
        <p:xfrm>
          <a:off x="713105" y="6394450"/>
          <a:ext cx="10858500" cy="298450"/>
        </p:xfrm>
        <a:graphic>
          <a:graphicData uri="http://schemas.openxmlformats.org/drawingml/2006/table">
            <a:tbl>
              <a:tblPr/>
              <a:tblGrid>
                <a:gridCol w="2060575">
                  <a:extLst>
                    <a:ext uri="{9D8B030D-6E8A-4147-A177-3AD203B41FA5}">
                      <a16:colId xmlns:a16="http://schemas.microsoft.com/office/drawing/2014/main" val="20000"/>
                    </a:ext>
                  </a:extLst>
                </a:gridCol>
                <a:gridCol w="8797925">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5715" indent="0" algn="r">
                        <a:lnSpc>
                          <a:spcPts val="1100"/>
                        </a:lnSpc>
                        <a:spcBef>
                          <a:spcPts val="670"/>
                        </a:spcBef>
                        <a:spcAft>
                          <a:spcPts val="560"/>
                        </a:spcAft>
                      </a:pPr>
                      <a:r>
                        <a:rPr lang="de-DE" sz="950" spc="0" dirty="0">
                          <a:solidFill>
                            <a:srgbClr val="72899F"/>
                          </a:solidFill>
                          <a:latin typeface="Calibri" panose="02020603050405020304" pitchFamily="2"/>
                        </a:rPr>
                        <a:t>24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0" name="Textplatzhalter 9">
            <a:extLst>
              <a:ext uri="{FF2B5EF4-FFF2-40B4-BE49-F238E27FC236}">
                <a16:creationId xmlns:a16="http://schemas.microsoft.com/office/drawing/2014/main" id="{FFFDDAD6-38DF-E45D-FE9D-AE46506FE28E}"/>
              </a:ext>
            </a:extLst>
          </p:cNvPr>
          <p:cNvSpPr>
            <a:spLocks noGrp="1"/>
          </p:cNvSpPr>
          <p:nvPr>
            <p:ph type="body" idx="10"/>
          </p:nvPr>
        </p:nvSpPr>
        <p:spPr/>
        <p:txBody>
          <a:bodyPr/>
          <a:lstStyle/>
          <a:p>
            <a:endParaRPr lang="de-DE"/>
          </a:p>
        </p:txBody>
      </p:sp>
      <p:sp>
        <p:nvSpPr>
          <p:cNvPr id="18" name="Textplatzhalter 17">
            <a:extLst>
              <a:ext uri="{FF2B5EF4-FFF2-40B4-BE49-F238E27FC236}">
                <a16:creationId xmlns:a16="http://schemas.microsoft.com/office/drawing/2014/main" id="{821B727B-1456-0286-0DCC-75F84F42CB47}"/>
              </a:ext>
            </a:extLst>
          </p:cNvPr>
          <p:cNvSpPr>
            <a:spLocks noGrp="1"/>
          </p:cNvSpPr>
          <p:nvPr>
            <p:ph type="body" idx="10"/>
          </p:nvPr>
        </p:nvSpPr>
        <p:spPr/>
        <p:txBody>
          <a:bodyPr/>
          <a:lstStyle/>
          <a:p>
            <a:endParaRPr lang="de-DE"/>
          </a:p>
        </p:txBody>
      </p:sp>
      <p:sp>
        <p:nvSpPr>
          <p:cNvPr id="20" name="Textplatzhalter 19">
            <a:extLst>
              <a:ext uri="{FF2B5EF4-FFF2-40B4-BE49-F238E27FC236}">
                <a16:creationId xmlns:a16="http://schemas.microsoft.com/office/drawing/2014/main" id="{19B233A0-6C13-47A1-8C48-67FD03065C7B}"/>
              </a:ext>
            </a:extLst>
          </p:cNvPr>
          <p:cNvSpPr>
            <a:spLocks noGrp="1"/>
          </p:cNvSpPr>
          <p:nvPr>
            <p:ph type="body" idx="10"/>
          </p:nvPr>
        </p:nvSpPr>
        <p:spPr/>
        <p:txBody>
          <a:bodyPr/>
          <a:lstStyle/>
          <a:p>
            <a:endParaRPr lang="de-DE"/>
          </a:p>
        </p:txBody>
      </p:sp>
      <p:pic>
        <p:nvPicPr>
          <p:cNvPr id="21" name="Grafik 20">
            <a:extLst>
              <a:ext uri="{FF2B5EF4-FFF2-40B4-BE49-F238E27FC236}">
                <a16:creationId xmlns:a16="http://schemas.microsoft.com/office/drawing/2014/main" id="{6605F3A9-3362-3AA4-28A7-2CEB908EAB07}"/>
              </a:ext>
            </a:extLst>
          </p:cNvPr>
          <p:cNvPicPr>
            <a:picLocks noChangeAspect="1"/>
          </p:cNvPicPr>
          <p:nvPr/>
        </p:nvPicPr>
        <p:blipFill>
          <a:blip r:embed="rId4"/>
          <a:stretch>
            <a:fillRect/>
          </a:stretch>
        </p:blipFill>
        <p:spPr>
          <a:xfrm>
            <a:off x="10735310" y="663575"/>
            <a:ext cx="1396105" cy="43224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4330" y="350520"/>
            <a:ext cx="3462655" cy="23177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de-DE" sz="2500" b="1" spc="-15">
                <a:solidFill>
                  <a:srgbClr val="049F77"/>
                </a:solidFill>
                <a:latin typeface="Calibri" panose="02020603050405020304" pitchFamily="2"/>
              </a:rPr>
              <a:t>Anteil naturnaher Flächen </a:t>
            </a:r>
          </a:p>
        </p:txBody>
      </p:sp>
      <p:sp>
        <p:nvSpPr>
          <p:cNvPr id="5" name="Textplatzhalter 4"/>
          <p:cNvSpPr>
            <a:spLocks noGrp="1"/>
          </p:cNvSpPr>
          <p:nvPr>
            <p:ph type="body" idx="10"/>
          </p:nvPr>
        </p:nvSpPr>
        <p:spPr>
          <a:xfrm>
            <a:off x="2432050" y="938530"/>
            <a:ext cx="330136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50" spc="-25">
                <a:solidFill>
                  <a:srgbClr val="FFFFFF"/>
                </a:solidFill>
                <a:latin typeface="Calibri" panose="02020603050405020304" pitchFamily="2"/>
              </a:rPr>
              <a:t>Die Lebensqualität einer Region zeichnet sich auch dadurch aus, welche Erholungsmöglichkeiten diese Region für die Menschen vor Ort bietet. Neben kulturellen und Freizeiteinrichtungen spielt auch das Vorhandensein von naturnahen Orten – wie Wäldern oder Seen – für viele Menschen eine wichtige Rolle. </a:t>
            </a:r>
          </a:p>
        </p:txBody>
      </p:sp>
      <p:sp>
        <p:nvSpPr>
          <p:cNvPr id="6" name="Textplatzhalter 5"/>
          <p:cNvSpPr>
            <a:spLocks noGrp="1"/>
          </p:cNvSpPr>
          <p:nvPr>
            <p:ph type="body" idx="10"/>
          </p:nvPr>
        </p:nvSpPr>
        <p:spPr>
          <a:xfrm>
            <a:off x="2447290" y="2727960"/>
            <a:ext cx="265176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10" dirty="0">
                <a:solidFill>
                  <a:srgbClr val="2D4863"/>
                </a:solidFill>
                <a:latin typeface="Calibri" panose="02020603050405020304" pitchFamily="2"/>
              </a:rPr>
              <a:t>Entwicklung des Anteils </a:t>
            </a:r>
          </a:p>
          <a:p>
            <a:pPr marL="0" marR="0" indent="0" algn="l">
              <a:lnSpc>
                <a:spcPts val="1600"/>
              </a:lnSpc>
              <a:spcBef>
                <a:spcPts val="290"/>
              </a:spcBef>
              <a:spcAft>
                <a:spcPts val="0"/>
              </a:spcAft>
            </a:pPr>
            <a:r>
              <a:rPr lang="de-DE" sz="1650" spc="-35" dirty="0">
                <a:solidFill>
                  <a:srgbClr val="2D4863"/>
                </a:solidFill>
                <a:latin typeface="Calibri" panose="02020603050405020304" pitchFamily="2"/>
              </a:rPr>
              <a:t>naturnaher Flächen (in Prozent) </a:t>
            </a:r>
          </a:p>
        </p:txBody>
      </p:sp>
      <p:sp>
        <p:nvSpPr>
          <p:cNvPr id="7" name="Textplatzhalter 6"/>
          <p:cNvSpPr>
            <a:spLocks noGrp="1"/>
          </p:cNvSpPr>
          <p:nvPr>
            <p:ph type="body" idx="10"/>
          </p:nvPr>
        </p:nvSpPr>
        <p:spPr>
          <a:xfrm>
            <a:off x="1689735" y="3252470"/>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85">
                <a:solidFill>
                  <a:srgbClr val="585858"/>
                </a:solidFill>
                <a:latin typeface="Calibri" panose="02020603050405020304" pitchFamily="2"/>
              </a:rPr>
              <a:t>35 </a:t>
            </a:r>
          </a:p>
        </p:txBody>
      </p:sp>
      <p:sp>
        <p:nvSpPr>
          <p:cNvPr id="8" name="Textplatzhalter 7"/>
          <p:cNvSpPr>
            <a:spLocks noGrp="1"/>
          </p:cNvSpPr>
          <p:nvPr>
            <p:ph type="body" idx="10"/>
          </p:nvPr>
        </p:nvSpPr>
        <p:spPr>
          <a:xfrm>
            <a:off x="2408555" y="355092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0">
                <a:solidFill>
                  <a:srgbClr val="404040"/>
                </a:solidFill>
                <a:latin typeface="Calibri" panose="02020603050405020304" pitchFamily="2"/>
              </a:rPr>
              <a:t>32 </a:t>
            </a:r>
          </a:p>
        </p:txBody>
      </p:sp>
      <p:sp>
        <p:nvSpPr>
          <p:cNvPr id="9" name="Textplatzhalter 8"/>
          <p:cNvSpPr>
            <a:spLocks noGrp="1"/>
          </p:cNvSpPr>
          <p:nvPr>
            <p:ph type="body" idx="10"/>
          </p:nvPr>
        </p:nvSpPr>
        <p:spPr>
          <a:xfrm>
            <a:off x="2719705" y="3550920"/>
            <a:ext cx="186055" cy="14351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32 </a:t>
            </a:r>
          </a:p>
        </p:txBody>
      </p:sp>
      <p:sp>
        <p:nvSpPr>
          <p:cNvPr id="10" name="Textplatzhalter 9"/>
          <p:cNvSpPr>
            <a:spLocks noGrp="1"/>
          </p:cNvSpPr>
          <p:nvPr>
            <p:ph type="body" idx="10"/>
          </p:nvPr>
        </p:nvSpPr>
        <p:spPr>
          <a:xfrm>
            <a:off x="4877435" y="375793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395">
                <a:solidFill>
                  <a:srgbClr val="404040"/>
                </a:solidFill>
                <a:latin typeface="Calibri" panose="02020603050405020304" pitchFamily="2"/>
              </a:rPr>
              <a:t>28 </a:t>
            </a:r>
          </a:p>
        </p:txBody>
      </p:sp>
      <p:sp>
        <p:nvSpPr>
          <p:cNvPr id="11" name="Textplatzhalter 10"/>
          <p:cNvSpPr>
            <a:spLocks noGrp="1"/>
          </p:cNvSpPr>
          <p:nvPr>
            <p:ph type="body" idx="10"/>
          </p:nvPr>
        </p:nvSpPr>
        <p:spPr>
          <a:xfrm>
            <a:off x="5188585" y="3757930"/>
            <a:ext cx="186055" cy="146685"/>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395">
                <a:solidFill>
                  <a:srgbClr val="FFFFFF"/>
                </a:solidFill>
                <a:latin typeface="Calibri" panose="02020603050405020304" pitchFamily="2"/>
              </a:rPr>
              <a:t>28 </a:t>
            </a:r>
          </a:p>
        </p:txBody>
      </p:sp>
      <p:sp>
        <p:nvSpPr>
          <p:cNvPr id="12" name="Textplatzhalter 11"/>
          <p:cNvSpPr>
            <a:spLocks noGrp="1"/>
          </p:cNvSpPr>
          <p:nvPr>
            <p:ph type="body" idx="10"/>
          </p:nvPr>
        </p:nvSpPr>
        <p:spPr>
          <a:xfrm>
            <a:off x="3642995" y="381000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40"/>
              </a:spcAft>
            </a:pPr>
            <a:r>
              <a:rPr lang="de-DE" sz="1200" spc="-400">
                <a:solidFill>
                  <a:srgbClr val="404040"/>
                </a:solidFill>
                <a:latin typeface="Calibri" panose="02020603050405020304" pitchFamily="2"/>
              </a:rPr>
              <a:t>27 </a:t>
            </a:r>
          </a:p>
        </p:txBody>
      </p:sp>
      <p:sp>
        <p:nvSpPr>
          <p:cNvPr id="13" name="Textplatzhalter 12"/>
          <p:cNvSpPr>
            <a:spLocks noGrp="1"/>
          </p:cNvSpPr>
          <p:nvPr>
            <p:ph type="body" idx="10"/>
          </p:nvPr>
        </p:nvSpPr>
        <p:spPr>
          <a:xfrm>
            <a:off x="3954145" y="3810000"/>
            <a:ext cx="186055" cy="146050"/>
          </a:xfrm>
          <a:prstGeom prst="rect">
            <a:avLst/>
          </a:prstGeom>
          <a:noFill/>
          <a:ln w="0" cmpd="sng">
            <a:noFill/>
            <a:prstDash val="solid"/>
          </a:ln>
        </p:spPr>
        <p:txBody>
          <a:bodyPr vert="vert270" lIns="0" tIns="0" rIns="45085" bIns="0" anchor="t"/>
          <a:lstStyle/>
          <a:p>
            <a:pPr marL="0" marR="0" indent="0" algn="l">
              <a:lnSpc>
                <a:spcPts val="800"/>
              </a:lnSpc>
              <a:spcAft>
                <a:spcPts val="235"/>
              </a:spcAft>
            </a:pPr>
            <a:r>
              <a:rPr lang="de-DE" sz="1200" spc="-400">
                <a:solidFill>
                  <a:srgbClr val="FFFFFF"/>
                </a:solidFill>
                <a:latin typeface="Calibri" panose="02020603050405020304" pitchFamily="2"/>
              </a:rPr>
              <a:t>27 </a:t>
            </a:r>
          </a:p>
        </p:txBody>
      </p:sp>
      <p:sp>
        <p:nvSpPr>
          <p:cNvPr id="14" name="Textplatzhalter 13"/>
          <p:cNvSpPr>
            <a:spLocks noGrp="1"/>
          </p:cNvSpPr>
          <p:nvPr>
            <p:ph type="body" idx="10"/>
          </p:nvPr>
        </p:nvSpPr>
        <p:spPr>
          <a:xfrm>
            <a:off x="1689735" y="3514090"/>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30 </a:t>
            </a:r>
          </a:p>
        </p:txBody>
      </p:sp>
      <p:sp>
        <p:nvSpPr>
          <p:cNvPr id="15" name="Textplatzhalter 14"/>
          <p:cNvSpPr>
            <a:spLocks noGrp="1"/>
          </p:cNvSpPr>
          <p:nvPr>
            <p:ph type="body" idx="10"/>
          </p:nvPr>
        </p:nvSpPr>
        <p:spPr>
          <a:xfrm>
            <a:off x="1689735" y="3779520"/>
            <a:ext cx="2660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80">
                <a:solidFill>
                  <a:srgbClr val="585858"/>
                </a:solidFill>
                <a:latin typeface="Calibri" panose="02020603050405020304" pitchFamily="2"/>
              </a:rPr>
              <a:t>25 </a:t>
            </a:r>
          </a:p>
        </p:txBody>
      </p:sp>
      <p:sp>
        <p:nvSpPr>
          <p:cNvPr id="16" name="Textplatzhalter 15"/>
          <p:cNvSpPr>
            <a:spLocks noGrp="1"/>
          </p:cNvSpPr>
          <p:nvPr>
            <p:ph type="body" idx="10"/>
          </p:nvPr>
        </p:nvSpPr>
        <p:spPr>
          <a:xfrm>
            <a:off x="1689735" y="4041775"/>
            <a:ext cx="26924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90">
                <a:solidFill>
                  <a:srgbClr val="585858"/>
                </a:solidFill>
                <a:latin typeface="Calibri" panose="02020603050405020304" pitchFamily="2"/>
              </a:rPr>
              <a:t>20 </a:t>
            </a:r>
          </a:p>
        </p:txBody>
      </p:sp>
      <p:sp>
        <p:nvSpPr>
          <p:cNvPr id="17" name="Textplatzhalter 16"/>
          <p:cNvSpPr>
            <a:spLocks noGrp="1"/>
          </p:cNvSpPr>
          <p:nvPr>
            <p:ph type="body" idx="10"/>
          </p:nvPr>
        </p:nvSpPr>
        <p:spPr>
          <a:xfrm>
            <a:off x="1696085" y="4309745"/>
            <a:ext cx="25971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50">
                <a:solidFill>
                  <a:srgbClr val="585858"/>
                </a:solidFill>
                <a:latin typeface="Calibri" panose="02020603050405020304" pitchFamily="2"/>
              </a:rPr>
              <a:t>15 </a:t>
            </a:r>
          </a:p>
        </p:txBody>
      </p:sp>
      <p:sp>
        <p:nvSpPr>
          <p:cNvPr id="18" name="Textplatzhalter 17"/>
          <p:cNvSpPr>
            <a:spLocks noGrp="1"/>
          </p:cNvSpPr>
          <p:nvPr>
            <p:ph type="body" idx="10"/>
          </p:nvPr>
        </p:nvSpPr>
        <p:spPr>
          <a:xfrm>
            <a:off x="1696085" y="4568825"/>
            <a:ext cx="2628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0">
                <a:solidFill>
                  <a:srgbClr val="585858"/>
                </a:solidFill>
                <a:latin typeface="Calibri" panose="02020603050405020304" pitchFamily="2"/>
              </a:rPr>
              <a:t>10 </a:t>
            </a:r>
          </a:p>
        </p:txBody>
      </p:sp>
      <p:sp>
        <p:nvSpPr>
          <p:cNvPr id="19" name="Textplatzhalter 18"/>
          <p:cNvSpPr>
            <a:spLocks noGrp="1"/>
          </p:cNvSpPr>
          <p:nvPr>
            <p:ph type="body" idx="10"/>
          </p:nvPr>
        </p:nvSpPr>
        <p:spPr>
          <a:xfrm>
            <a:off x="1779270" y="4834255"/>
            <a:ext cx="163195"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772285" y="5096510"/>
            <a:ext cx="177165"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399030" y="5285105"/>
            <a:ext cx="2066290" cy="326390"/>
          </a:xfrm>
          <a:prstGeom prst="rect">
            <a:avLst/>
          </a:prstGeom>
          <a:noFill/>
          <a:ln w="0" cmpd="sng">
            <a:noFill/>
            <a:prstDash val="solid"/>
          </a:ln>
        </p:spPr>
        <p:txBody>
          <a:bodyPr vert="horz" lIns="0" tIns="0" rIns="0" bIns="0" anchor="t"/>
          <a:lstStyle/>
          <a:p>
            <a:pPr marL="0" marR="0" indent="0" algn="l">
              <a:lnSpc>
                <a:spcPts val="1200"/>
              </a:lnSpc>
              <a:spcAft>
                <a:spcPts val="0"/>
              </a:spcAft>
              <a:tabLst>
                <a:tab pos="2057400" algn="r"/>
              </a:tabLst>
            </a:pPr>
            <a:r>
              <a:rPr lang="de-DE" sz="1250" spc="0">
                <a:solidFill>
                  <a:srgbClr val="585858"/>
                </a:solidFill>
                <a:latin typeface="Calibri" panose="02020603050405020304" pitchFamily="2"/>
              </a:rPr>
              <a:t>Solingen </a:t>
            </a:r>
            <a:r>
              <a:rPr lang="de-DE" sz="1400" i="1" spc="0">
                <a:solidFill>
                  <a:srgbClr val="585858"/>
                </a:solidFill>
                <a:latin typeface="Times New Roman" panose="02020603050405020304" pitchFamily="1"/>
              </a:rPr>
              <a:t>0 </a:t>
            </a:r>
            <a:r>
              <a:rPr lang="de-DE" sz="1250" spc="0">
                <a:solidFill>
                  <a:srgbClr val="585858"/>
                </a:solidFill>
                <a:latin typeface="Calibri" panose="02020603050405020304" pitchFamily="2"/>
              </a:rPr>
              <a:t>Kreisfreie Städte </a:t>
            </a:r>
          </a:p>
          <a:p>
            <a:pPr marL="0" marR="91440" indent="0" algn="r">
              <a:lnSpc>
                <a:spcPts val="1200"/>
              </a:lnSpc>
              <a:spcBef>
                <a:spcPts val="80"/>
              </a:spcBef>
              <a:spcAft>
                <a:spcPts val="0"/>
              </a:spcAft>
            </a:pPr>
            <a:r>
              <a:rPr lang="de-DE" sz="1250" spc="-35">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444240" y="5775960"/>
            <a:ext cx="83820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65">
                <a:solidFill>
                  <a:srgbClr val="585858"/>
                </a:solidFill>
                <a:latin typeface="Calibri" panose="02020603050405020304" pitchFamily="2"/>
              </a:rPr>
              <a:t>2020 2022 </a:t>
            </a:r>
          </a:p>
        </p:txBody>
      </p:sp>
      <p:sp>
        <p:nvSpPr>
          <p:cNvPr id="23" name="Textplatzhalter 22"/>
          <p:cNvSpPr>
            <a:spLocks noGrp="1"/>
          </p:cNvSpPr>
          <p:nvPr>
            <p:ph type="body" idx="10"/>
          </p:nvPr>
        </p:nvSpPr>
        <p:spPr>
          <a:xfrm>
            <a:off x="4617720" y="5285105"/>
            <a:ext cx="101790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de-DE" sz="1400" i="1" spc="-70">
                <a:solidFill>
                  <a:srgbClr val="585858"/>
                </a:solidFill>
                <a:latin typeface="Times New Roman" panose="02020603050405020304" pitchFamily="1"/>
              </a:rPr>
              <a:t>0 </a:t>
            </a:r>
            <a:r>
              <a:rPr lang="de-DE" sz="1250" spc="-7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25" name="Textplatzhalter 24"/>
          <p:cNvSpPr>
            <a:spLocks noGrp="1"/>
          </p:cNvSpPr>
          <p:nvPr>
            <p:ph type="body" idx="10"/>
          </p:nvPr>
        </p:nvSpPr>
        <p:spPr>
          <a:xfrm>
            <a:off x="6343015" y="865505"/>
            <a:ext cx="88392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2022 </a:t>
            </a:r>
          </a:p>
        </p:txBody>
      </p:sp>
      <p:sp>
        <p:nvSpPr>
          <p:cNvPr id="26" name="Textplatzhalter 25"/>
          <p:cNvSpPr>
            <a:spLocks noGrp="1"/>
          </p:cNvSpPr>
          <p:nvPr>
            <p:ph type="body" idx="10"/>
          </p:nvPr>
        </p:nvSpPr>
        <p:spPr>
          <a:xfrm>
            <a:off x="6219825" y="5096510"/>
            <a:ext cx="4416425" cy="1012190"/>
          </a:xfrm>
          <a:prstGeom prst="rect">
            <a:avLst/>
          </a:prstGeom>
          <a:noFill/>
          <a:ln w="76200" cmpd="sng">
            <a:solidFill>
              <a:srgbClr val="D9D9D9"/>
            </a:solidFill>
            <a:prstDash val="solid"/>
          </a:ln>
        </p:spPr>
        <p:txBody>
          <a:bodyPr vert="horz" lIns="0" tIns="49530" rIns="0" bIns="0" anchor="t"/>
          <a:lstStyle/>
          <a:p>
            <a:pPr marL="182880" marR="182880" indent="0" algn="just">
              <a:lnSpc>
                <a:spcPts val="1400"/>
              </a:lnSpc>
              <a:spcAft>
                <a:spcPts val="1820"/>
              </a:spcAft>
            </a:pPr>
            <a:r>
              <a:rPr lang="de-DE" sz="1150" spc="0" dirty="0">
                <a:solidFill>
                  <a:srgbClr val="000000"/>
                </a:solidFill>
                <a:latin typeface="Calibri" panose="02020603050405020304" pitchFamily="2"/>
              </a:rPr>
              <a:t>Fast ein Drittel des Stadtgebiets zählen zu den naturnahen Flächen. Damit verfügt Solingen über mehr Grünflächen als andere kreisfreien Städte. Parks, Grünanlagen und Waldflächen erhöhen die Lebensqualität in der Stadt. </a:t>
            </a:r>
          </a:p>
        </p:txBody>
      </p:sp>
      <p:sp>
        <p:nvSpPr>
          <p:cNvPr id="30" name="Textplatzhalter 29"/>
          <p:cNvSpPr>
            <a:spLocks noGrp="1"/>
          </p:cNvSpPr>
          <p:nvPr>
            <p:ph type="body" idx="10"/>
          </p:nvPr>
        </p:nvSpPr>
        <p:spPr>
          <a:xfrm>
            <a:off x="11327765" y="6501130"/>
            <a:ext cx="234950"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05">
                <a:solidFill>
                  <a:srgbClr val="74899E"/>
                </a:solidFill>
                <a:latin typeface="Calibri" panose="02020603050405020304" pitchFamily="2"/>
              </a:rPr>
              <a:t>25 </a:t>
            </a:r>
          </a:p>
        </p:txBody>
      </p:sp>
      <p:sp>
        <p:nvSpPr>
          <p:cNvPr id="31" name="Textplatzhalter 30">
            <a:extLst>
              <a:ext uri="{FF2B5EF4-FFF2-40B4-BE49-F238E27FC236}">
                <a16:creationId xmlns:a16="http://schemas.microsoft.com/office/drawing/2014/main" id="{9B446156-5651-3815-3825-40F1589132AD}"/>
              </a:ext>
            </a:extLst>
          </p:cNvPr>
          <p:cNvSpPr>
            <a:spLocks noGrp="1"/>
          </p:cNvSpPr>
          <p:nvPr>
            <p:ph type="body" idx="10"/>
          </p:nvPr>
        </p:nvSpPr>
        <p:spPr/>
        <p:txBody>
          <a:bodyPr/>
          <a:lstStyle/>
          <a:p>
            <a:endParaRPr lang="de-DE"/>
          </a:p>
        </p:txBody>
      </p:sp>
      <p:sp>
        <p:nvSpPr>
          <p:cNvPr id="33" name="Textplatzhalter 32">
            <a:extLst>
              <a:ext uri="{FF2B5EF4-FFF2-40B4-BE49-F238E27FC236}">
                <a16:creationId xmlns:a16="http://schemas.microsoft.com/office/drawing/2014/main" id="{A684982C-D342-833A-93B7-A606B27ED3B0}"/>
              </a:ext>
            </a:extLst>
          </p:cNvPr>
          <p:cNvSpPr>
            <a:spLocks noGrp="1"/>
          </p:cNvSpPr>
          <p:nvPr>
            <p:ph type="body" idx="10"/>
          </p:nvPr>
        </p:nvSpPr>
        <p:spPr/>
        <p:txBody>
          <a:bodyPr/>
          <a:lstStyle/>
          <a:p>
            <a:endParaRPr lang="de-DE"/>
          </a:p>
        </p:txBody>
      </p:sp>
      <p:sp>
        <p:nvSpPr>
          <p:cNvPr id="35" name="Textplatzhalter 34">
            <a:extLst>
              <a:ext uri="{FF2B5EF4-FFF2-40B4-BE49-F238E27FC236}">
                <a16:creationId xmlns:a16="http://schemas.microsoft.com/office/drawing/2014/main" id="{13AF122F-601A-15D8-F1F6-A9055E2A6A3A}"/>
              </a:ext>
            </a:extLst>
          </p:cNvPr>
          <p:cNvSpPr>
            <a:spLocks noGrp="1"/>
          </p:cNvSpPr>
          <p:nvPr>
            <p:ph type="body" idx="10"/>
          </p:nvPr>
        </p:nvSpPr>
        <p:spPr/>
        <p:txBody>
          <a:bodyPr/>
          <a:lstStyle/>
          <a:p>
            <a:endParaRPr lang="de-DE"/>
          </a:p>
        </p:txBody>
      </p:sp>
      <p:pic>
        <p:nvPicPr>
          <p:cNvPr id="36" name="Grafik 35">
            <a:extLst>
              <a:ext uri="{FF2B5EF4-FFF2-40B4-BE49-F238E27FC236}">
                <a16:creationId xmlns:a16="http://schemas.microsoft.com/office/drawing/2014/main" id="{1033FCF1-D0BD-9A0A-1F71-5D2C84C539F5}"/>
              </a:ext>
            </a:extLst>
          </p:cNvPr>
          <p:cNvPicPr>
            <a:picLocks noChangeAspect="1"/>
          </p:cNvPicPr>
          <p:nvPr/>
        </p:nvPicPr>
        <p:blipFill>
          <a:blip r:embed="rId3"/>
          <a:stretch>
            <a:fillRect/>
          </a:stretch>
        </p:blipFill>
        <p:spPr>
          <a:xfrm>
            <a:off x="10735310" y="663575"/>
            <a:ext cx="1396105" cy="4322439"/>
          </a:xfrm>
          <a:prstGeom prst="rect">
            <a:avLst/>
          </a:prstGeom>
        </p:spPr>
      </p:pic>
      <p:pic>
        <p:nvPicPr>
          <p:cNvPr id="38" name="Grafik 37">
            <a:extLst>
              <a:ext uri="{FF2B5EF4-FFF2-40B4-BE49-F238E27FC236}">
                <a16:creationId xmlns:a16="http://schemas.microsoft.com/office/drawing/2014/main" id="{1FAF2917-E33C-E887-EA9E-89D3E60CA732}"/>
              </a:ext>
            </a:extLst>
          </p:cNvPr>
          <p:cNvPicPr>
            <a:picLocks noChangeAspect="1"/>
          </p:cNvPicPr>
          <p:nvPr/>
        </p:nvPicPr>
        <p:blipFill>
          <a:blip r:embed="rId4"/>
          <a:stretch>
            <a:fillRect/>
          </a:stretch>
        </p:blipFill>
        <p:spPr>
          <a:xfrm>
            <a:off x="1590040" y="2577782"/>
            <a:ext cx="4334510" cy="35309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94690" y="39370"/>
            <a:ext cx="11417935" cy="6647815"/>
          </a:xfrm>
          <a:prstGeom prst="rect">
            <a:avLst/>
          </a:prstGeom>
        </p:spPr>
      </p:pic>
      <p:sp>
        <p:nvSpPr>
          <p:cNvPr id="4" name="Textplatzhalter 3"/>
          <p:cNvSpPr>
            <a:spLocks noGrp="1"/>
          </p:cNvSpPr>
          <p:nvPr>
            <p:ph type="body" idx="10"/>
          </p:nvPr>
        </p:nvSpPr>
        <p:spPr>
          <a:xfrm>
            <a:off x="1624330" y="350520"/>
            <a:ext cx="2411095" cy="28321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500" b="1" spc="-30">
                <a:solidFill>
                  <a:srgbClr val="049F77"/>
                </a:solidFill>
                <a:latin typeface="Calibri" panose="02020603050405020304" pitchFamily="2"/>
              </a:rPr>
              <a:t>Arztpraxen-Dichte </a:t>
            </a:r>
          </a:p>
        </p:txBody>
      </p:sp>
      <p:sp>
        <p:nvSpPr>
          <p:cNvPr id="5" name="Textplatzhalter 4"/>
          <p:cNvSpPr>
            <a:spLocks noGrp="1"/>
          </p:cNvSpPr>
          <p:nvPr>
            <p:ph type="body" idx="10"/>
          </p:nvPr>
        </p:nvSpPr>
        <p:spPr>
          <a:xfrm>
            <a:off x="1822450" y="2727960"/>
            <a:ext cx="2581910" cy="43307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50" spc="-25">
                <a:solidFill>
                  <a:srgbClr val="2D4863"/>
                </a:solidFill>
                <a:latin typeface="Calibri" panose="02020603050405020304" pitchFamily="2"/>
              </a:rPr>
              <a:t>Anzahl der Arztpraxen je 1.000 </a:t>
            </a:r>
          </a:p>
          <a:p>
            <a:pPr marL="0" marR="0" indent="0" algn="l">
              <a:lnSpc>
                <a:spcPts val="1600"/>
              </a:lnSpc>
              <a:spcBef>
                <a:spcPts val="290"/>
              </a:spcBef>
              <a:spcAft>
                <a:spcPts val="0"/>
              </a:spcAft>
            </a:pPr>
            <a:r>
              <a:rPr lang="de-DE" sz="1650" spc="-15">
                <a:solidFill>
                  <a:srgbClr val="2D4863"/>
                </a:solidFill>
                <a:latin typeface="Calibri" panose="02020603050405020304" pitchFamily="2"/>
              </a:rPr>
              <a:t>Einwohner (2024) </a:t>
            </a:r>
          </a:p>
        </p:txBody>
      </p:sp>
      <p:sp>
        <p:nvSpPr>
          <p:cNvPr id="6" name="Textplatzhalter 5"/>
          <p:cNvSpPr>
            <a:spLocks noGrp="1"/>
          </p:cNvSpPr>
          <p:nvPr>
            <p:ph type="body" idx="10"/>
          </p:nvPr>
        </p:nvSpPr>
        <p:spPr>
          <a:xfrm>
            <a:off x="2435225" y="938530"/>
            <a:ext cx="3303905" cy="1051560"/>
          </a:xfrm>
          <a:prstGeom prst="rect">
            <a:avLst/>
          </a:prstGeom>
          <a:noFill/>
          <a:ln w="0" cmpd="sng">
            <a:noFill/>
            <a:prstDash val="solid"/>
          </a:ln>
        </p:spPr>
        <p:txBody>
          <a:bodyPr vert="horz" lIns="0" tIns="0" rIns="0" bIns="0" anchor="t"/>
          <a:lstStyle/>
          <a:p>
            <a:pPr marL="0" marR="0" indent="0" algn="just">
              <a:lnSpc>
                <a:spcPts val="1400"/>
              </a:lnSpc>
              <a:spcAft>
                <a:spcPts val="0"/>
              </a:spcAft>
            </a:pPr>
            <a:r>
              <a:rPr lang="de-DE" sz="1200" spc="0">
                <a:solidFill>
                  <a:srgbClr val="FFFFFF"/>
                </a:solidFill>
                <a:latin typeface="Calibri" panose="02020603050405020304" pitchFamily="2"/>
              </a:rPr>
              <a:t>Das Vorhandensein einer angemessenen Versorgung mit Gesundheitseinrichtungen ist zunehmend ein wichtiger Standortfaktor für viele Menschen. Ein relevanter Indikator ist in diesem Zusammenhang die Dichte an Arztpraxen – gemessen als Anzahl der Praxen je 1.000 Einwohner. </a:t>
            </a:r>
          </a:p>
        </p:txBody>
      </p:sp>
      <p:sp>
        <p:nvSpPr>
          <p:cNvPr id="7" name="Textplatzhalter 6"/>
          <p:cNvSpPr>
            <a:spLocks noGrp="1"/>
          </p:cNvSpPr>
          <p:nvPr>
            <p:ph type="body" idx="10"/>
          </p:nvPr>
        </p:nvSpPr>
        <p:spPr>
          <a:xfrm>
            <a:off x="1725295" y="3258185"/>
            <a:ext cx="4093210" cy="295910"/>
          </a:xfrm>
          <a:prstGeom prst="rect">
            <a:avLst/>
          </a:prstGeom>
          <a:noFill/>
          <a:ln w="0" cmpd="sng">
            <a:noFill/>
            <a:prstDash val="solid"/>
          </a:ln>
        </p:spPr>
        <p:txBody>
          <a:bodyPr vert="horz" lIns="0" tIns="64770" rIns="0" bIns="0" anchor="t"/>
          <a:lstStyle/>
          <a:p>
            <a:pPr marL="45720" marR="0" indent="0" algn="l">
              <a:lnSpc>
                <a:spcPts val="1200"/>
              </a:lnSpc>
              <a:spcAft>
                <a:spcPts val="525"/>
              </a:spcAft>
              <a:tabLst>
                <a:tab pos="2103120" algn="l"/>
              </a:tabLst>
            </a:pPr>
            <a:r>
              <a:rPr lang="de-DE" sz="1150" spc="-15">
                <a:solidFill>
                  <a:srgbClr val="2D4863"/>
                </a:solidFill>
                <a:latin typeface="Calibri" panose="02020603050405020304" pitchFamily="2"/>
              </a:rPr>
              <a:t>Solingen 1,5 </a:t>
            </a:r>
          </a:p>
        </p:txBody>
      </p:sp>
      <p:sp>
        <p:nvSpPr>
          <p:cNvPr id="8" name="Textplatzhalter 7"/>
          <p:cNvSpPr>
            <a:spLocks noGrp="1"/>
          </p:cNvSpPr>
          <p:nvPr>
            <p:ph type="body" idx="10"/>
          </p:nvPr>
        </p:nvSpPr>
        <p:spPr>
          <a:xfrm>
            <a:off x="1725295" y="3931920"/>
            <a:ext cx="4093210" cy="295910"/>
          </a:xfrm>
          <a:prstGeom prst="rect">
            <a:avLst/>
          </a:prstGeom>
          <a:noFill/>
          <a:ln w="0" cmpd="sng">
            <a:noFill/>
            <a:prstDash val="solid"/>
          </a:ln>
        </p:spPr>
        <p:txBody>
          <a:bodyPr vert="horz" lIns="0" tIns="64135" rIns="0" bIns="0" anchor="t"/>
          <a:lstStyle/>
          <a:p>
            <a:pPr marL="45720" marR="0" indent="0" algn="l">
              <a:lnSpc>
                <a:spcPts val="1400"/>
              </a:lnSpc>
              <a:spcAft>
                <a:spcPts val="410"/>
              </a:spcAft>
            </a:pPr>
            <a:r>
              <a:rPr lang="de-DE" sz="1150" spc="0" dirty="0">
                <a:solidFill>
                  <a:srgbClr val="2D4863"/>
                </a:solidFill>
                <a:latin typeface="Cambria Math" panose="02020603050405020304" pitchFamily="1"/>
              </a:rPr>
              <a:t>∅</a:t>
            </a:r>
            <a:r>
              <a:rPr lang="de-DE" sz="1300" i="1" spc="0" dirty="0">
                <a:solidFill>
                  <a:srgbClr val="2D4863"/>
                </a:solidFill>
                <a:latin typeface="Times New Roman" panose="02020603050405020304" pitchFamily="1"/>
              </a:rPr>
              <a:t> </a:t>
            </a:r>
            <a:r>
              <a:rPr lang="de-DE" sz="1150" spc="0" dirty="0">
                <a:solidFill>
                  <a:srgbClr val="2D4863"/>
                </a:solidFill>
                <a:latin typeface="Calibri" panose="02020603050405020304" pitchFamily="2"/>
              </a:rPr>
              <a:t>Kreisfreie Städte NRW (ungew.) 1,7 </a:t>
            </a:r>
          </a:p>
        </p:txBody>
      </p:sp>
      <p:sp>
        <p:nvSpPr>
          <p:cNvPr id="9" name="Textplatzhalter 8"/>
          <p:cNvSpPr>
            <a:spLocks noGrp="1"/>
          </p:cNvSpPr>
          <p:nvPr>
            <p:ph type="body" idx="10"/>
          </p:nvPr>
        </p:nvSpPr>
        <p:spPr>
          <a:xfrm>
            <a:off x="1725295" y="4605655"/>
            <a:ext cx="4093210" cy="292735"/>
          </a:xfrm>
          <a:prstGeom prst="rect">
            <a:avLst/>
          </a:prstGeom>
          <a:noFill/>
          <a:ln w="0" cmpd="sng">
            <a:noFill/>
            <a:prstDash val="solid"/>
          </a:ln>
        </p:spPr>
        <p:txBody>
          <a:bodyPr vert="horz" lIns="0" tIns="61595" rIns="0" bIns="0" anchor="t"/>
          <a:lstStyle/>
          <a:p>
            <a:pPr marL="45720" marR="0" indent="0" algn="l">
              <a:lnSpc>
                <a:spcPts val="1400"/>
              </a:lnSpc>
              <a:spcAft>
                <a:spcPts val="310"/>
              </a:spcAft>
              <a:tabLst>
                <a:tab pos="2103120" algn="l"/>
              </a:tabLst>
            </a:pPr>
            <a:r>
              <a:rPr lang="de-DE" sz="1150" spc="0" dirty="0">
                <a:solidFill>
                  <a:srgbClr val="2D4863"/>
                </a:solidFill>
                <a:latin typeface="Cambria Math" panose="02020603050405020304" pitchFamily="1"/>
              </a:rPr>
              <a:t>∅</a:t>
            </a:r>
            <a:r>
              <a:rPr lang="de-DE" sz="1300" i="1" spc="-10" dirty="0">
                <a:solidFill>
                  <a:srgbClr val="2D4863"/>
                </a:solidFill>
                <a:latin typeface="Times New Roman" panose="02020603050405020304" pitchFamily="1"/>
              </a:rPr>
              <a:t> </a:t>
            </a:r>
            <a:r>
              <a:rPr lang="de-DE" sz="1150" spc="-10" dirty="0">
                <a:solidFill>
                  <a:srgbClr val="2D4863"/>
                </a:solidFill>
                <a:latin typeface="Calibri" panose="02020603050405020304" pitchFamily="2"/>
              </a:rPr>
              <a:t>NRW (ungew.) 1,2 </a:t>
            </a:r>
          </a:p>
        </p:txBody>
      </p:sp>
      <p:sp>
        <p:nvSpPr>
          <p:cNvPr id="10" name="Textplatzhalter 9"/>
          <p:cNvSpPr>
            <a:spLocks noGrp="1"/>
          </p:cNvSpPr>
          <p:nvPr>
            <p:ph type="body" idx="10"/>
          </p:nvPr>
        </p:nvSpPr>
        <p:spPr>
          <a:xfrm>
            <a:off x="8988425" y="39370"/>
            <a:ext cx="1393190" cy="54610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de-DE" sz="1800" spc="-70">
                <a:solidFill>
                  <a:srgbClr val="7E7E7E"/>
                </a:solidFill>
                <a:latin typeface="Calibri" panose="02020603050405020304" pitchFamily="2"/>
              </a:rPr>
              <a:t>Kreisfreie Stadt </a:t>
            </a:r>
          </a:p>
          <a:p>
            <a:pPr marL="0" marR="0" indent="0" algn="r">
              <a:lnSpc>
                <a:spcPts val="2600"/>
              </a:lnSpc>
              <a:spcBef>
                <a:spcPts val="0"/>
              </a:spcBef>
              <a:spcAft>
                <a:spcPts val="20"/>
              </a:spcAft>
            </a:pPr>
            <a:r>
              <a:rPr lang="de-DE" sz="2500" spc="-45">
                <a:solidFill>
                  <a:srgbClr val="2D4863"/>
                </a:solidFill>
                <a:latin typeface="Calibri" panose="02020603050405020304" pitchFamily="2"/>
              </a:rPr>
              <a:t>Solingen </a:t>
            </a:r>
          </a:p>
        </p:txBody>
      </p:sp>
      <p:sp>
        <p:nvSpPr>
          <p:cNvPr id="11" name="Textplatzhalter 10"/>
          <p:cNvSpPr>
            <a:spLocks noGrp="1"/>
          </p:cNvSpPr>
          <p:nvPr>
            <p:ph type="body" idx="10"/>
          </p:nvPr>
        </p:nvSpPr>
        <p:spPr>
          <a:xfrm>
            <a:off x="6343015" y="86550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400" spc="-65">
                <a:solidFill>
                  <a:srgbClr val="2D4863"/>
                </a:solidFill>
                <a:latin typeface="Calibri" panose="02020603050405020304" pitchFamily="2"/>
              </a:rPr>
              <a:t>Niveau 2024 </a:t>
            </a:r>
          </a:p>
        </p:txBody>
      </p:sp>
      <p:sp>
        <p:nvSpPr>
          <p:cNvPr id="12" name="Textplatzhalter 11"/>
          <p:cNvSpPr>
            <a:spLocks noGrp="1"/>
          </p:cNvSpPr>
          <p:nvPr>
            <p:ph type="body" idx="10"/>
          </p:nvPr>
        </p:nvSpPr>
        <p:spPr>
          <a:xfrm>
            <a:off x="6207125" y="5073650"/>
            <a:ext cx="4429125" cy="1028700"/>
          </a:xfrm>
          <a:prstGeom prst="rect">
            <a:avLst/>
          </a:prstGeom>
          <a:noFill/>
          <a:ln w="76200" cmpd="sng">
            <a:solidFill>
              <a:srgbClr val="D9D9D9"/>
            </a:solidFill>
            <a:prstDash val="solid"/>
          </a:ln>
        </p:spPr>
        <p:txBody>
          <a:bodyPr vert="horz" lIns="0" tIns="54610" rIns="0" bIns="0" anchor="t"/>
          <a:lstStyle/>
          <a:p>
            <a:pPr marL="182880" marR="182880" indent="0" algn="just">
              <a:lnSpc>
                <a:spcPts val="1400"/>
              </a:lnSpc>
              <a:spcAft>
                <a:spcPts val="1820"/>
              </a:spcAft>
            </a:pPr>
            <a:r>
              <a:rPr lang="de-DE" sz="1150" spc="0" dirty="0">
                <a:solidFill>
                  <a:srgbClr val="000000"/>
                </a:solidFill>
                <a:latin typeface="Calibri" panose="02020603050405020304" pitchFamily="2"/>
              </a:rPr>
              <a:t>Die ärztliche Versorgung in Solingen ist besser als im Mittel aller NRW-Kommunen. Damit kann eine vordere Mittelfeldplatzierung erreicht werden. Im direkten Umlandvergleich schneidet Solingen allerdings schwächer ab als Wuppertal oder Remscheid. </a:t>
            </a:r>
          </a:p>
        </p:txBody>
      </p:sp>
      <p:sp>
        <p:nvSpPr>
          <p:cNvPr id="16" name="Textplatzhalter 15"/>
          <p:cNvSpPr>
            <a:spLocks noGrp="1"/>
          </p:cNvSpPr>
          <p:nvPr>
            <p:ph type="body" idx="10"/>
          </p:nvPr>
        </p:nvSpPr>
        <p:spPr>
          <a:xfrm>
            <a:off x="11327765" y="6501130"/>
            <a:ext cx="238125" cy="8572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950" spc="110">
                <a:solidFill>
                  <a:srgbClr val="74899D"/>
                </a:solidFill>
                <a:latin typeface="Calibri" panose="02020603050405020304" pitchFamily="2"/>
              </a:rPr>
              <a:t>26 </a:t>
            </a:r>
          </a:p>
        </p:txBody>
      </p:sp>
      <p:cxnSp>
        <p:nvCxnSpPr>
          <p:cNvPr id="17" name="Gerader Verbinder 16"/>
          <p:cNvCxnSpPr/>
          <p:nvPr/>
        </p:nvCxnSpPr>
        <p:spPr>
          <a:xfrm>
            <a:off x="1725295" y="3258185"/>
            <a:ext cx="4093210" cy="0"/>
          </a:xfrm>
          <a:prstGeom prst="line">
            <a:avLst/>
          </a:prstGeom>
          <a:ln w="12065" cmpd="sng">
            <a:solidFill>
              <a:srgbClr val="7E7E7E"/>
            </a:solidFill>
          </a:ln>
        </p:spPr>
      </p:cxnSp>
      <p:cxnSp>
        <p:nvCxnSpPr>
          <p:cNvPr id="18" name="Gerader Verbinder 17"/>
          <p:cNvCxnSpPr/>
          <p:nvPr/>
        </p:nvCxnSpPr>
        <p:spPr>
          <a:xfrm>
            <a:off x="1725295" y="4898390"/>
            <a:ext cx="4093210" cy="0"/>
          </a:xfrm>
          <a:prstGeom prst="line">
            <a:avLst/>
          </a:prstGeom>
          <a:ln w="12065" cmpd="sng">
            <a:solidFill>
              <a:srgbClr val="7E7E7E"/>
            </a:solidFill>
          </a:ln>
        </p:spPr>
      </p:cxnSp>
      <p:sp>
        <p:nvSpPr>
          <p:cNvPr id="19" name="Textplatzhalter 18">
            <a:extLst>
              <a:ext uri="{FF2B5EF4-FFF2-40B4-BE49-F238E27FC236}">
                <a16:creationId xmlns:a16="http://schemas.microsoft.com/office/drawing/2014/main" id="{C57C08E4-0FA5-6E39-9A9F-5AECBD10ED75}"/>
              </a:ext>
            </a:extLst>
          </p:cNvPr>
          <p:cNvSpPr>
            <a:spLocks noGrp="1"/>
          </p:cNvSpPr>
          <p:nvPr>
            <p:ph type="body" idx="10"/>
          </p:nvPr>
        </p:nvSpPr>
        <p:spPr/>
        <p:txBody>
          <a:bodyPr/>
          <a:lstStyle/>
          <a:p>
            <a:endParaRPr lang="de-DE"/>
          </a:p>
        </p:txBody>
      </p:sp>
      <p:sp>
        <p:nvSpPr>
          <p:cNvPr id="21" name="Textplatzhalter 20">
            <a:extLst>
              <a:ext uri="{FF2B5EF4-FFF2-40B4-BE49-F238E27FC236}">
                <a16:creationId xmlns:a16="http://schemas.microsoft.com/office/drawing/2014/main" id="{994833F0-1746-961F-1806-4FCA70FE5BFC}"/>
              </a:ext>
            </a:extLst>
          </p:cNvPr>
          <p:cNvSpPr>
            <a:spLocks noGrp="1"/>
          </p:cNvSpPr>
          <p:nvPr>
            <p:ph type="body" idx="10"/>
          </p:nvPr>
        </p:nvSpPr>
        <p:spPr/>
        <p:txBody>
          <a:bodyPr/>
          <a:lstStyle/>
          <a:p>
            <a:endParaRPr lang="de-DE"/>
          </a:p>
        </p:txBody>
      </p:sp>
      <p:sp>
        <p:nvSpPr>
          <p:cNvPr id="23" name="Textplatzhalter 22">
            <a:extLst>
              <a:ext uri="{FF2B5EF4-FFF2-40B4-BE49-F238E27FC236}">
                <a16:creationId xmlns:a16="http://schemas.microsoft.com/office/drawing/2014/main" id="{31253B98-217D-C536-4364-0F16AB4FDA54}"/>
              </a:ext>
            </a:extLst>
          </p:cNvPr>
          <p:cNvSpPr>
            <a:spLocks noGrp="1"/>
          </p:cNvSpPr>
          <p:nvPr>
            <p:ph type="body" idx="10"/>
          </p:nvPr>
        </p:nvSpPr>
        <p:spPr/>
        <p:txBody>
          <a:bodyPr/>
          <a:lstStyle/>
          <a:p>
            <a:endParaRPr lang="de-DE"/>
          </a:p>
        </p:txBody>
      </p:sp>
      <p:pic>
        <p:nvPicPr>
          <p:cNvPr id="24" name="Grafik 23">
            <a:extLst>
              <a:ext uri="{FF2B5EF4-FFF2-40B4-BE49-F238E27FC236}">
                <a16:creationId xmlns:a16="http://schemas.microsoft.com/office/drawing/2014/main" id="{755BF9A6-6F4C-E251-21E4-8A31951830F4}"/>
              </a:ext>
            </a:extLst>
          </p:cNvPr>
          <p:cNvPicPr>
            <a:picLocks noChangeAspect="1"/>
          </p:cNvPicPr>
          <p:nvPr/>
        </p:nvPicPr>
        <p:blipFill>
          <a:blip r:embed="rId3"/>
          <a:stretch>
            <a:fillRect/>
          </a:stretch>
        </p:blipFill>
        <p:spPr>
          <a:xfrm>
            <a:off x="10735310" y="663575"/>
            <a:ext cx="1396105" cy="432243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Grafik 5"/>
          <p:cNvPicPr/>
          <p:nvPr/>
        </p:nvPicPr>
        <p:blipFill>
          <a:blip r:embed="rId2"/>
          <a:stretch>
            <a:fillRect/>
          </a:stretch>
        </p:blipFill>
        <p:spPr>
          <a:xfrm>
            <a:off x="1758950" y="3886200"/>
            <a:ext cx="2176145" cy="2182495"/>
          </a:xfrm>
          <a:prstGeom prst="rect">
            <a:avLst/>
          </a:prstGeom>
        </p:spPr>
      </p:pic>
      <p:pic>
        <p:nvPicPr>
          <p:cNvPr id="9" name="Grafik 8"/>
          <p:cNvPicPr/>
          <p:nvPr/>
        </p:nvPicPr>
        <p:blipFill>
          <a:blip r:embed="rId3"/>
          <a:stretch>
            <a:fillRect/>
          </a:stretch>
        </p:blipFill>
        <p:spPr>
          <a:xfrm>
            <a:off x="707390" y="6394450"/>
            <a:ext cx="2069465" cy="292735"/>
          </a:xfrm>
          <a:prstGeom prst="rect">
            <a:avLst/>
          </a:prstGeom>
        </p:spPr>
      </p:pic>
      <p:sp>
        <p:nvSpPr>
          <p:cNvPr id="3" name="Textplatzhalter 2"/>
          <p:cNvSpPr>
            <a:spLocks noGrp="1"/>
          </p:cNvSpPr>
          <p:nvPr>
            <p:ph type="body" idx="10"/>
          </p:nvPr>
        </p:nvSpPr>
        <p:spPr>
          <a:xfrm>
            <a:off x="6108065" y="495300"/>
            <a:ext cx="5394325" cy="3103245"/>
          </a:xfrm>
          <a:prstGeom prst="rect">
            <a:avLst/>
          </a:prstGeom>
          <a:noFill/>
          <a:ln w="0" cmpd="sng">
            <a:noFill/>
            <a:prstDash val="solid"/>
          </a:ln>
        </p:spPr>
        <p:txBody>
          <a:bodyPr vert="horz" lIns="0" tIns="298450" rIns="0" bIns="0" anchor="t"/>
          <a:lstStyle/>
          <a:p>
            <a:pPr marL="0" marR="0" indent="0" algn="l">
              <a:lnSpc>
                <a:spcPts val="3500"/>
              </a:lnSpc>
              <a:spcAft>
                <a:spcPts val="0"/>
              </a:spcAft>
            </a:pPr>
            <a:r>
              <a:rPr lang="de-DE" sz="3500" spc="-5">
                <a:solidFill>
                  <a:srgbClr val="000000"/>
                </a:solidFill>
                <a:latin typeface="Calibri" panose="02020603050405020304" pitchFamily="2"/>
              </a:rPr>
              <a:t>Zahlen, Daten und </a:t>
            </a:r>
          </a:p>
          <a:p>
            <a:pPr marL="0" marR="0" indent="0" algn="l">
              <a:lnSpc>
                <a:spcPts val="3500"/>
              </a:lnSpc>
              <a:spcBef>
                <a:spcPts val="345"/>
              </a:spcBef>
              <a:spcAft>
                <a:spcPts val="14760"/>
              </a:spcAft>
            </a:pPr>
            <a:r>
              <a:rPr lang="de-DE" sz="3500" spc="-80">
                <a:solidFill>
                  <a:srgbClr val="000000"/>
                </a:solidFill>
                <a:latin typeface="Calibri" panose="02020603050405020304" pitchFamily="2"/>
              </a:rPr>
              <a:t>Fakten </a:t>
            </a:r>
          </a:p>
        </p:txBody>
      </p:sp>
      <p:graphicFrame>
        <p:nvGraphicFramePr>
          <p:cNvPr id="5" name="Tabelle 4"/>
          <p:cNvGraphicFramePr>
            <a:graphicFrameLocks noGrp="1"/>
          </p:cNvGraphicFramePr>
          <p:nvPr/>
        </p:nvGraphicFramePr>
        <p:xfrm>
          <a:off x="694690" y="3598545"/>
          <a:ext cx="10807700" cy="2473960"/>
        </p:xfrm>
        <a:graphic>
          <a:graphicData uri="http://schemas.openxmlformats.org/drawingml/2006/table">
            <a:tbl>
              <a:tblPr/>
              <a:tblGrid>
                <a:gridCol w="3240405">
                  <a:extLst>
                    <a:ext uri="{9D8B030D-6E8A-4147-A177-3AD203B41FA5}">
                      <a16:colId xmlns:a16="http://schemas.microsoft.com/office/drawing/2014/main" val="20000"/>
                    </a:ext>
                  </a:extLst>
                </a:gridCol>
                <a:gridCol w="7567295">
                  <a:extLst>
                    <a:ext uri="{9D8B030D-6E8A-4147-A177-3AD203B41FA5}">
                      <a16:colId xmlns:a16="http://schemas.microsoft.com/office/drawing/2014/main" val="20001"/>
                    </a:ext>
                  </a:extLst>
                </a:gridCol>
              </a:tblGrid>
              <a:tr h="247396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2148840" marR="0" indent="0" algn="l">
                        <a:lnSpc>
                          <a:spcPts val="2000"/>
                        </a:lnSpc>
                        <a:spcBef>
                          <a:spcPts val="235"/>
                        </a:spcBef>
                        <a:spcAft>
                          <a:spcPts val="0"/>
                        </a:spcAft>
                      </a:pPr>
                      <a:r>
                        <a:rPr lang="de-DE" sz="1800" spc="0">
                          <a:solidFill>
                            <a:srgbClr val="000000"/>
                          </a:solidFill>
                          <a:latin typeface="Calibri" panose="02020603050405020304" pitchFamily="2"/>
                        </a:rPr>
                        <a:t>Tabellarische Übersicht zu den einzelnen </a:t>
                      </a:r>
                    </a:p>
                    <a:p>
                      <a:pPr marL="2148840" marR="0" indent="0" algn="l">
                        <a:lnSpc>
                          <a:spcPts val="2000"/>
                        </a:lnSpc>
                        <a:spcBef>
                          <a:spcPts val="0"/>
                        </a:spcBef>
                        <a:spcAft>
                          <a:spcPts val="0"/>
                        </a:spcAft>
                      </a:pPr>
                      <a:r>
                        <a:rPr lang="de-DE" sz="1800" spc="0">
                          <a:solidFill>
                            <a:srgbClr val="000000"/>
                          </a:solidFill>
                          <a:latin typeface="Calibri" panose="02020603050405020304" pitchFamily="2"/>
                        </a:rPr>
                        <a:t>Indikatoren für alle 396 Kommunen in </a:t>
                      </a:r>
                    </a:p>
                    <a:p>
                      <a:pPr marL="2148840" marR="0" indent="0" algn="l">
                        <a:lnSpc>
                          <a:spcPts val="2000"/>
                        </a:lnSpc>
                        <a:spcBef>
                          <a:spcPts val="5"/>
                        </a:spcBef>
                        <a:spcAft>
                          <a:spcPts val="13335"/>
                        </a:spcAft>
                      </a:pPr>
                      <a:r>
                        <a:rPr lang="de-DE" sz="1800" spc="0">
                          <a:solidFill>
                            <a:srgbClr val="000000"/>
                          </a:solidFill>
                          <a:latin typeface="Calibri" panose="02020603050405020304" pitchFamily="2"/>
                        </a:rPr>
                        <a:t>NRW.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nvGraphicFramePr>
        <p:xfrm>
          <a:off x="694690" y="6323965"/>
          <a:ext cx="10807700" cy="368935"/>
        </p:xfrm>
        <a:graphic>
          <a:graphicData uri="http://schemas.openxmlformats.org/drawingml/2006/table">
            <a:tbl>
              <a:tblPr/>
              <a:tblGrid>
                <a:gridCol w="2082165">
                  <a:extLst>
                    <a:ext uri="{9D8B030D-6E8A-4147-A177-3AD203B41FA5}">
                      <a16:colId xmlns:a16="http://schemas.microsoft.com/office/drawing/2014/main" val="20000"/>
                    </a:ext>
                  </a:extLst>
                </a:gridCol>
                <a:gridCol w="8725535">
                  <a:extLst>
                    <a:ext uri="{9D8B030D-6E8A-4147-A177-3AD203B41FA5}">
                      <a16:colId xmlns:a16="http://schemas.microsoft.com/office/drawing/2014/main" val="20001"/>
                    </a:ext>
                  </a:extLst>
                </a:gridCol>
              </a:tblGrid>
              <a:tr h="36893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128395" indent="0" algn="r">
                        <a:lnSpc>
                          <a:spcPts val="1100"/>
                        </a:lnSpc>
                        <a:spcBef>
                          <a:spcPts val="0"/>
                        </a:spcBef>
                        <a:spcAft>
                          <a:spcPts val="1770"/>
                        </a:spcAft>
                      </a:pPr>
                      <a:r>
                        <a:rPr lang="de-DE" sz="1000" spc="0">
                          <a:solidFill>
                            <a:srgbClr val="888888"/>
                          </a:solidFill>
                          <a:latin typeface="Calibri" panose="02020603050405020304" pitchFamily="2"/>
                        </a:rPr>
                        <a:t>27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10" name="Gerader Verbinder 9"/>
          <p:cNvCxnSpPr/>
          <p:nvPr/>
        </p:nvCxnSpPr>
        <p:spPr>
          <a:xfrm>
            <a:off x="694690" y="6239510"/>
            <a:ext cx="10808335" cy="0"/>
          </a:xfrm>
          <a:prstGeom prst="line">
            <a:avLst/>
          </a:prstGeom>
          <a:ln w="12065" cmpd="sng">
            <a:solidFill>
              <a:srgbClr val="92A7BA"/>
            </a:solidFill>
          </a:ln>
        </p:spPr>
      </p:cxnSp>
      <p:pic>
        <p:nvPicPr>
          <p:cNvPr id="7" name="Grafik 6">
            <a:extLst>
              <a:ext uri="{FF2B5EF4-FFF2-40B4-BE49-F238E27FC236}">
                <a16:creationId xmlns:a16="http://schemas.microsoft.com/office/drawing/2014/main" id="{D223ECF3-A8BD-E25E-CB71-9AE466D4BD57}"/>
              </a:ext>
            </a:extLst>
          </p:cNvPr>
          <p:cNvPicPr>
            <a:picLocks noChangeAspect="1"/>
          </p:cNvPicPr>
          <p:nvPr/>
        </p:nvPicPr>
        <p:blipFill>
          <a:blip r:embed="rId4"/>
          <a:stretch>
            <a:fillRect/>
          </a:stretch>
        </p:blipFill>
        <p:spPr>
          <a:xfrm>
            <a:off x="3592513" y="347663"/>
            <a:ext cx="1570038" cy="114415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1475105" y="267970"/>
            <a:ext cx="3303905" cy="436245"/>
          </a:xfrm>
          <a:prstGeom prst="rect">
            <a:avLst/>
          </a:prstGeom>
        </p:spPr>
      </p:pic>
      <p:pic>
        <p:nvPicPr>
          <p:cNvPr id="6" name="Grafik 5"/>
          <p:cNvPicPr/>
          <p:nvPr/>
        </p:nvPicPr>
        <p:blipFill>
          <a:blip r:embed="rId3"/>
          <a:stretch>
            <a:fillRect/>
          </a:stretch>
        </p:blipFill>
        <p:spPr>
          <a:xfrm>
            <a:off x="6242050" y="0"/>
            <a:ext cx="5949950" cy="6858000"/>
          </a:xfrm>
          <a:prstGeom prst="rect">
            <a:avLst/>
          </a:prstGeom>
        </p:spPr>
      </p:pic>
      <p:sp>
        <p:nvSpPr>
          <p:cNvPr id="4" name="Textplatzhalter 3"/>
          <p:cNvSpPr>
            <a:spLocks noGrp="1"/>
          </p:cNvSpPr>
          <p:nvPr>
            <p:ph type="body" idx="10"/>
          </p:nvPr>
        </p:nvSpPr>
        <p:spPr>
          <a:xfrm>
            <a:off x="838200" y="704215"/>
            <a:ext cx="4064000" cy="6153785"/>
          </a:xfrm>
          <a:prstGeom prst="rect">
            <a:avLst/>
          </a:prstGeom>
          <a:noFill/>
          <a:ln w="0" cmpd="sng">
            <a:noFill/>
            <a:prstDash val="solid"/>
          </a:ln>
        </p:spPr>
        <p:txBody>
          <a:bodyPr vert="horz" lIns="0" tIns="1426845" rIns="0" bIns="0" anchor="t"/>
          <a:lstStyle/>
          <a:p>
            <a:pPr marL="0" marR="0" indent="0" algn="l">
              <a:lnSpc>
                <a:spcPts val="1800"/>
              </a:lnSpc>
              <a:spcAft>
                <a:spcPts val="0"/>
              </a:spcAft>
            </a:pPr>
            <a:r>
              <a:rPr lang="de-DE" sz="1650" b="1" spc="-20" dirty="0">
                <a:solidFill>
                  <a:srgbClr val="74899D"/>
                </a:solidFill>
                <a:latin typeface="Calibri" panose="02020603050405020304" pitchFamily="2"/>
              </a:rPr>
              <a:t>Autoren </a:t>
            </a:r>
          </a:p>
          <a:p>
            <a:pPr marL="0" marR="0" indent="0" algn="l">
              <a:lnSpc>
                <a:spcPts val="1700"/>
              </a:lnSpc>
              <a:spcBef>
                <a:spcPts val="1740"/>
              </a:spcBef>
              <a:spcAft>
                <a:spcPts val="0"/>
              </a:spcAft>
            </a:pPr>
            <a:r>
              <a:rPr lang="de-DE" sz="1650" spc="-20" dirty="0">
                <a:solidFill>
                  <a:srgbClr val="74899D"/>
                </a:solidFill>
                <a:latin typeface="Calibri" panose="02020603050405020304" pitchFamily="2"/>
              </a:rPr>
              <a:t>Hanno </a:t>
            </a:r>
            <a:r>
              <a:rPr lang="de-DE" sz="1650" spc="-20" dirty="0" err="1">
                <a:solidFill>
                  <a:srgbClr val="74899D"/>
                </a:solidFill>
                <a:latin typeface="Calibri" panose="02020603050405020304" pitchFamily="2"/>
              </a:rPr>
              <a:t>Kempermann</a:t>
            </a:r>
            <a:r>
              <a:rPr lang="de-DE" sz="1650" spc="-20" dirty="0">
                <a:solidFill>
                  <a:srgbClr val="74899D"/>
                </a:solidFill>
                <a:latin typeface="Calibri" panose="02020603050405020304" pitchFamily="2"/>
              </a:rPr>
              <a:t> </a:t>
            </a:r>
          </a:p>
          <a:p>
            <a:pPr marL="0" marR="0" indent="0" algn="l">
              <a:lnSpc>
                <a:spcPts val="1700"/>
              </a:lnSpc>
              <a:spcBef>
                <a:spcPts val="1895"/>
              </a:spcBef>
              <a:spcAft>
                <a:spcPts val="0"/>
              </a:spcAft>
            </a:pPr>
            <a:r>
              <a:rPr lang="de-DE" sz="1650" spc="-20" dirty="0">
                <a:solidFill>
                  <a:srgbClr val="74899D"/>
                </a:solidFill>
                <a:latin typeface="Calibri" panose="02020603050405020304" pitchFamily="2"/>
              </a:rPr>
              <a:t>Felix Heyer </a:t>
            </a:r>
          </a:p>
          <a:p>
            <a:pPr marL="0" marR="0" indent="0" algn="l">
              <a:lnSpc>
                <a:spcPts val="1700"/>
              </a:lnSpc>
              <a:spcBef>
                <a:spcPts val="1875"/>
              </a:spcBef>
              <a:spcAft>
                <a:spcPts val="0"/>
              </a:spcAft>
            </a:pPr>
            <a:r>
              <a:rPr lang="de-DE" sz="1650" spc="-25" dirty="0">
                <a:solidFill>
                  <a:srgbClr val="74899D"/>
                </a:solidFill>
                <a:latin typeface="Calibri" panose="02020603050405020304" pitchFamily="2"/>
              </a:rPr>
              <a:t>Dr. Vanessa </a:t>
            </a:r>
            <a:r>
              <a:rPr lang="de-DE" sz="1650" spc="-25" dirty="0" err="1">
                <a:solidFill>
                  <a:srgbClr val="74899D"/>
                </a:solidFill>
                <a:latin typeface="Calibri" panose="02020603050405020304" pitchFamily="2"/>
              </a:rPr>
              <a:t>Hünnemeyer</a:t>
            </a:r>
            <a:r>
              <a:rPr lang="de-DE" sz="1650" spc="-25" dirty="0">
                <a:solidFill>
                  <a:srgbClr val="74899D"/>
                </a:solidFill>
                <a:latin typeface="Calibri" panose="02020603050405020304" pitchFamily="2"/>
              </a:rPr>
              <a:t> </a:t>
            </a:r>
          </a:p>
          <a:p>
            <a:pPr marL="0" marR="0" indent="0" algn="l">
              <a:lnSpc>
                <a:spcPts val="1700"/>
              </a:lnSpc>
              <a:spcBef>
                <a:spcPts val="2500"/>
              </a:spcBef>
              <a:spcAft>
                <a:spcPts val="0"/>
              </a:spcAft>
            </a:pPr>
            <a:r>
              <a:rPr lang="de-DE" sz="1650" spc="-20" dirty="0">
                <a:solidFill>
                  <a:srgbClr val="74899D"/>
                </a:solidFill>
                <a:latin typeface="Calibri" panose="02020603050405020304" pitchFamily="2"/>
              </a:rPr>
              <a:t>Institut der deutschen Wirtschaft </a:t>
            </a:r>
            <a:r>
              <a:rPr lang="de-DE" sz="1650" spc="-20" dirty="0" err="1">
                <a:solidFill>
                  <a:srgbClr val="74899D"/>
                </a:solidFill>
                <a:latin typeface="Calibri" panose="02020603050405020304" pitchFamily="2"/>
              </a:rPr>
              <a:t>Consult</a:t>
            </a:r>
            <a:r>
              <a:rPr lang="de-DE" sz="1650" spc="-20" dirty="0">
                <a:solidFill>
                  <a:srgbClr val="74899D"/>
                </a:solidFill>
                <a:latin typeface="Calibri" panose="02020603050405020304" pitchFamily="2"/>
              </a:rPr>
              <a:t> GmbH </a:t>
            </a:r>
          </a:p>
          <a:p>
            <a:pPr marL="0" marR="0" indent="0" algn="l">
              <a:lnSpc>
                <a:spcPts val="1700"/>
              </a:lnSpc>
              <a:spcBef>
                <a:spcPts val="700"/>
              </a:spcBef>
              <a:spcAft>
                <a:spcPts val="0"/>
              </a:spcAft>
            </a:pPr>
            <a:r>
              <a:rPr lang="de-DE" sz="1650" spc="-15" dirty="0">
                <a:solidFill>
                  <a:srgbClr val="74899D"/>
                </a:solidFill>
                <a:latin typeface="Calibri" panose="02020603050405020304" pitchFamily="2"/>
              </a:rPr>
              <a:t>Konrad-Adenauer-Ufer 21 </a:t>
            </a:r>
          </a:p>
          <a:p>
            <a:pPr marL="0" marR="0" indent="0" algn="l">
              <a:lnSpc>
                <a:spcPts val="1700"/>
              </a:lnSpc>
              <a:spcBef>
                <a:spcPts val="680"/>
              </a:spcBef>
              <a:spcAft>
                <a:spcPts val="0"/>
              </a:spcAft>
            </a:pPr>
            <a:r>
              <a:rPr lang="de-DE" sz="1650" spc="-25" dirty="0">
                <a:solidFill>
                  <a:srgbClr val="74899D"/>
                </a:solidFill>
                <a:latin typeface="Calibri" panose="02020603050405020304" pitchFamily="2"/>
              </a:rPr>
              <a:t>50668 Köln </a:t>
            </a:r>
          </a:p>
          <a:p>
            <a:pPr marL="0" marR="0" indent="0" algn="l">
              <a:lnSpc>
                <a:spcPts val="2100"/>
              </a:lnSpc>
              <a:spcBef>
                <a:spcPts val="1275"/>
              </a:spcBef>
              <a:spcAft>
                <a:spcPts val="8280"/>
              </a:spcAft>
            </a:pPr>
            <a:r>
              <a:rPr lang="de-DE" sz="1600" spc="0" dirty="0">
                <a:solidFill>
                  <a:srgbClr val="74899D"/>
                </a:solidFill>
                <a:latin typeface="Calibri" panose="02020603050405020304" pitchFamily="2"/>
              </a:rPr>
              <a:t>Tel: 0221-4981-758 </a:t>
            </a:r>
            <a:br>
              <a:rPr dirty="0"/>
            </a:br>
            <a:r>
              <a:rPr lang="de-DE" sz="1600" u="sng" spc="0" dirty="0">
                <a:solidFill>
                  <a:srgbClr val="0000FF"/>
                </a:solidFill>
                <a:latin typeface="Calibri" panose="02020603050405020304" pitchFamily="2"/>
              </a:rPr>
              <a:t>info@iwconsult.de</a:t>
            </a:r>
            <a:r>
              <a:rPr lang="de-DE" sz="100" spc="0" dirty="0">
                <a:solidFill>
                  <a:srgbClr val="74899D"/>
                </a:solidFill>
                <a:latin typeface="Calibri" panose="02020603050405020304" pitchFamily="2"/>
              </a:rPr>
              <a:t> </a:t>
            </a:r>
            <a:br>
              <a:rPr dirty="0"/>
            </a:br>
            <a:r>
              <a:rPr lang="de-DE" sz="1600" u="sng" spc="0" dirty="0">
                <a:solidFill>
                  <a:srgbClr val="0000FF"/>
                </a:solidFill>
                <a:latin typeface="Calibri" panose="02020603050405020304" pitchFamily="2"/>
              </a:rPr>
              <a:t>www.iwconsult.de</a:t>
            </a:r>
            <a:r>
              <a:rPr lang="de-DE" sz="100" spc="0" dirty="0">
                <a:solidFill>
                  <a:srgbClr val="74899D"/>
                </a:solidFill>
                <a:latin typeface="Calibri" panose="02020603050405020304" pitchFamily="2"/>
              </a:rPr>
              <a:t> </a:t>
            </a:r>
          </a:p>
        </p:txBody>
      </p:sp>
      <p:cxnSp>
        <p:nvCxnSpPr>
          <p:cNvPr id="7" name="Gerader Verbinder 6"/>
          <p:cNvCxnSpPr/>
          <p:nvPr/>
        </p:nvCxnSpPr>
        <p:spPr>
          <a:xfrm>
            <a:off x="694690" y="6239510"/>
            <a:ext cx="10803255" cy="0"/>
          </a:xfrm>
          <a:prstGeom prst="line">
            <a:avLst/>
          </a:prstGeom>
          <a:ln w="12065" cmpd="sng">
            <a:solidFill>
              <a:srgbClr val="92A7BA"/>
            </a:solidFill>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Grafik 5"/>
          <p:cNvPicPr/>
          <p:nvPr/>
        </p:nvPicPr>
        <p:blipFill>
          <a:blip r:embed="rId2"/>
          <a:stretch>
            <a:fillRect/>
          </a:stretch>
        </p:blipFill>
        <p:spPr>
          <a:xfrm>
            <a:off x="2551430" y="2157730"/>
            <a:ext cx="7086600" cy="1615440"/>
          </a:xfrm>
          <a:prstGeom prst="rect">
            <a:avLst/>
          </a:prstGeom>
        </p:spPr>
      </p:pic>
      <p:pic>
        <p:nvPicPr>
          <p:cNvPr id="12" name="Grafik 11"/>
          <p:cNvPicPr/>
          <p:nvPr/>
        </p:nvPicPr>
        <p:blipFill>
          <a:blip r:embed="rId3"/>
          <a:stretch>
            <a:fillRect/>
          </a:stretch>
        </p:blipFill>
        <p:spPr>
          <a:xfrm>
            <a:off x="704215" y="4596130"/>
            <a:ext cx="10793095" cy="1344295"/>
          </a:xfrm>
          <a:prstGeom prst="rect">
            <a:avLst/>
          </a:prstGeom>
        </p:spPr>
      </p:pic>
      <p:pic>
        <p:nvPicPr>
          <p:cNvPr id="17" name="Grafik 16"/>
          <p:cNvPicPr/>
          <p:nvPr/>
        </p:nvPicPr>
        <p:blipFill>
          <a:blip r:embed="rId4"/>
          <a:stretch>
            <a:fillRect/>
          </a:stretch>
        </p:blipFill>
        <p:spPr>
          <a:xfrm>
            <a:off x="707390" y="6394450"/>
            <a:ext cx="2069465" cy="292735"/>
          </a:xfrm>
          <a:prstGeom prst="rect">
            <a:avLst/>
          </a:prstGeom>
        </p:spPr>
      </p:pic>
      <p:sp>
        <p:nvSpPr>
          <p:cNvPr id="2" name="Textplatzhalter 1"/>
          <p:cNvSpPr>
            <a:spLocks noGrp="1"/>
          </p:cNvSpPr>
          <p:nvPr>
            <p:ph type="body" idx="10"/>
          </p:nvPr>
        </p:nvSpPr>
        <p:spPr>
          <a:xfrm>
            <a:off x="688975" y="241300"/>
            <a:ext cx="10820400" cy="981075"/>
          </a:xfrm>
          <a:prstGeom prst="rect">
            <a:avLst/>
          </a:prstGeom>
          <a:noFill/>
          <a:ln w="0" cmpd="sng">
            <a:noFill/>
            <a:prstDash val="solid"/>
          </a:ln>
        </p:spPr>
        <p:txBody>
          <a:bodyPr vert="horz" lIns="0" tIns="54610" rIns="0" bIns="0" anchor="t"/>
          <a:lstStyle/>
          <a:p>
            <a:pPr marL="45720" marR="0" indent="0" algn="ctr">
              <a:lnSpc>
                <a:spcPts val="4000"/>
              </a:lnSpc>
              <a:spcAft>
                <a:spcPts val="3270"/>
              </a:spcAft>
            </a:pPr>
            <a:r>
              <a:rPr lang="de-DE" sz="3550" b="1" spc="0">
                <a:solidFill>
                  <a:srgbClr val="2D4863"/>
                </a:solidFill>
                <a:latin typeface="Calibri" panose="02020603050405020304" pitchFamily="2"/>
              </a:rPr>
              <a:t>Die Methode </a:t>
            </a:r>
          </a:p>
        </p:txBody>
      </p:sp>
      <p:sp>
        <p:nvSpPr>
          <p:cNvPr id="3" name="Textplatzhalter 2"/>
          <p:cNvSpPr>
            <a:spLocks noGrp="1"/>
          </p:cNvSpPr>
          <p:nvPr>
            <p:ph type="body" idx="10"/>
          </p:nvPr>
        </p:nvSpPr>
        <p:spPr>
          <a:xfrm>
            <a:off x="688975" y="1222375"/>
            <a:ext cx="10820400" cy="935355"/>
          </a:xfrm>
          <a:prstGeom prst="rect">
            <a:avLst/>
          </a:prstGeom>
          <a:noFill/>
          <a:ln w="0" cmpd="sng">
            <a:noFill/>
            <a:prstDash val="solid"/>
          </a:ln>
        </p:spPr>
        <p:txBody>
          <a:bodyPr vert="horz" lIns="0" tIns="73025" rIns="0" bIns="0" anchor="t"/>
          <a:lstStyle/>
          <a:p>
            <a:pPr marL="388620" marR="0" indent="-342900" algn="l">
              <a:lnSpc>
                <a:spcPts val="1700"/>
              </a:lnSpc>
              <a:spcAft>
                <a:spcPts val="0"/>
              </a:spcAft>
              <a:buFont typeface="Wingdings" panose="05000000000000000000" pitchFamily="2" charset="2"/>
              <a:buChar char="v"/>
            </a:pPr>
            <a:r>
              <a:rPr lang="de-DE" sz="1650" spc="-15" dirty="0">
                <a:solidFill>
                  <a:srgbClr val="2D4863"/>
                </a:solidFill>
                <a:latin typeface="Calibri" panose="02020603050405020304" pitchFamily="2"/>
              </a:rPr>
              <a:t>Vergleich der 396 Kommunen in Nordrhein-Westfalen untereinander sowie deutschlandweit mit allen 10.775 Kommunen </a:t>
            </a:r>
          </a:p>
          <a:p>
            <a:pPr marL="388620" marR="0" indent="-342900" algn="l">
              <a:lnSpc>
                <a:spcPts val="1700"/>
              </a:lnSpc>
              <a:spcBef>
                <a:spcPts val="795"/>
              </a:spcBef>
              <a:spcAft>
                <a:spcPts val="0"/>
              </a:spcAft>
              <a:buFont typeface="Wingdings" panose="05000000000000000000" pitchFamily="2" charset="2"/>
              <a:buChar char="v"/>
            </a:pPr>
            <a:r>
              <a:rPr lang="de-DE" sz="1650" u="sng" spc="-20" dirty="0">
                <a:solidFill>
                  <a:srgbClr val="2D4863"/>
                </a:solidFill>
                <a:latin typeface="Calibri" panose="02020603050405020304" pitchFamily="2"/>
              </a:rPr>
              <a:t>Ziel</a:t>
            </a:r>
            <a:r>
              <a:rPr lang="de-DE" sz="1650" spc="-20" dirty="0">
                <a:solidFill>
                  <a:srgbClr val="2D4863"/>
                </a:solidFill>
                <a:latin typeface="Calibri" panose="02020603050405020304" pitchFamily="2"/>
              </a:rPr>
              <a:t>: Bewertung der Standortbedingungen in den Kommunen NRWs </a:t>
            </a:r>
          </a:p>
          <a:p>
            <a:pPr marL="388620" marR="0" indent="-342900" algn="l">
              <a:lnSpc>
                <a:spcPts val="1700"/>
              </a:lnSpc>
              <a:spcBef>
                <a:spcPts val="775"/>
              </a:spcBef>
              <a:spcAft>
                <a:spcPts val="125"/>
              </a:spcAft>
              <a:buFont typeface="Wingdings" panose="05000000000000000000" pitchFamily="2" charset="2"/>
              <a:buChar char="v"/>
            </a:pPr>
            <a:r>
              <a:rPr lang="de-DE" sz="1650" spc="-20" dirty="0">
                <a:solidFill>
                  <a:srgbClr val="2D4863"/>
                </a:solidFill>
                <a:latin typeface="Calibri" panose="02020603050405020304" pitchFamily="2"/>
              </a:rPr>
              <a:t>Vergleich anhand ausgewählter Indikatoren aus vier Themenbereichen </a:t>
            </a:r>
          </a:p>
        </p:txBody>
      </p:sp>
      <p:sp>
        <p:nvSpPr>
          <p:cNvPr id="4" name="Textplatzhalter 3"/>
          <p:cNvSpPr>
            <a:spLocks noGrp="1"/>
          </p:cNvSpPr>
          <p:nvPr>
            <p:ph type="body" idx="10"/>
          </p:nvPr>
        </p:nvSpPr>
        <p:spPr>
          <a:xfrm>
            <a:off x="688975" y="3840480"/>
            <a:ext cx="10820400" cy="755650"/>
          </a:xfrm>
          <a:prstGeom prst="rect">
            <a:avLst/>
          </a:prstGeom>
          <a:noFill/>
          <a:ln w="0" cmpd="sng">
            <a:noFill/>
            <a:prstDash val="solid"/>
          </a:ln>
        </p:spPr>
        <p:txBody>
          <a:bodyPr vert="horz" lIns="0" tIns="73025" rIns="0" bIns="0" anchor="t"/>
          <a:lstStyle/>
          <a:p>
            <a:pPr marL="388620" marR="0" indent="-342900" algn="l">
              <a:lnSpc>
                <a:spcPts val="1700"/>
              </a:lnSpc>
              <a:spcAft>
                <a:spcPts val="0"/>
              </a:spcAft>
              <a:buFont typeface="Wingdings" panose="05000000000000000000" pitchFamily="2" charset="2"/>
              <a:buChar char="v"/>
            </a:pPr>
            <a:r>
              <a:rPr lang="de-DE" sz="1650" spc="-15" dirty="0">
                <a:solidFill>
                  <a:srgbClr val="2D4863"/>
                </a:solidFill>
                <a:latin typeface="Calibri" panose="02020603050405020304" pitchFamily="2"/>
              </a:rPr>
              <a:t>Zusammenfassung der Indikatoren zu zwei Gesamtrankings – das aktuelle Niveau und der Vergleich zum Datenstand des </a:t>
            </a:r>
          </a:p>
          <a:p>
            <a:pPr marL="274320" marR="0" algn="l">
              <a:lnSpc>
                <a:spcPts val="1700"/>
              </a:lnSpc>
              <a:spcBef>
                <a:spcPts val="130"/>
              </a:spcBef>
              <a:spcAft>
                <a:spcPts val="1845"/>
              </a:spcAft>
            </a:pPr>
            <a:r>
              <a:rPr lang="de-DE" sz="1650" spc="-20" dirty="0">
                <a:solidFill>
                  <a:srgbClr val="2D4863"/>
                </a:solidFill>
                <a:latin typeface="Calibri" panose="02020603050405020304" pitchFamily="2"/>
              </a:rPr>
              <a:t>  Vorgängerrankings </a:t>
            </a:r>
          </a:p>
        </p:txBody>
      </p:sp>
      <p:sp>
        <p:nvSpPr>
          <p:cNvPr id="7" name="Textplatzhalter 6"/>
          <p:cNvSpPr>
            <a:spLocks noGrp="1"/>
          </p:cNvSpPr>
          <p:nvPr>
            <p:ph type="body" idx="10"/>
          </p:nvPr>
        </p:nvSpPr>
        <p:spPr>
          <a:xfrm>
            <a:off x="2995930" y="3110865"/>
            <a:ext cx="110363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55">
                <a:solidFill>
                  <a:srgbClr val="FFFFFF"/>
                </a:solidFill>
                <a:latin typeface="Calibri" panose="02020603050405020304" pitchFamily="2"/>
              </a:rPr>
              <a:t>Wirtschaft </a:t>
            </a:r>
          </a:p>
        </p:txBody>
      </p:sp>
      <p:sp>
        <p:nvSpPr>
          <p:cNvPr id="8" name="Textplatzhalter 7"/>
          <p:cNvSpPr>
            <a:spLocks noGrp="1"/>
          </p:cNvSpPr>
          <p:nvPr>
            <p:ph type="body" idx="10"/>
          </p:nvPr>
        </p:nvSpPr>
        <p:spPr>
          <a:xfrm>
            <a:off x="4788535" y="2507615"/>
            <a:ext cx="90805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70">
                <a:solidFill>
                  <a:srgbClr val="FFFFFF"/>
                </a:solidFill>
                <a:latin typeface="Calibri" panose="02020603050405020304" pitchFamily="2"/>
              </a:rPr>
              <a:t>Arbeiten </a:t>
            </a:r>
          </a:p>
        </p:txBody>
      </p:sp>
      <p:sp>
        <p:nvSpPr>
          <p:cNvPr id="9" name="Textplatzhalter 8"/>
          <p:cNvSpPr>
            <a:spLocks noGrp="1"/>
          </p:cNvSpPr>
          <p:nvPr>
            <p:ph type="body" idx="10"/>
          </p:nvPr>
        </p:nvSpPr>
        <p:spPr>
          <a:xfrm>
            <a:off x="6498590" y="3110865"/>
            <a:ext cx="88074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105">
                <a:solidFill>
                  <a:srgbClr val="FFFFFF"/>
                </a:solidFill>
                <a:latin typeface="Calibri" panose="02020603050405020304" pitchFamily="2"/>
              </a:rPr>
              <a:t>Wohnen </a:t>
            </a:r>
          </a:p>
        </p:txBody>
      </p:sp>
      <p:sp>
        <p:nvSpPr>
          <p:cNvPr id="10" name="Textplatzhalter 9"/>
          <p:cNvSpPr>
            <a:spLocks noGrp="1"/>
          </p:cNvSpPr>
          <p:nvPr>
            <p:ph type="body" idx="10"/>
          </p:nvPr>
        </p:nvSpPr>
        <p:spPr>
          <a:xfrm>
            <a:off x="8238490" y="2355215"/>
            <a:ext cx="810895" cy="59499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b="1" spc="-95">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2000"/>
              </a:lnSpc>
              <a:spcBef>
                <a:spcPts val="365"/>
              </a:spcBef>
              <a:spcAft>
                <a:spcPts val="0"/>
              </a:spcAft>
            </a:pPr>
            <a:r>
              <a:rPr lang="de-DE" sz="2000" b="1" spc="-75">
                <a:solidFill>
                  <a:srgbClr val="FFFFFF"/>
                </a:solidFill>
                <a:latin typeface="Calibri" panose="02020603050405020304" pitchFamily="2"/>
              </a:rPr>
              <a:t>qualität </a:t>
            </a:r>
          </a:p>
        </p:txBody>
      </p:sp>
      <p:sp>
        <p:nvSpPr>
          <p:cNvPr id="13" name="Textplatzhalter 12"/>
          <p:cNvSpPr>
            <a:spLocks noGrp="1"/>
          </p:cNvSpPr>
          <p:nvPr>
            <p:ph type="body" idx="10"/>
          </p:nvPr>
        </p:nvSpPr>
        <p:spPr>
          <a:xfrm>
            <a:off x="1063625" y="4662805"/>
            <a:ext cx="4657725" cy="1015365"/>
          </a:xfrm>
          <a:prstGeom prst="rect">
            <a:avLst/>
          </a:prstGeom>
          <a:noFill/>
          <a:ln w="0" cmpd="sng">
            <a:noFill/>
            <a:prstDash val="solid"/>
          </a:ln>
        </p:spPr>
        <p:txBody>
          <a:bodyPr vert="horz" lIns="0" tIns="36195" rIns="0" bIns="0" anchor="t">
            <a:normAutofit fontScale="95000"/>
          </a:bodyPr>
          <a:lstStyle/>
          <a:p>
            <a:pPr marL="0" marR="0" indent="0" algn="ctr">
              <a:lnSpc>
                <a:spcPts val="2800"/>
              </a:lnSpc>
              <a:spcAft>
                <a:spcPts val="0"/>
              </a:spcAft>
            </a:pPr>
            <a:r>
              <a:rPr lang="de-DE" sz="2750" b="1" spc="60">
                <a:solidFill>
                  <a:srgbClr val="FFFFFF"/>
                </a:solidFill>
                <a:latin typeface="Calibri" panose="02020603050405020304" pitchFamily="2"/>
              </a:rPr>
              <a:t>Niveau-Ranking </a:t>
            </a:r>
          </a:p>
          <a:p>
            <a:pPr marL="0" marR="0" indent="0" algn="l">
              <a:lnSpc>
                <a:spcPts val="2000"/>
              </a:lnSpc>
              <a:spcBef>
                <a:spcPts val="435"/>
              </a:spcBef>
              <a:spcAft>
                <a:spcPts val="0"/>
              </a:spcAft>
            </a:pPr>
            <a:r>
              <a:rPr lang="de-DE" sz="2000" spc="-20">
                <a:solidFill>
                  <a:srgbClr val="FFFFFF"/>
                </a:solidFill>
                <a:latin typeface="Calibri" panose="02020603050405020304" pitchFamily="2"/>
              </a:rPr>
              <a:t>Abbildung der (nach Verfügbarkeit) </a:t>
            </a:r>
            <a:r>
              <a:rPr lang="de-DE" sz="2000" b="1" spc="-20">
                <a:solidFill>
                  <a:srgbClr val="FFFFFF"/>
                </a:solidFill>
                <a:latin typeface="Calibri" panose="02020603050405020304" pitchFamily="2"/>
              </a:rPr>
              <a:t>aktuellen </a:t>
            </a:r>
          </a:p>
          <a:p>
            <a:pPr marL="0" marR="0" indent="0" algn="ctr">
              <a:lnSpc>
                <a:spcPts val="2000"/>
              </a:lnSpc>
              <a:spcBef>
                <a:spcPts val="365"/>
              </a:spcBef>
              <a:spcAft>
                <a:spcPts val="0"/>
              </a:spcAft>
            </a:pPr>
            <a:r>
              <a:rPr lang="de-DE" sz="2000" spc="-5">
                <a:solidFill>
                  <a:srgbClr val="FFFFFF"/>
                </a:solidFill>
                <a:latin typeface="Calibri" panose="02020603050405020304" pitchFamily="2"/>
              </a:rPr>
              <a:t>Situation anhand von 17 Indikatoren </a:t>
            </a:r>
          </a:p>
        </p:txBody>
      </p:sp>
      <p:sp>
        <p:nvSpPr>
          <p:cNvPr id="14" name="Textplatzhalter 13"/>
          <p:cNvSpPr>
            <a:spLocks noGrp="1"/>
          </p:cNvSpPr>
          <p:nvPr>
            <p:ph type="body" idx="10"/>
          </p:nvPr>
        </p:nvSpPr>
        <p:spPr>
          <a:xfrm>
            <a:off x="6988810" y="4748530"/>
            <a:ext cx="4206240" cy="1015365"/>
          </a:xfrm>
          <a:prstGeom prst="rect">
            <a:avLst/>
          </a:prstGeom>
          <a:noFill/>
          <a:ln w="0" cmpd="sng">
            <a:noFill/>
            <a:prstDash val="solid"/>
          </a:ln>
        </p:spPr>
        <p:txBody>
          <a:bodyPr vert="horz" lIns="0" tIns="36195" rIns="0" bIns="0" anchor="t">
            <a:normAutofit fontScale="95000"/>
          </a:bodyPr>
          <a:lstStyle/>
          <a:p>
            <a:pPr marL="0" marR="0" indent="0" algn="ctr">
              <a:lnSpc>
                <a:spcPts val="2800"/>
              </a:lnSpc>
              <a:spcAft>
                <a:spcPts val="0"/>
              </a:spcAft>
            </a:pPr>
            <a:r>
              <a:rPr lang="de-DE" sz="2750" b="1" spc="70">
                <a:solidFill>
                  <a:srgbClr val="FFFFFF"/>
                </a:solidFill>
                <a:latin typeface="Calibri" panose="02020603050405020304" pitchFamily="2"/>
              </a:rPr>
              <a:t>Dynamik-Ranking </a:t>
            </a:r>
          </a:p>
          <a:p>
            <a:pPr marL="0" marR="0" indent="0" algn="l">
              <a:lnSpc>
                <a:spcPts val="2000"/>
              </a:lnSpc>
              <a:spcBef>
                <a:spcPts val="440"/>
              </a:spcBef>
              <a:spcAft>
                <a:spcPts val="0"/>
              </a:spcAft>
            </a:pPr>
            <a:r>
              <a:rPr lang="de-DE" sz="2000" spc="-20">
                <a:solidFill>
                  <a:srgbClr val="FFFFFF"/>
                </a:solidFill>
                <a:latin typeface="Calibri" panose="02020603050405020304" pitchFamily="2"/>
              </a:rPr>
              <a:t>Abbildung der Entwicklungen </a:t>
            </a:r>
            <a:r>
              <a:rPr lang="de-DE" sz="2000" b="1" spc="-20">
                <a:solidFill>
                  <a:srgbClr val="FFFFFF"/>
                </a:solidFill>
                <a:latin typeface="Calibri" panose="02020603050405020304" pitchFamily="2"/>
              </a:rPr>
              <a:t>der letzten </a:t>
            </a:r>
          </a:p>
          <a:p>
            <a:pPr marL="0" marR="0" indent="0" algn="ctr">
              <a:lnSpc>
                <a:spcPts val="2000"/>
              </a:lnSpc>
              <a:spcBef>
                <a:spcPts val="365"/>
              </a:spcBef>
              <a:spcAft>
                <a:spcPts val="0"/>
              </a:spcAft>
            </a:pPr>
            <a:r>
              <a:rPr lang="de-DE" sz="2000" b="1" spc="-5">
                <a:solidFill>
                  <a:srgbClr val="FFFFFF"/>
                </a:solidFill>
                <a:latin typeface="Calibri" panose="02020603050405020304" pitchFamily="2"/>
              </a:rPr>
              <a:t>Jahre </a:t>
            </a:r>
            <a:r>
              <a:rPr lang="de-DE" sz="2000" spc="-5">
                <a:solidFill>
                  <a:srgbClr val="FFFFFF"/>
                </a:solidFill>
                <a:latin typeface="Calibri" panose="02020603050405020304" pitchFamily="2"/>
              </a:rPr>
              <a:t>anhand von 12 Indikatoren </a:t>
            </a:r>
          </a:p>
        </p:txBody>
      </p:sp>
      <p:graphicFrame>
        <p:nvGraphicFramePr>
          <p:cNvPr id="16" name="Tabelle 15"/>
          <p:cNvGraphicFramePr>
            <a:graphicFrameLocks noGrp="1"/>
          </p:cNvGraphicFramePr>
          <p:nvPr/>
        </p:nvGraphicFramePr>
        <p:xfrm>
          <a:off x="707390" y="6394450"/>
          <a:ext cx="10795635" cy="292735"/>
        </p:xfrm>
        <a:graphic>
          <a:graphicData uri="http://schemas.openxmlformats.org/drawingml/2006/table">
            <a:tbl>
              <a:tblPr/>
              <a:tblGrid>
                <a:gridCol w="2069465">
                  <a:extLst>
                    <a:ext uri="{9D8B030D-6E8A-4147-A177-3AD203B41FA5}">
                      <a16:colId xmlns:a16="http://schemas.microsoft.com/office/drawing/2014/main" val="20000"/>
                    </a:ext>
                  </a:extLst>
                </a:gridCol>
                <a:gridCol w="8726170">
                  <a:extLst>
                    <a:ext uri="{9D8B030D-6E8A-4147-A177-3AD203B41FA5}">
                      <a16:colId xmlns:a16="http://schemas.microsoft.com/office/drawing/2014/main" val="20001"/>
                    </a:ext>
                  </a:extLst>
                </a:gridCol>
              </a:tblGrid>
              <a:tr h="29273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a:solidFill>
                            <a:srgbClr val="74899D"/>
                          </a:solidFill>
                          <a:latin typeface="Calibri" panose="02020603050405020304" pitchFamily="2"/>
                        </a:rPr>
                        <a:t>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Grafik 5"/>
          <p:cNvPicPr/>
          <p:nvPr/>
        </p:nvPicPr>
        <p:blipFill>
          <a:blip r:embed="rId2"/>
          <a:stretch>
            <a:fillRect/>
          </a:stretch>
        </p:blipFill>
        <p:spPr>
          <a:xfrm>
            <a:off x="682625" y="1368425"/>
            <a:ext cx="5166360" cy="4502150"/>
          </a:xfrm>
          <a:prstGeom prst="rect">
            <a:avLst/>
          </a:prstGeom>
        </p:spPr>
      </p:pic>
      <p:pic>
        <p:nvPicPr>
          <p:cNvPr id="12" name="Grafik 11"/>
          <p:cNvPicPr/>
          <p:nvPr/>
        </p:nvPicPr>
        <p:blipFill>
          <a:blip r:embed="rId3"/>
          <a:stretch>
            <a:fillRect/>
          </a:stretch>
        </p:blipFill>
        <p:spPr>
          <a:xfrm>
            <a:off x="6346190" y="1368425"/>
            <a:ext cx="5160010" cy="4498975"/>
          </a:xfrm>
          <a:prstGeom prst="rect">
            <a:avLst/>
          </a:prstGeom>
        </p:spPr>
      </p:pic>
      <p:pic>
        <p:nvPicPr>
          <p:cNvPr id="18" name="Grafik 17"/>
          <p:cNvPicPr/>
          <p:nvPr/>
        </p:nvPicPr>
        <p:blipFill>
          <a:blip r:embed="rId4"/>
          <a:stretch>
            <a:fillRect/>
          </a:stretch>
        </p:blipFill>
        <p:spPr>
          <a:xfrm>
            <a:off x="707390" y="6394450"/>
            <a:ext cx="2069465" cy="292735"/>
          </a:xfrm>
          <a:prstGeom prst="rect">
            <a:avLst/>
          </a:prstGeom>
        </p:spPr>
      </p:pic>
      <p:sp>
        <p:nvSpPr>
          <p:cNvPr id="2" name="Textplatzhalter 1"/>
          <p:cNvSpPr>
            <a:spLocks noGrp="1"/>
          </p:cNvSpPr>
          <p:nvPr>
            <p:ph type="body" idx="10"/>
          </p:nvPr>
        </p:nvSpPr>
        <p:spPr>
          <a:xfrm>
            <a:off x="664845" y="533400"/>
            <a:ext cx="10795635" cy="835025"/>
          </a:xfrm>
          <a:prstGeom prst="rect">
            <a:avLst/>
          </a:prstGeom>
          <a:noFill/>
          <a:ln w="0" cmpd="sng">
            <a:noFill/>
            <a:prstDash val="solid"/>
          </a:ln>
        </p:spPr>
        <p:txBody>
          <a:bodyPr vert="horz" lIns="0" tIns="49530" rIns="0" bIns="0" anchor="t"/>
          <a:lstStyle/>
          <a:p>
            <a:pPr marL="0" marR="0" indent="0" algn="ctr">
              <a:lnSpc>
                <a:spcPts val="4000"/>
              </a:lnSpc>
              <a:spcAft>
                <a:spcPts val="2160"/>
              </a:spcAft>
            </a:pPr>
            <a:r>
              <a:rPr lang="de-DE" sz="3550" b="1" spc="20">
                <a:solidFill>
                  <a:srgbClr val="2D4863"/>
                </a:solidFill>
                <a:latin typeface="Calibri" panose="02020603050405020304" pitchFamily="2"/>
              </a:rPr>
              <a:t>Themenbereiche und Indikatoren </a:t>
            </a:r>
          </a:p>
        </p:txBody>
      </p:sp>
      <p:sp>
        <p:nvSpPr>
          <p:cNvPr id="3" name="Textplatzhalter 2"/>
          <p:cNvSpPr>
            <a:spLocks noGrp="1"/>
          </p:cNvSpPr>
          <p:nvPr>
            <p:ph type="body" idx="10"/>
          </p:nvPr>
        </p:nvSpPr>
        <p:spPr>
          <a:xfrm>
            <a:off x="681355" y="5877560"/>
            <a:ext cx="5168900" cy="386080"/>
          </a:xfrm>
          <a:prstGeom prst="rect">
            <a:avLst/>
          </a:prstGeom>
          <a:noFill/>
          <a:ln w="0" cmpd="sng">
            <a:noFill/>
            <a:prstDash val="solid"/>
          </a:ln>
        </p:spPr>
        <p:txBody>
          <a:bodyPr vert="horz" lIns="0" tIns="0" rIns="0" bIns="0" anchor="t"/>
          <a:lstStyle/>
          <a:p>
            <a:pPr marL="502920" marR="137160" indent="0" algn="l">
              <a:lnSpc>
                <a:spcPts val="1400"/>
              </a:lnSpc>
              <a:spcAft>
                <a:spcPts val="215"/>
              </a:spcAft>
            </a:pPr>
            <a:r>
              <a:rPr lang="de-DE" sz="850" spc="0" dirty="0">
                <a:solidFill>
                  <a:srgbClr val="000000"/>
                </a:solidFill>
                <a:latin typeface="Calibri" panose="02020603050405020304" pitchFamily="2"/>
              </a:rPr>
              <a:t>a </a:t>
            </a:r>
            <a:r>
              <a:rPr lang="de-DE" sz="1200" spc="0" dirty="0">
                <a:solidFill>
                  <a:srgbClr val="000000"/>
                </a:solidFill>
                <a:latin typeface="Calibri" panose="02020603050405020304" pitchFamily="2"/>
              </a:rPr>
              <a:t>Unternehmensanforderungen an die digitale Infrastruktur sind höher als Anforderungen im privaten Bereich. </a:t>
            </a:r>
          </a:p>
        </p:txBody>
      </p:sp>
      <p:sp>
        <p:nvSpPr>
          <p:cNvPr id="4" name="Textplatzhalter 3"/>
          <p:cNvSpPr>
            <a:spLocks noGrp="1"/>
          </p:cNvSpPr>
          <p:nvPr>
            <p:ph type="body" idx="10"/>
          </p:nvPr>
        </p:nvSpPr>
        <p:spPr>
          <a:xfrm>
            <a:off x="6341745" y="5883275"/>
            <a:ext cx="5168900" cy="380365"/>
          </a:xfrm>
          <a:prstGeom prst="rect">
            <a:avLst/>
          </a:prstGeom>
          <a:noFill/>
          <a:ln w="0" cmpd="sng">
            <a:noFill/>
            <a:prstDash val="solid"/>
          </a:ln>
        </p:spPr>
        <p:txBody>
          <a:bodyPr vert="horz" lIns="0" tIns="0" rIns="0" bIns="0" anchor="t"/>
          <a:lstStyle/>
          <a:p>
            <a:pPr marL="502920" marR="182880" indent="0" algn="l">
              <a:lnSpc>
                <a:spcPts val="1400"/>
              </a:lnSpc>
              <a:spcAft>
                <a:spcPts val="215"/>
              </a:spcAft>
            </a:pPr>
            <a:r>
              <a:rPr lang="de-DE" sz="1200" spc="-15" dirty="0">
                <a:solidFill>
                  <a:srgbClr val="000000"/>
                </a:solidFill>
                <a:latin typeface="Calibri" panose="02020603050405020304" pitchFamily="2"/>
              </a:rPr>
              <a:t>*Nicht Bestandteil des Dynamik-Rankings, da keine Vergangenheitswerte vorliegen.</a:t>
            </a:r>
            <a:r>
              <a:rPr lang="de-DE" sz="100" spc="-15" dirty="0">
                <a:solidFill>
                  <a:srgbClr val="000000"/>
                </a:solidFill>
                <a:latin typeface="Calibri" panose="02020603050405020304" pitchFamily="2"/>
              </a:rPr>
              <a:t> </a:t>
            </a:r>
          </a:p>
        </p:txBody>
      </p:sp>
      <p:sp>
        <p:nvSpPr>
          <p:cNvPr id="7" name="Textplatzhalter 6"/>
          <p:cNvSpPr>
            <a:spLocks noGrp="1"/>
          </p:cNvSpPr>
          <p:nvPr>
            <p:ph type="body" idx="10"/>
          </p:nvPr>
        </p:nvSpPr>
        <p:spPr>
          <a:xfrm>
            <a:off x="1798320" y="1771650"/>
            <a:ext cx="3783330" cy="1587500"/>
          </a:xfrm>
          <a:prstGeom prst="rect">
            <a:avLst/>
          </a:prstGeom>
          <a:noFill/>
          <a:ln w="0" cmpd="sng">
            <a:noFill/>
            <a:prstDash val="solid"/>
          </a:ln>
        </p:spPr>
        <p:txBody>
          <a:bodyPr vert="horz" lIns="0" tIns="48260" rIns="0" bIns="0" anchor="t">
            <a:normAutofit/>
          </a:bodyPr>
          <a:lstStyle/>
          <a:p>
            <a:pPr marL="342900" marR="685800" indent="-342900" algn="l">
              <a:lnSpc>
                <a:spcPts val="2000"/>
              </a:lnSpc>
              <a:spcBef>
                <a:spcPts val="180"/>
              </a:spcBef>
              <a:spcAft>
                <a:spcPts val="250"/>
              </a:spcAft>
              <a:buFont typeface="Wingdings" panose="05000000000000000000" pitchFamily="2" charset="2"/>
              <a:buChar char="v"/>
            </a:pPr>
            <a:r>
              <a:rPr lang="de-DE" sz="1600" spc="-20" dirty="0">
                <a:solidFill>
                  <a:srgbClr val="FFFFFF"/>
                </a:solidFill>
                <a:latin typeface="Calibri" panose="02020603050405020304" pitchFamily="2"/>
              </a:rPr>
              <a:t>Gewerbliche Breitbandversorgung (200 Mbit/s)*</a:t>
            </a:r>
            <a:r>
              <a:rPr lang="de-DE" sz="1600" spc="-20" baseline="30000" dirty="0">
                <a:solidFill>
                  <a:srgbClr val="FFFFFF"/>
                </a:solidFill>
                <a:latin typeface="Calibri" panose="02020603050405020304" pitchFamily="2"/>
              </a:rPr>
              <a:t>a</a:t>
            </a:r>
            <a:r>
              <a:rPr lang="de-DE" sz="100" spc="-20" dirty="0">
                <a:solidFill>
                  <a:srgbClr val="FFFFFF"/>
                </a:solidFill>
                <a:latin typeface="Calibri" panose="02020603050405020304" pitchFamily="2"/>
              </a:rPr>
              <a:t> </a:t>
            </a:r>
          </a:p>
          <a:p>
            <a:pPr marL="285750" marR="685800" indent="-285750" algn="l">
              <a:lnSpc>
                <a:spcPts val="2000"/>
              </a:lnSpc>
              <a:spcBef>
                <a:spcPts val="180"/>
              </a:spcBef>
              <a:spcAft>
                <a:spcPts val="250"/>
              </a:spcAft>
              <a:buFont typeface="Wingdings" panose="05000000000000000000" pitchFamily="2" charset="2"/>
              <a:buChar char="v"/>
            </a:pPr>
            <a:r>
              <a:rPr lang="de-DE" sz="1600" spc="-30" dirty="0">
                <a:solidFill>
                  <a:srgbClr val="FFFFFF"/>
                </a:solidFill>
                <a:latin typeface="Calibri" panose="02020603050405020304" pitchFamily="2"/>
              </a:rPr>
              <a:t>Gewerbesteuerhebesätze</a:t>
            </a:r>
          </a:p>
          <a:p>
            <a:pPr marL="285750" marR="685800" indent="-285750" algn="l">
              <a:lnSpc>
                <a:spcPts val="2000"/>
              </a:lnSpc>
              <a:spcBef>
                <a:spcPts val="180"/>
              </a:spcBef>
              <a:spcAft>
                <a:spcPts val="250"/>
              </a:spcAft>
              <a:buFont typeface="Wingdings" panose="05000000000000000000" pitchFamily="2" charset="2"/>
              <a:buChar char="v"/>
            </a:pPr>
            <a:r>
              <a:rPr lang="de-DE" sz="1600" spc="-30" dirty="0">
                <a:solidFill>
                  <a:srgbClr val="FFFFFF"/>
                </a:solidFill>
                <a:latin typeface="Calibri" panose="02020603050405020304" pitchFamily="2"/>
              </a:rPr>
              <a:t>Gemeindliche Steuerkraft</a:t>
            </a:r>
          </a:p>
          <a:p>
            <a:pPr marL="285750" marR="685800" indent="-285750" algn="l">
              <a:lnSpc>
                <a:spcPts val="2000"/>
              </a:lnSpc>
              <a:spcBef>
                <a:spcPts val="180"/>
              </a:spcBef>
              <a:spcAft>
                <a:spcPts val="250"/>
              </a:spcAft>
              <a:buFont typeface="Wingdings" panose="05000000000000000000" pitchFamily="2" charset="2"/>
              <a:buChar char="v"/>
            </a:pPr>
            <a:r>
              <a:rPr lang="de-DE" sz="1600" spc="-30" dirty="0">
                <a:solidFill>
                  <a:srgbClr val="FFFFFF"/>
                </a:solidFill>
                <a:latin typeface="Calibri" panose="02020603050405020304" pitchFamily="2"/>
              </a:rPr>
              <a:t>Patentanmeldungen* </a:t>
            </a:r>
          </a:p>
        </p:txBody>
      </p:sp>
      <p:sp>
        <p:nvSpPr>
          <p:cNvPr id="8" name="Textplatzhalter 7"/>
          <p:cNvSpPr>
            <a:spLocks noGrp="1"/>
          </p:cNvSpPr>
          <p:nvPr>
            <p:ph type="body" idx="10"/>
          </p:nvPr>
        </p:nvSpPr>
        <p:spPr>
          <a:xfrm>
            <a:off x="1703705" y="4236085"/>
            <a:ext cx="2615565" cy="1283335"/>
          </a:xfrm>
          <a:prstGeom prst="rect">
            <a:avLst/>
          </a:prstGeom>
          <a:noFill/>
          <a:ln w="0" cmpd="sng">
            <a:noFill/>
            <a:prstDash val="solid"/>
          </a:ln>
        </p:spPr>
        <p:txBody>
          <a:bodyPr vert="horz" lIns="0" tIns="23495" rIns="0" bIns="0" anchor="t">
            <a:normAutofit fontScale="95000"/>
          </a:bodyPr>
          <a:lstStyle/>
          <a:p>
            <a:pPr marL="342900" marR="0" indent="-342900" algn="l">
              <a:lnSpc>
                <a:spcPts val="2000"/>
              </a:lnSpc>
              <a:spcAft>
                <a:spcPts val="0"/>
              </a:spcAft>
              <a:buFont typeface="Wingdings" panose="05000000000000000000" pitchFamily="2" charset="2"/>
              <a:buChar char="v"/>
            </a:pPr>
            <a:r>
              <a:rPr lang="de-DE" sz="1600" spc="0" dirty="0">
                <a:solidFill>
                  <a:srgbClr val="FFFFFF"/>
                </a:solidFill>
                <a:latin typeface="Calibri" panose="02020603050405020304" pitchFamily="2"/>
              </a:rPr>
              <a:t>Baugenehmigungen</a:t>
            </a:r>
          </a:p>
          <a:p>
            <a:pPr marL="342900" marR="0" indent="-342900" algn="l">
              <a:lnSpc>
                <a:spcPts val="2000"/>
              </a:lnSpc>
              <a:spcAft>
                <a:spcPts val="0"/>
              </a:spcAft>
              <a:buFont typeface="Wingdings" panose="05000000000000000000" pitchFamily="2" charset="2"/>
              <a:buChar char="v"/>
            </a:pPr>
            <a:r>
              <a:rPr lang="de-DE" sz="1600" spc="0" dirty="0">
                <a:solidFill>
                  <a:srgbClr val="FFFFFF"/>
                </a:solidFill>
                <a:latin typeface="Calibri" panose="02020603050405020304" pitchFamily="2"/>
              </a:rPr>
              <a:t>Wohnungsneubau </a:t>
            </a:r>
          </a:p>
          <a:p>
            <a:pPr marL="342900" marR="0" indent="-342900" algn="l">
              <a:lnSpc>
                <a:spcPts val="2000"/>
              </a:lnSpc>
              <a:spcAft>
                <a:spcPts val="0"/>
              </a:spcAft>
              <a:buFont typeface="Wingdings" panose="05000000000000000000" pitchFamily="2" charset="2"/>
              <a:buChar char="v"/>
            </a:pPr>
            <a:r>
              <a:rPr lang="de-DE" sz="1600" spc="0" dirty="0">
                <a:solidFill>
                  <a:srgbClr val="FFFFFF"/>
                </a:solidFill>
                <a:latin typeface="Calibri" panose="02020603050405020304" pitchFamily="2"/>
              </a:rPr>
              <a:t>Wohnfläche </a:t>
            </a:r>
          </a:p>
          <a:p>
            <a:pPr marL="342900" marR="0" indent="-342900" algn="l">
              <a:lnSpc>
                <a:spcPts val="2000"/>
              </a:lnSpc>
              <a:spcAft>
                <a:spcPts val="0"/>
              </a:spcAft>
              <a:buFont typeface="Wingdings" panose="05000000000000000000" pitchFamily="2" charset="2"/>
              <a:buChar char="v"/>
            </a:pPr>
            <a:r>
              <a:rPr lang="de-DE" sz="1600" spc="-30" dirty="0">
                <a:solidFill>
                  <a:srgbClr val="FFFFFF"/>
                </a:solidFill>
                <a:latin typeface="Calibri" panose="02020603050405020304" pitchFamily="2"/>
              </a:rPr>
              <a:t>Private Breitbandversorgung (50 Mbit/s)*</a:t>
            </a:r>
            <a:r>
              <a:rPr lang="de-DE" sz="1600" spc="-30" baseline="30000" dirty="0">
                <a:solidFill>
                  <a:srgbClr val="FFFFFF"/>
                </a:solidFill>
                <a:latin typeface="Calibri" panose="02020603050405020304" pitchFamily="2"/>
              </a:rPr>
              <a:t>a</a:t>
            </a:r>
            <a:r>
              <a:rPr lang="de-DE" sz="100" spc="-30" dirty="0">
                <a:solidFill>
                  <a:srgbClr val="FFFFFF"/>
                </a:solidFill>
                <a:latin typeface="Calibri" panose="02020603050405020304" pitchFamily="2"/>
              </a:rPr>
              <a:t> </a:t>
            </a:r>
          </a:p>
        </p:txBody>
      </p:sp>
      <p:sp>
        <p:nvSpPr>
          <p:cNvPr id="9" name="Textplatzhalter 8"/>
          <p:cNvSpPr>
            <a:spLocks noGrp="1"/>
          </p:cNvSpPr>
          <p:nvPr>
            <p:ph type="body" idx="10"/>
          </p:nvPr>
        </p:nvSpPr>
        <p:spPr>
          <a:xfrm>
            <a:off x="1798320" y="1388745"/>
            <a:ext cx="131699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40">
                <a:solidFill>
                  <a:srgbClr val="FFFFFF"/>
                </a:solidFill>
                <a:latin typeface="Calibri" panose="02020603050405020304" pitchFamily="2"/>
              </a:rPr>
              <a:t>Wirtschaft </a:t>
            </a:r>
          </a:p>
        </p:txBody>
      </p:sp>
      <p:sp>
        <p:nvSpPr>
          <p:cNvPr id="10" name="Textplatzhalter 9"/>
          <p:cNvSpPr>
            <a:spLocks noGrp="1"/>
          </p:cNvSpPr>
          <p:nvPr>
            <p:ph type="body" idx="10"/>
          </p:nvPr>
        </p:nvSpPr>
        <p:spPr>
          <a:xfrm>
            <a:off x="1798320" y="3796665"/>
            <a:ext cx="105156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90">
                <a:solidFill>
                  <a:srgbClr val="FFFFFF"/>
                </a:solidFill>
                <a:latin typeface="Calibri" panose="02020603050405020304" pitchFamily="2"/>
              </a:rPr>
              <a:t>Wohnen </a:t>
            </a:r>
          </a:p>
        </p:txBody>
      </p:sp>
      <p:sp>
        <p:nvSpPr>
          <p:cNvPr id="13" name="Textplatzhalter 12"/>
          <p:cNvSpPr>
            <a:spLocks noGrp="1"/>
          </p:cNvSpPr>
          <p:nvPr>
            <p:ph type="body" idx="10"/>
          </p:nvPr>
        </p:nvSpPr>
        <p:spPr>
          <a:xfrm>
            <a:off x="7360920" y="1388745"/>
            <a:ext cx="3736975" cy="1267460"/>
          </a:xfrm>
          <a:prstGeom prst="rect">
            <a:avLst/>
          </a:prstGeom>
          <a:noFill/>
          <a:ln w="0" cmpd="sng">
            <a:noFill/>
            <a:prstDash val="solid"/>
          </a:ln>
        </p:spPr>
        <p:txBody>
          <a:bodyPr vert="horz" lIns="0" tIns="28575" rIns="0" bIns="0" anchor="t">
            <a:normAutofit fontScale="95000"/>
          </a:bodyPr>
          <a:lstStyle/>
          <a:p>
            <a:pPr marL="91440" marR="0" indent="0" algn="just">
              <a:lnSpc>
                <a:spcPts val="2600"/>
              </a:lnSpc>
              <a:spcAft>
                <a:spcPts val="0"/>
              </a:spcAft>
            </a:pPr>
            <a:r>
              <a:rPr lang="de-DE" sz="2350" b="1" u="sng" spc="10" dirty="0">
                <a:solidFill>
                  <a:srgbClr val="FFFFFF"/>
                </a:solidFill>
                <a:latin typeface="Calibri" panose="02020603050405020304" pitchFamily="2"/>
              </a:rPr>
              <a:t>Arbeiten  </a:t>
            </a:r>
          </a:p>
          <a:p>
            <a:pPr marL="342900" marR="0" indent="-342900" algn="just">
              <a:lnSpc>
                <a:spcPts val="1700"/>
              </a:lnSpc>
              <a:spcBef>
                <a:spcPts val="1065"/>
              </a:spcBef>
              <a:spcAft>
                <a:spcPts val="0"/>
              </a:spcAft>
              <a:buFont typeface="Wingdings" panose="05000000000000000000" pitchFamily="2" charset="2"/>
              <a:buChar char="v"/>
            </a:pPr>
            <a:r>
              <a:rPr lang="de-DE" sz="1600" spc="-15" dirty="0">
                <a:solidFill>
                  <a:srgbClr val="FFFFFF"/>
                </a:solidFill>
                <a:latin typeface="Calibri" panose="02020603050405020304" pitchFamily="2"/>
              </a:rPr>
              <a:t>Arbeitsplatzversorgung </a:t>
            </a:r>
          </a:p>
          <a:p>
            <a:pPr marL="342900" marR="0" indent="-342900" algn="just">
              <a:lnSpc>
                <a:spcPts val="1700"/>
              </a:lnSpc>
              <a:spcBef>
                <a:spcPts val="290"/>
              </a:spcBef>
              <a:spcAft>
                <a:spcPts val="0"/>
              </a:spcAft>
              <a:buFont typeface="Wingdings" panose="05000000000000000000" pitchFamily="2" charset="2"/>
              <a:buChar char="v"/>
            </a:pPr>
            <a:r>
              <a:rPr lang="de-DE" sz="1600" spc="-20" dirty="0">
                <a:solidFill>
                  <a:srgbClr val="FFFFFF"/>
                </a:solidFill>
                <a:latin typeface="Calibri" panose="02020603050405020304" pitchFamily="2"/>
              </a:rPr>
              <a:t>Beschäftigungsrate Frauen </a:t>
            </a:r>
          </a:p>
          <a:p>
            <a:pPr marL="342900" marR="0" indent="-342900" algn="just">
              <a:lnSpc>
                <a:spcPts val="1700"/>
              </a:lnSpc>
              <a:spcBef>
                <a:spcPts val="290"/>
              </a:spcBef>
              <a:spcAft>
                <a:spcPts val="255"/>
              </a:spcAft>
              <a:buFont typeface="Wingdings" panose="05000000000000000000" pitchFamily="2" charset="2"/>
              <a:buChar char="v"/>
            </a:pPr>
            <a:r>
              <a:rPr lang="de-DE" sz="1600" spc="-30" dirty="0">
                <a:solidFill>
                  <a:srgbClr val="FFFFFF"/>
                </a:solidFill>
                <a:latin typeface="Calibri" panose="02020603050405020304" pitchFamily="2"/>
              </a:rPr>
              <a:t>Beschäftigungsrate Älterer (über 55 Jahre) </a:t>
            </a:r>
          </a:p>
        </p:txBody>
      </p:sp>
      <p:sp>
        <p:nvSpPr>
          <p:cNvPr id="14" name="Textplatzhalter 13"/>
          <p:cNvSpPr>
            <a:spLocks noGrp="1"/>
          </p:cNvSpPr>
          <p:nvPr>
            <p:ph type="body" idx="10"/>
          </p:nvPr>
        </p:nvSpPr>
        <p:spPr>
          <a:xfrm>
            <a:off x="7360920" y="4236085"/>
            <a:ext cx="3422650" cy="1595755"/>
          </a:xfrm>
          <a:prstGeom prst="rect">
            <a:avLst/>
          </a:prstGeom>
          <a:noFill/>
          <a:ln w="0" cmpd="sng">
            <a:noFill/>
            <a:prstDash val="solid"/>
          </a:ln>
        </p:spPr>
        <p:txBody>
          <a:bodyPr vert="horz" lIns="0" tIns="60325" rIns="0" bIns="0" anchor="t">
            <a:normAutofit fontScale="95000"/>
          </a:bodyPr>
          <a:lstStyle/>
          <a:p>
            <a:pPr marL="342900" marR="0" indent="-342900" algn="just">
              <a:lnSpc>
                <a:spcPts val="1700"/>
              </a:lnSpc>
              <a:spcAft>
                <a:spcPts val="0"/>
              </a:spcAft>
              <a:buFont typeface="Wingdings" panose="05000000000000000000" pitchFamily="2" charset="2"/>
              <a:buChar char="v"/>
            </a:pPr>
            <a:r>
              <a:rPr lang="de-DE" sz="1600" spc="-40" dirty="0">
                <a:solidFill>
                  <a:srgbClr val="FFFFFF"/>
                </a:solidFill>
                <a:latin typeface="Calibri" panose="02020603050405020304" pitchFamily="2"/>
              </a:rPr>
              <a:t>Kaufkraft </a:t>
            </a:r>
          </a:p>
          <a:p>
            <a:pPr marL="342900" marR="0" indent="-342900" algn="just">
              <a:lnSpc>
                <a:spcPts val="1700"/>
              </a:lnSpc>
              <a:spcBef>
                <a:spcPts val="290"/>
              </a:spcBef>
              <a:spcAft>
                <a:spcPts val="0"/>
              </a:spcAft>
              <a:buFont typeface="Wingdings" panose="05000000000000000000" pitchFamily="2" charset="2"/>
              <a:buChar char="v"/>
            </a:pPr>
            <a:r>
              <a:rPr lang="de-DE" sz="1600" spc="-40" dirty="0">
                <a:solidFill>
                  <a:srgbClr val="FFFFFF"/>
                </a:solidFill>
                <a:latin typeface="Calibri" panose="02020603050405020304" pitchFamily="2"/>
              </a:rPr>
              <a:t>Wanderungen </a:t>
            </a:r>
          </a:p>
          <a:p>
            <a:pPr marL="342900" marR="0" indent="-342900" algn="just">
              <a:lnSpc>
                <a:spcPts val="1700"/>
              </a:lnSpc>
              <a:spcBef>
                <a:spcPts val="290"/>
              </a:spcBef>
              <a:spcAft>
                <a:spcPts val="0"/>
              </a:spcAft>
              <a:buFont typeface="Wingdings" panose="05000000000000000000" pitchFamily="2" charset="2"/>
              <a:buChar char="v"/>
            </a:pPr>
            <a:r>
              <a:rPr lang="de-DE" sz="1600" spc="-25" dirty="0">
                <a:solidFill>
                  <a:srgbClr val="FFFFFF"/>
                </a:solidFill>
                <a:latin typeface="Calibri" panose="02020603050405020304" pitchFamily="2"/>
              </a:rPr>
              <a:t>Altersquotient </a:t>
            </a:r>
          </a:p>
          <a:p>
            <a:pPr marL="342900" marR="0" indent="-342900" algn="just">
              <a:lnSpc>
                <a:spcPts val="1700"/>
              </a:lnSpc>
              <a:spcBef>
                <a:spcPts val="290"/>
              </a:spcBef>
              <a:spcAft>
                <a:spcPts val="0"/>
              </a:spcAft>
              <a:buFont typeface="Wingdings" panose="05000000000000000000" pitchFamily="2" charset="2"/>
              <a:buChar char="v"/>
            </a:pPr>
            <a:r>
              <a:rPr lang="de-DE" sz="1600" spc="-35" dirty="0">
                <a:solidFill>
                  <a:srgbClr val="FFFFFF"/>
                </a:solidFill>
                <a:latin typeface="Calibri" panose="02020603050405020304" pitchFamily="2"/>
              </a:rPr>
              <a:t>PKW-Fahrzeit zur nächsten Autobahn* </a:t>
            </a:r>
          </a:p>
          <a:p>
            <a:pPr marL="342900" marR="0" indent="-342900" algn="just">
              <a:lnSpc>
                <a:spcPts val="1700"/>
              </a:lnSpc>
              <a:spcBef>
                <a:spcPts val="290"/>
              </a:spcBef>
              <a:spcAft>
                <a:spcPts val="0"/>
              </a:spcAft>
              <a:buFont typeface="Wingdings" panose="05000000000000000000" pitchFamily="2" charset="2"/>
              <a:buChar char="v"/>
            </a:pPr>
            <a:r>
              <a:rPr lang="de-DE" sz="1600" spc="-15" dirty="0">
                <a:solidFill>
                  <a:srgbClr val="FFFFFF"/>
                </a:solidFill>
                <a:latin typeface="Calibri" panose="02020603050405020304" pitchFamily="2"/>
              </a:rPr>
              <a:t>Anteil der naturnahen Flächen </a:t>
            </a:r>
          </a:p>
          <a:p>
            <a:pPr marL="342900" marR="0" indent="-342900" algn="just">
              <a:lnSpc>
                <a:spcPts val="1700"/>
              </a:lnSpc>
              <a:spcBef>
                <a:spcPts val="295"/>
              </a:spcBef>
              <a:spcAft>
                <a:spcPts val="225"/>
              </a:spcAft>
              <a:buFont typeface="Wingdings" panose="05000000000000000000" pitchFamily="2" charset="2"/>
              <a:buChar char="v"/>
            </a:pPr>
            <a:r>
              <a:rPr lang="de-DE" sz="1600" spc="-25" dirty="0">
                <a:solidFill>
                  <a:srgbClr val="FFFFFF"/>
                </a:solidFill>
                <a:latin typeface="Calibri" panose="02020603050405020304" pitchFamily="2"/>
              </a:rPr>
              <a:t>Arztpraxen-Dichte* </a:t>
            </a:r>
          </a:p>
        </p:txBody>
      </p:sp>
      <p:sp>
        <p:nvSpPr>
          <p:cNvPr id="15" name="Textplatzhalter 14"/>
          <p:cNvSpPr>
            <a:spLocks noGrp="1"/>
          </p:cNvSpPr>
          <p:nvPr>
            <p:ph type="body" idx="10"/>
          </p:nvPr>
        </p:nvSpPr>
        <p:spPr>
          <a:xfrm>
            <a:off x="7467600" y="3796665"/>
            <a:ext cx="1844040" cy="321310"/>
          </a:xfrm>
          <a:prstGeom prst="rect">
            <a:avLst/>
          </a:prstGeom>
          <a:noFill/>
          <a:ln w="0" cmpd="sng">
            <a:noFill/>
            <a:prstDash val="solid"/>
          </a:ln>
        </p:spPr>
        <p:txBody>
          <a:bodyPr vert="horz" lIns="0" tIns="28575" rIns="0" bIns="0" anchor="t"/>
          <a:lstStyle/>
          <a:p>
            <a:pPr marL="0" marR="0" indent="0" algn="l">
              <a:lnSpc>
                <a:spcPts val="2300"/>
              </a:lnSpc>
              <a:spcAft>
                <a:spcPts val="0"/>
              </a:spcAft>
            </a:pPr>
            <a:r>
              <a:rPr lang="de-DE" sz="2350" b="1" spc="-40">
                <a:solidFill>
                  <a:srgbClr val="FFFFFF"/>
                </a:solidFill>
                <a:latin typeface="Calibri" panose="02020603050405020304" pitchFamily="2"/>
              </a:rPr>
              <a:t>Lebensqualität </a:t>
            </a:r>
          </a:p>
        </p:txBody>
      </p:sp>
      <p:graphicFrame>
        <p:nvGraphicFramePr>
          <p:cNvPr id="17" name="Tabelle 16"/>
          <p:cNvGraphicFramePr>
            <a:graphicFrameLocks noGrp="1"/>
          </p:cNvGraphicFramePr>
          <p:nvPr/>
        </p:nvGraphicFramePr>
        <p:xfrm>
          <a:off x="705485" y="6377940"/>
          <a:ext cx="10802620" cy="314960"/>
        </p:xfrm>
        <a:graphic>
          <a:graphicData uri="http://schemas.openxmlformats.org/drawingml/2006/table">
            <a:tbl>
              <a:tblPr/>
              <a:tblGrid>
                <a:gridCol w="2071370">
                  <a:extLst>
                    <a:ext uri="{9D8B030D-6E8A-4147-A177-3AD203B41FA5}">
                      <a16:colId xmlns:a16="http://schemas.microsoft.com/office/drawing/2014/main" val="20000"/>
                    </a:ext>
                  </a:extLst>
                </a:gridCol>
                <a:gridCol w="8731250">
                  <a:extLst>
                    <a:ext uri="{9D8B030D-6E8A-4147-A177-3AD203B41FA5}">
                      <a16:colId xmlns:a16="http://schemas.microsoft.com/office/drawing/2014/main" val="20001"/>
                    </a:ext>
                  </a:extLst>
                </a:gridCol>
              </a:tblGrid>
              <a:tr h="31496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800"/>
                        </a:spcBef>
                        <a:spcAft>
                          <a:spcPts val="560"/>
                        </a:spcAft>
                      </a:pPr>
                      <a:r>
                        <a:rPr lang="de-DE" sz="950" spc="0" dirty="0">
                          <a:solidFill>
                            <a:srgbClr val="74899D"/>
                          </a:solidFill>
                          <a:latin typeface="Calibri" panose="02020603050405020304" pitchFamily="2"/>
                        </a:rPr>
                        <a:t>4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70560" y="146050"/>
            <a:ext cx="10832465" cy="6541135"/>
          </a:xfrm>
          <a:prstGeom prst="rect">
            <a:avLst/>
          </a:prstGeom>
        </p:spPr>
      </p:pic>
      <p:sp>
        <p:nvSpPr>
          <p:cNvPr id="4" name="Textplatzhalter 3"/>
          <p:cNvSpPr>
            <a:spLocks noGrp="1"/>
          </p:cNvSpPr>
          <p:nvPr>
            <p:ph type="body" idx="10"/>
          </p:nvPr>
        </p:nvSpPr>
        <p:spPr>
          <a:xfrm>
            <a:off x="11408410" y="6504305"/>
            <a:ext cx="131445" cy="825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50" spc="0">
                <a:solidFill>
                  <a:srgbClr val="73899E"/>
                </a:solidFill>
                <a:latin typeface="Calibri" panose="02020603050405020304" pitchFamily="2"/>
              </a:rPr>
              <a:t>5 </a:t>
            </a:r>
          </a:p>
        </p:txBody>
      </p:sp>
      <p:sp>
        <p:nvSpPr>
          <p:cNvPr id="5" name="Textplatzhalter 4"/>
          <p:cNvSpPr>
            <a:spLocks noGrp="1"/>
          </p:cNvSpPr>
          <p:nvPr>
            <p:ph type="body" idx="10"/>
          </p:nvPr>
        </p:nvSpPr>
        <p:spPr>
          <a:xfrm>
            <a:off x="670560" y="359410"/>
            <a:ext cx="7860665" cy="363220"/>
          </a:xfrm>
          <a:prstGeom prst="rect">
            <a:avLst/>
          </a:prstGeom>
          <a:noFill/>
          <a:ln w="0" cmpd="sng">
            <a:noFill/>
            <a:prstDash val="solid"/>
          </a:ln>
        </p:spPr>
        <p:txBody>
          <a:bodyPr vert="horz" lIns="0" tIns="0" rIns="0" bIns="0" anchor="t"/>
          <a:lstStyle/>
          <a:p>
            <a:pPr marL="0" marR="0" indent="0" algn="l">
              <a:lnSpc>
                <a:spcPts val="2800"/>
              </a:lnSpc>
              <a:spcAft>
                <a:spcPts val="20"/>
              </a:spcAft>
            </a:pPr>
            <a:r>
              <a:rPr lang="de-DE" sz="3200" b="1" spc="0">
                <a:solidFill>
                  <a:srgbClr val="274662"/>
                </a:solidFill>
                <a:latin typeface="Calibri" panose="02020603050405020304" pitchFamily="2"/>
              </a:rPr>
              <a:t>Die Stadt Solingen im Kommunalranking NRW </a:t>
            </a:r>
          </a:p>
        </p:txBody>
      </p:sp>
      <p:sp>
        <p:nvSpPr>
          <p:cNvPr id="6" name="Textplatzhalter 5"/>
          <p:cNvSpPr>
            <a:spLocks noGrp="1"/>
          </p:cNvSpPr>
          <p:nvPr>
            <p:ph type="body" idx="10"/>
          </p:nvPr>
        </p:nvSpPr>
        <p:spPr>
          <a:xfrm>
            <a:off x="801370" y="3072130"/>
            <a:ext cx="5224780" cy="710565"/>
          </a:xfrm>
          <a:prstGeom prst="rect">
            <a:avLst/>
          </a:prstGeom>
          <a:noFill/>
          <a:ln w="0" cmpd="sng">
            <a:noFill/>
            <a:prstDash val="solid"/>
          </a:ln>
        </p:spPr>
        <p:txBody>
          <a:bodyPr vert="horz" lIns="0" tIns="0" rIns="0" bIns="0" anchor="t"/>
          <a:lstStyle/>
          <a:p>
            <a:pPr marL="0" marR="0" indent="0" algn="l">
              <a:lnSpc>
                <a:spcPts val="1200"/>
              </a:lnSpc>
              <a:spcAft>
                <a:spcPts val="0"/>
              </a:spcAft>
              <a:tabLst>
                <a:tab pos="5212080" algn="r"/>
              </a:tabLst>
            </a:pPr>
            <a:r>
              <a:rPr lang="de-DE" sz="1300" b="1" spc="0">
                <a:solidFill>
                  <a:srgbClr val="274662"/>
                </a:solidFill>
                <a:latin typeface="Calibri" panose="02020603050405020304" pitchFamily="2"/>
              </a:rPr>
              <a:t>Einwohnerdichte </a:t>
            </a:r>
            <a:r>
              <a:rPr lang="de-DE" sz="1300" spc="0">
                <a:solidFill>
                  <a:srgbClr val="274662"/>
                </a:solidFill>
                <a:latin typeface="Calibri" panose="02020603050405020304" pitchFamily="2"/>
              </a:rPr>
              <a:t>1.854 Einwohner/km</a:t>
            </a:r>
            <a:r>
              <a:rPr lang="de-DE" sz="1300" spc="0" baseline="30000">
                <a:solidFill>
                  <a:srgbClr val="274662"/>
                </a:solidFill>
                <a:latin typeface="Calibri" panose="02020603050405020304" pitchFamily="2"/>
              </a:rPr>
              <a:t>2</a:t>
            </a:r>
            <a:r>
              <a:rPr lang="de-DE" sz="100" spc="0">
                <a:solidFill>
                  <a:srgbClr val="274662"/>
                </a:solidFill>
                <a:latin typeface="Calibri" panose="02020603050405020304" pitchFamily="2"/>
              </a:rPr>
              <a:t> </a:t>
            </a:r>
          </a:p>
          <a:p>
            <a:pPr marL="0" marR="0" indent="0" algn="l">
              <a:lnSpc>
                <a:spcPts val="1300"/>
              </a:lnSpc>
              <a:spcBef>
                <a:spcPts val="985"/>
              </a:spcBef>
              <a:spcAft>
                <a:spcPts val="0"/>
              </a:spcAft>
              <a:tabLst>
                <a:tab pos="5212080" algn="r"/>
              </a:tabLst>
            </a:pPr>
            <a:r>
              <a:rPr lang="de-DE" sz="1300" b="1" spc="0">
                <a:solidFill>
                  <a:srgbClr val="274662"/>
                </a:solidFill>
                <a:latin typeface="Calibri" panose="02020603050405020304" pitchFamily="2"/>
              </a:rPr>
              <a:t>Regierungsbezirk </a:t>
            </a:r>
            <a:r>
              <a:rPr lang="de-DE" sz="1300" spc="0">
                <a:solidFill>
                  <a:srgbClr val="274662"/>
                </a:solidFill>
                <a:latin typeface="Calibri" panose="02020603050405020304" pitchFamily="2"/>
              </a:rPr>
              <a:t>Düsseldorf </a:t>
            </a:r>
          </a:p>
          <a:p>
            <a:pPr marL="0" marR="0" indent="0" algn="l">
              <a:lnSpc>
                <a:spcPts val="1100"/>
              </a:lnSpc>
              <a:spcBef>
                <a:spcPts val="960"/>
              </a:spcBef>
              <a:spcAft>
                <a:spcPts val="0"/>
              </a:spcAft>
              <a:tabLst>
                <a:tab pos="5212080" algn="r"/>
              </a:tabLst>
            </a:pPr>
            <a:r>
              <a:rPr lang="de-DE" sz="1300" b="1" spc="0">
                <a:solidFill>
                  <a:srgbClr val="274662"/>
                </a:solidFill>
                <a:latin typeface="Calibri" panose="02020603050405020304" pitchFamily="2"/>
              </a:rPr>
              <a:t>Anzahl Kommunen </a:t>
            </a:r>
            <a:r>
              <a:rPr lang="de-DE" sz="1300" spc="0">
                <a:solidFill>
                  <a:srgbClr val="274662"/>
                </a:solidFill>
                <a:latin typeface="Calibri" panose="02020603050405020304" pitchFamily="2"/>
              </a:rPr>
              <a:t>1 </a:t>
            </a:r>
          </a:p>
        </p:txBody>
      </p:sp>
      <p:sp>
        <p:nvSpPr>
          <p:cNvPr id="7" name="Textplatzhalter 6"/>
          <p:cNvSpPr>
            <a:spLocks noGrp="1"/>
          </p:cNvSpPr>
          <p:nvPr>
            <p:ph type="body" idx="10"/>
          </p:nvPr>
        </p:nvSpPr>
        <p:spPr>
          <a:xfrm>
            <a:off x="810895" y="2502535"/>
            <a:ext cx="5205730" cy="118745"/>
          </a:xfrm>
          <a:prstGeom prst="rect">
            <a:avLst/>
          </a:prstGeom>
          <a:noFill/>
          <a:ln w="0" cmpd="sng">
            <a:noFill/>
            <a:prstDash val="solid"/>
          </a:ln>
        </p:spPr>
        <p:txBody>
          <a:bodyPr vert="horz" lIns="0" tIns="0" rIns="0" bIns="0" anchor="t"/>
          <a:lstStyle/>
          <a:p>
            <a:pPr marL="0" marR="0" indent="0" algn="l">
              <a:lnSpc>
                <a:spcPts val="900"/>
              </a:lnSpc>
              <a:spcAft>
                <a:spcPts val="0"/>
              </a:spcAft>
              <a:tabLst>
                <a:tab pos="5212080" algn="r"/>
              </a:tabLst>
            </a:pPr>
            <a:r>
              <a:rPr lang="de-DE" sz="1300" b="1" spc="0">
                <a:solidFill>
                  <a:srgbClr val="274662"/>
                </a:solidFill>
                <a:latin typeface="Calibri" panose="02020603050405020304" pitchFamily="2"/>
              </a:rPr>
              <a:t>Einwohner </a:t>
            </a:r>
            <a:r>
              <a:rPr lang="de-DE" sz="1300" spc="0">
                <a:solidFill>
                  <a:srgbClr val="274662"/>
                </a:solidFill>
                <a:latin typeface="Calibri" panose="02020603050405020304" pitchFamily="2"/>
              </a:rPr>
              <a:t>166.078 </a:t>
            </a:r>
          </a:p>
        </p:txBody>
      </p:sp>
      <p:sp>
        <p:nvSpPr>
          <p:cNvPr id="8" name="Textplatzhalter 7"/>
          <p:cNvSpPr>
            <a:spLocks noGrp="1"/>
          </p:cNvSpPr>
          <p:nvPr>
            <p:ph type="body" idx="10"/>
          </p:nvPr>
        </p:nvSpPr>
        <p:spPr>
          <a:xfrm>
            <a:off x="810895" y="2782570"/>
            <a:ext cx="5208905" cy="149860"/>
          </a:xfrm>
          <a:prstGeom prst="rect">
            <a:avLst/>
          </a:prstGeom>
          <a:noFill/>
          <a:ln w="0" cmpd="sng">
            <a:noFill/>
            <a:prstDash val="solid"/>
          </a:ln>
        </p:spPr>
        <p:txBody>
          <a:bodyPr vert="horz" lIns="0" tIns="0" rIns="0" bIns="0" anchor="t"/>
          <a:lstStyle/>
          <a:p>
            <a:pPr marL="0" marR="0" indent="0" algn="l">
              <a:lnSpc>
                <a:spcPts val="1100"/>
              </a:lnSpc>
              <a:spcAft>
                <a:spcPts val="0"/>
              </a:spcAft>
              <a:tabLst>
                <a:tab pos="5212080" algn="r"/>
              </a:tabLst>
            </a:pPr>
            <a:r>
              <a:rPr lang="de-DE" sz="1300" b="1" spc="0">
                <a:solidFill>
                  <a:srgbClr val="274662"/>
                </a:solidFill>
                <a:latin typeface="Calibri" panose="02020603050405020304" pitchFamily="2"/>
              </a:rPr>
              <a:t>Fläche </a:t>
            </a:r>
            <a:r>
              <a:rPr lang="de-DE" sz="1300" spc="0">
                <a:solidFill>
                  <a:srgbClr val="274662"/>
                </a:solidFill>
                <a:latin typeface="Calibri" panose="02020603050405020304" pitchFamily="2"/>
              </a:rPr>
              <a:t>89,6 km</a:t>
            </a:r>
            <a:r>
              <a:rPr lang="de-DE" sz="1300" spc="0" baseline="30000">
                <a:solidFill>
                  <a:srgbClr val="274662"/>
                </a:solidFill>
                <a:latin typeface="Calibri" panose="02020603050405020304" pitchFamily="2"/>
              </a:rPr>
              <a:t>2</a:t>
            </a:r>
            <a:r>
              <a:rPr lang="de-DE" sz="100" spc="0">
                <a:solidFill>
                  <a:srgbClr val="274662"/>
                </a:solidFill>
                <a:latin typeface="Calibri" panose="02020603050405020304" pitchFamily="2"/>
              </a:rPr>
              <a:t> </a:t>
            </a:r>
          </a:p>
        </p:txBody>
      </p:sp>
      <p:sp>
        <p:nvSpPr>
          <p:cNvPr id="9" name="Textplatzhalter 8"/>
          <p:cNvSpPr>
            <a:spLocks noGrp="1"/>
          </p:cNvSpPr>
          <p:nvPr>
            <p:ph type="body" idx="10"/>
          </p:nvPr>
        </p:nvSpPr>
        <p:spPr>
          <a:xfrm>
            <a:off x="875030" y="1996440"/>
            <a:ext cx="871220" cy="1892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800" spc="-95">
                <a:solidFill>
                  <a:srgbClr val="274662"/>
                </a:solidFill>
                <a:latin typeface="Calibri" panose="02020603050405020304" pitchFamily="2"/>
              </a:rPr>
              <a:t>Überblick </a:t>
            </a:r>
          </a:p>
        </p:txBody>
      </p:sp>
      <p:sp>
        <p:nvSpPr>
          <p:cNvPr id="10" name="Textplatzhalter 9"/>
          <p:cNvSpPr>
            <a:spLocks noGrp="1"/>
          </p:cNvSpPr>
          <p:nvPr>
            <p:ph type="body" idx="10"/>
          </p:nvPr>
        </p:nvSpPr>
        <p:spPr>
          <a:xfrm>
            <a:off x="996950" y="4108450"/>
            <a:ext cx="2160905" cy="24384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150" u="sng" spc="-40">
                <a:solidFill>
                  <a:srgbClr val="274662"/>
                </a:solidFill>
                <a:latin typeface="Calibri" panose="02020603050405020304" pitchFamily="2"/>
              </a:rPr>
              <a:t>Herausforderungen  </a:t>
            </a:r>
          </a:p>
        </p:txBody>
      </p:sp>
      <p:sp>
        <p:nvSpPr>
          <p:cNvPr id="11" name="Textplatzhalter 10"/>
          <p:cNvSpPr>
            <a:spLocks noGrp="1"/>
          </p:cNvSpPr>
          <p:nvPr>
            <p:ph type="body" idx="10"/>
          </p:nvPr>
        </p:nvSpPr>
        <p:spPr>
          <a:xfrm>
            <a:off x="969010" y="4468495"/>
            <a:ext cx="4813300" cy="72199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274662"/>
                </a:solidFill>
                <a:latin typeface="Calibri" panose="02020603050405020304" pitchFamily="2"/>
              </a:rPr>
              <a:t>Wirtschaft </a:t>
            </a:r>
            <a:r>
              <a:rPr lang="de-DE" sz="100" b="1" spc="0">
                <a:solidFill>
                  <a:srgbClr val="274662"/>
                </a:solidFill>
                <a:latin typeface="Calibri" panose="02020603050405020304" pitchFamily="2"/>
              </a:rPr>
              <a:t> </a:t>
            </a:r>
          </a:p>
          <a:p>
            <a:pPr marL="0" marR="0" indent="0" algn="l">
              <a:lnSpc>
                <a:spcPts val="1400"/>
              </a:lnSpc>
              <a:spcBef>
                <a:spcPts val="65"/>
              </a:spcBef>
              <a:spcAft>
                <a:spcPts val="0"/>
              </a:spcAft>
            </a:pPr>
            <a:r>
              <a:rPr lang="de-DE" sz="1450" b="1" spc="0">
                <a:solidFill>
                  <a:srgbClr val="274662"/>
                </a:solidFill>
                <a:latin typeface="Calibri" panose="02020603050405020304" pitchFamily="2"/>
              </a:rPr>
              <a:t>Breitbandzugang. </a:t>
            </a:r>
            <a:r>
              <a:rPr lang="de-DE" sz="1200" spc="0">
                <a:solidFill>
                  <a:srgbClr val="274662"/>
                </a:solidFill>
                <a:latin typeface="Calibri" panose="02020603050405020304" pitchFamily="2"/>
              </a:rPr>
              <a:t>In Solingen existieren Ausbaupotenziale bei der digitalen Grundversorgung. Dies kann die digitale Transformation der Unternehmen hemmen. </a:t>
            </a:r>
          </a:p>
        </p:txBody>
      </p:sp>
      <p:sp>
        <p:nvSpPr>
          <p:cNvPr id="12" name="Textplatzhalter 11"/>
          <p:cNvSpPr>
            <a:spLocks noGrp="1"/>
          </p:cNvSpPr>
          <p:nvPr>
            <p:ph type="body" idx="10"/>
          </p:nvPr>
        </p:nvSpPr>
        <p:spPr>
          <a:xfrm>
            <a:off x="960120" y="5325110"/>
            <a:ext cx="4819015" cy="74930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605296"/>
                </a:solidFill>
                <a:latin typeface="Calibri" panose="02020603050405020304" pitchFamily="2"/>
              </a:rPr>
              <a:t>Wirtschaft </a:t>
            </a:r>
            <a:r>
              <a:rPr lang="de-DE" sz="100" b="1" spc="0">
                <a:solidFill>
                  <a:srgbClr val="605296"/>
                </a:solidFill>
                <a:latin typeface="Calibri" panose="02020603050405020304" pitchFamily="2"/>
              </a:rPr>
              <a:t> </a:t>
            </a:r>
          </a:p>
          <a:p>
            <a:pPr marL="0" marR="0" indent="0" algn="l">
              <a:lnSpc>
                <a:spcPts val="1400"/>
              </a:lnSpc>
              <a:spcBef>
                <a:spcPts val="260"/>
              </a:spcBef>
              <a:spcAft>
                <a:spcPts val="0"/>
              </a:spcAft>
            </a:pPr>
            <a:r>
              <a:rPr lang="de-DE" sz="1450" b="1" spc="0">
                <a:solidFill>
                  <a:srgbClr val="605296"/>
                </a:solidFill>
                <a:latin typeface="Calibri" panose="02020603050405020304" pitchFamily="2"/>
              </a:rPr>
              <a:t>Schwache Entwicklung der Steuerkraft. </a:t>
            </a:r>
            <a:r>
              <a:rPr lang="de-DE" sz="1200" spc="0">
                <a:solidFill>
                  <a:srgbClr val="605296"/>
                </a:solidFill>
                <a:latin typeface="Calibri" panose="02020603050405020304" pitchFamily="2"/>
              </a:rPr>
              <a:t>Die Schere zwischen der gemeindlichen Steuerkraft in Solingen und im Mittel aller NRW-Kommunen hat sich vergrößert. </a:t>
            </a:r>
          </a:p>
        </p:txBody>
      </p:sp>
      <p:sp>
        <p:nvSpPr>
          <p:cNvPr id="13" name="Textplatzhalter 12"/>
          <p:cNvSpPr>
            <a:spLocks noGrp="1"/>
          </p:cNvSpPr>
          <p:nvPr>
            <p:ph type="body" idx="10"/>
          </p:nvPr>
        </p:nvSpPr>
        <p:spPr>
          <a:xfrm>
            <a:off x="6516370" y="4685030"/>
            <a:ext cx="4398645" cy="5422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049F77"/>
                </a:solidFill>
                <a:latin typeface="Calibri" panose="02020603050405020304" pitchFamily="2"/>
              </a:rPr>
              <a:t>Lebensqualität </a:t>
            </a:r>
            <a:r>
              <a:rPr lang="de-DE" sz="100" b="1" spc="0">
                <a:solidFill>
                  <a:srgbClr val="049F77"/>
                </a:solidFill>
                <a:latin typeface="Calibri" panose="02020603050405020304" pitchFamily="2"/>
              </a:rPr>
              <a:t> </a:t>
            </a:r>
          </a:p>
          <a:p>
            <a:pPr marL="0" marR="0" indent="0" algn="just">
              <a:lnSpc>
                <a:spcPts val="1500"/>
              </a:lnSpc>
              <a:spcBef>
                <a:spcPts val="30"/>
              </a:spcBef>
              <a:spcAft>
                <a:spcPts val="0"/>
              </a:spcAft>
            </a:pPr>
            <a:r>
              <a:rPr lang="de-DE" sz="1450" b="1" spc="0">
                <a:solidFill>
                  <a:srgbClr val="049F77"/>
                </a:solidFill>
                <a:latin typeface="Calibri" panose="02020603050405020304" pitchFamily="2"/>
              </a:rPr>
              <a:t>Ärztliche Versorgung</a:t>
            </a:r>
            <a:r>
              <a:rPr lang="de-DE" sz="1200" spc="0">
                <a:solidFill>
                  <a:srgbClr val="049F77"/>
                </a:solidFill>
                <a:latin typeface="Calibri" panose="02020603050405020304" pitchFamily="2"/>
              </a:rPr>
              <a:t>. Die Versorgung mit Arztpraxen in Solingen ist besser als im Mittel aller NRW-Kommunen. </a:t>
            </a:r>
          </a:p>
        </p:txBody>
      </p:sp>
      <p:sp>
        <p:nvSpPr>
          <p:cNvPr id="14" name="Textplatzhalter 13"/>
          <p:cNvSpPr>
            <a:spLocks noGrp="1"/>
          </p:cNvSpPr>
          <p:nvPr>
            <p:ph type="body" idx="10"/>
          </p:nvPr>
        </p:nvSpPr>
        <p:spPr>
          <a:xfrm>
            <a:off x="6519545" y="3398520"/>
            <a:ext cx="4602480" cy="97536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150" u="sng" spc="-5">
                <a:solidFill>
                  <a:srgbClr val="274662"/>
                </a:solidFill>
                <a:latin typeface="Calibri" panose="02020603050405020304" pitchFamily="2"/>
              </a:rPr>
              <a:t>Stärken  </a:t>
            </a:r>
          </a:p>
          <a:p>
            <a:pPr marL="0" marR="0" indent="0" algn="l">
              <a:lnSpc>
                <a:spcPts val="1500"/>
              </a:lnSpc>
              <a:spcBef>
                <a:spcPts val="1070"/>
              </a:spcBef>
              <a:spcAft>
                <a:spcPts val="0"/>
              </a:spcAft>
            </a:pPr>
            <a:r>
              <a:rPr lang="de-DE" sz="1450" b="1" u="sng" spc="0">
                <a:solidFill>
                  <a:srgbClr val="274662"/>
                </a:solidFill>
                <a:latin typeface="Calibri" panose="02020603050405020304" pitchFamily="2"/>
              </a:rPr>
              <a:t>Wirtschaft </a:t>
            </a:r>
            <a:r>
              <a:rPr lang="de-DE" sz="100" b="1" spc="0">
                <a:solidFill>
                  <a:srgbClr val="274662"/>
                </a:solidFill>
                <a:latin typeface="Calibri" panose="02020603050405020304" pitchFamily="2"/>
              </a:rPr>
              <a:t> </a:t>
            </a:r>
          </a:p>
          <a:p>
            <a:pPr marL="0" marR="0" indent="0" algn="l">
              <a:lnSpc>
                <a:spcPts val="1500"/>
              </a:lnSpc>
              <a:spcBef>
                <a:spcPts val="210"/>
              </a:spcBef>
              <a:spcAft>
                <a:spcPts val="0"/>
              </a:spcAft>
            </a:pPr>
            <a:r>
              <a:rPr lang="de-DE" sz="1450" b="1" spc="-15">
                <a:solidFill>
                  <a:srgbClr val="274662"/>
                </a:solidFill>
                <a:latin typeface="Calibri" panose="02020603050405020304" pitchFamily="2"/>
              </a:rPr>
              <a:t>Unternehmen innovieren. </a:t>
            </a:r>
            <a:r>
              <a:rPr lang="de-DE" sz="1200" spc="-15">
                <a:solidFill>
                  <a:srgbClr val="274662"/>
                </a:solidFill>
                <a:latin typeface="Calibri" panose="02020603050405020304" pitchFamily="2"/>
              </a:rPr>
              <a:t>Unternehmen in der Klingenstadt Solingen sind patentaktiv und haben so gute Voraussetzungen, Wettbewerbsvorteile </a:t>
            </a:r>
          </a:p>
        </p:txBody>
      </p:sp>
      <p:sp>
        <p:nvSpPr>
          <p:cNvPr id="15" name="Textplatzhalter 14"/>
          <p:cNvSpPr>
            <a:spLocks noGrp="1"/>
          </p:cNvSpPr>
          <p:nvPr>
            <p:ph type="body" idx="10"/>
          </p:nvPr>
        </p:nvSpPr>
        <p:spPr>
          <a:xfrm>
            <a:off x="6522720" y="4419600"/>
            <a:ext cx="83185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00" spc="-50">
                <a:solidFill>
                  <a:srgbClr val="274662"/>
                </a:solidFill>
                <a:latin typeface="Calibri" panose="02020603050405020304" pitchFamily="2"/>
              </a:rPr>
              <a:t>zu realisieren. </a:t>
            </a:r>
          </a:p>
        </p:txBody>
      </p:sp>
      <p:sp>
        <p:nvSpPr>
          <p:cNvPr id="16" name="Textplatzhalter 15"/>
          <p:cNvSpPr>
            <a:spLocks noGrp="1"/>
          </p:cNvSpPr>
          <p:nvPr>
            <p:ph type="body" idx="10"/>
          </p:nvPr>
        </p:nvSpPr>
        <p:spPr>
          <a:xfrm>
            <a:off x="6525895" y="5489575"/>
            <a:ext cx="4480560" cy="60325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b="1" u="sng" spc="0">
                <a:solidFill>
                  <a:srgbClr val="049F77"/>
                </a:solidFill>
                <a:latin typeface="Calibri" panose="02020603050405020304" pitchFamily="2"/>
              </a:rPr>
              <a:t>Lebensqualität </a:t>
            </a:r>
            <a:r>
              <a:rPr lang="de-DE" sz="100" b="1" spc="0">
                <a:solidFill>
                  <a:srgbClr val="049F77"/>
                </a:solidFill>
                <a:latin typeface="Calibri" panose="02020603050405020304" pitchFamily="2"/>
              </a:rPr>
              <a:t> </a:t>
            </a:r>
          </a:p>
          <a:p>
            <a:pPr marL="0" marR="0" indent="0" algn="l">
              <a:lnSpc>
                <a:spcPts val="1500"/>
              </a:lnSpc>
              <a:spcBef>
                <a:spcPts val="260"/>
              </a:spcBef>
              <a:spcAft>
                <a:spcPts val="0"/>
              </a:spcAft>
            </a:pPr>
            <a:r>
              <a:rPr lang="de-DE" sz="1450" b="1" spc="-20">
                <a:solidFill>
                  <a:srgbClr val="049F77"/>
                </a:solidFill>
                <a:latin typeface="Calibri" panose="02020603050405020304" pitchFamily="2"/>
              </a:rPr>
              <a:t>Realisierung von Zuwanderung. </a:t>
            </a:r>
            <a:r>
              <a:rPr lang="de-DE" sz="1150" b="1" spc="-20">
                <a:solidFill>
                  <a:srgbClr val="049F77"/>
                </a:solidFill>
                <a:latin typeface="Calibri" panose="02020603050405020304" pitchFamily="2"/>
              </a:rPr>
              <a:t>D</a:t>
            </a:r>
            <a:r>
              <a:rPr lang="de-DE" sz="1200" spc="-20">
                <a:solidFill>
                  <a:srgbClr val="049F77"/>
                </a:solidFill>
                <a:latin typeface="Calibri" panose="02020603050405020304" pitchFamily="2"/>
              </a:rPr>
              <a:t>er Wanderungssaldo in Solingen </a:t>
            </a:r>
          </a:p>
          <a:p>
            <a:pPr marL="0" marR="0" indent="0" algn="l">
              <a:lnSpc>
                <a:spcPts val="1200"/>
              </a:lnSpc>
              <a:spcBef>
                <a:spcPts val="455"/>
              </a:spcBef>
              <a:spcAft>
                <a:spcPts val="0"/>
              </a:spcAft>
            </a:pPr>
            <a:r>
              <a:rPr lang="de-DE" sz="1200" spc="-10">
                <a:solidFill>
                  <a:srgbClr val="049F77"/>
                </a:solidFill>
                <a:latin typeface="Calibri" panose="02020603050405020304" pitchFamily="2"/>
              </a:rPr>
              <a:t>hat sich positiv entwickelt.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 name="Grafik 7"/>
          <p:cNvPicPr/>
          <p:nvPr/>
        </p:nvPicPr>
        <p:blipFill>
          <a:blip r:embed="rId3"/>
          <a:stretch>
            <a:fillRect/>
          </a:stretch>
        </p:blipFill>
        <p:spPr>
          <a:xfrm>
            <a:off x="707390" y="6394450"/>
            <a:ext cx="2069465" cy="292735"/>
          </a:xfrm>
          <a:prstGeom prst="rect">
            <a:avLst/>
          </a:prstGeom>
        </p:spPr>
      </p:pic>
      <p:sp>
        <p:nvSpPr>
          <p:cNvPr id="2" name="Textplatzhalter 1"/>
          <p:cNvSpPr>
            <a:spLocks noGrp="1"/>
          </p:cNvSpPr>
          <p:nvPr>
            <p:ph type="body" idx="10"/>
          </p:nvPr>
        </p:nvSpPr>
        <p:spPr>
          <a:xfrm>
            <a:off x="694690" y="0"/>
            <a:ext cx="10802620" cy="585470"/>
          </a:xfrm>
          <a:prstGeom prst="rect">
            <a:avLst/>
          </a:prstGeom>
          <a:noFill/>
          <a:ln w="0" cmpd="sng">
            <a:noFill/>
            <a:prstDash val="solid"/>
          </a:ln>
        </p:spPr>
        <p:txBody>
          <a:bodyPr vert="horz" lIns="0" tIns="5715" rIns="0" bIns="0" anchor="t"/>
          <a:lstStyle/>
          <a:p>
            <a:pPr marL="8275320" marR="0" indent="0" algn="l">
              <a:lnSpc>
                <a:spcPts val="2000"/>
              </a:lnSpc>
              <a:spcAft>
                <a:spcPts val="0"/>
              </a:spcAft>
            </a:pPr>
            <a:r>
              <a:rPr lang="de-DE" sz="1800" spc="-35">
                <a:solidFill>
                  <a:srgbClr val="7E7E7E"/>
                </a:solidFill>
                <a:latin typeface="Calibri" panose="02020603050405020304" pitchFamily="2"/>
              </a:rPr>
              <a:t>Kreisfreie Stadt </a:t>
            </a:r>
          </a:p>
          <a:p>
            <a:pPr marL="8595360" marR="0" indent="0" algn="l">
              <a:lnSpc>
                <a:spcPts val="2600"/>
              </a:lnSpc>
              <a:spcBef>
                <a:spcPts val="0"/>
              </a:spcBef>
              <a:spcAft>
                <a:spcPts val="20"/>
              </a:spcAft>
            </a:pPr>
            <a:r>
              <a:rPr lang="de-DE" sz="2500" spc="-50">
                <a:solidFill>
                  <a:srgbClr val="2D4863"/>
                </a:solidFill>
                <a:latin typeface="Calibri" panose="02020603050405020304" pitchFamily="2"/>
              </a:rPr>
              <a:t>Solingen </a:t>
            </a:r>
          </a:p>
        </p:txBody>
      </p:sp>
      <p:sp>
        <p:nvSpPr>
          <p:cNvPr id="5" name="Textplatzhalter 4"/>
          <p:cNvSpPr>
            <a:spLocks noGrp="1"/>
          </p:cNvSpPr>
          <p:nvPr>
            <p:ph type="body" idx="10"/>
          </p:nvPr>
        </p:nvSpPr>
        <p:spPr>
          <a:xfrm>
            <a:off x="694690" y="6028690"/>
            <a:ext cx="10802620" cy="365760"/>
          </a:xfrm>
          <a:prstGeom prst="rect">
            <a:avLst/>
          </a:prstGeom>
          <a:noFill/>
          <a:ln w="0" cmpd="sng">
            <a:noFill/>
            <a:prstDash val="solid"/>
          </a:ln>
        </p:spPr>
        <p:txBody>
          <a:bodyPr vert="horz" lIns="0" tIns="0" rIns="0" bIns="0" anchor="t"/>
          <a:lstStyle/>
          <a:p>
            <a:pPr marL="1280160" marR="0" indent="0" algn="l">
              <a:lnSpc>
                <a:spcPts val="800"/>
              </a:lnSpc>
              <a:spcAft>
                <a:spcPts val="2035"/>
              </a:spcAft>
            </a:pPr>
            <a:r>
              <a:rPr lang="de-DE" sz="950" spc="-20" dirty="0">
                <a:solidFill>
                  <a:srgbClr val="7E7E7E"/>
                </a:solidFill>
                <a:latin typeface="Calibri" panose="02020603050405020304" pitchFamily="2"/>
              </a:rPr>
              <a:t>Quelle (Wappen): </a:t>
            </a:r>
            <a:r>
              <a:rPr lang="de-DE" sz="950" u="sng" spc="-20" dirty="0">
                <a:solidFill>
                  <a:srgbClr val="0000FF"/>
                </a:solidFill>
                <a:latin typeface="Calibri" panose="02020603050405020304" pitchFamily="2"/>
              </a:rPr>
              <a:t>https://upload.wikimedia.org/wikipedia/commons/thumb/4/46/DEU_Solingen_COA.svg/120px-DEU_Solingen_COA.svg.png</a:t>
            </a:r>
            <a:r>
              <a:rPr lang="de-DE" sz="100" spc="-20" dirty="0">
                <a:solidFill>
                  <a:srgbClr val="7E7E7E"/>
                </a:solidFill>
                <a:latin typeface="Calibri" panose="02020603050405020304" pitchFamily="2"/>
              </a:rPr>
              <a:t> </a:t>
            </a:r>
          </a:p>
        </p:txBody>
      </p:sp>
      <p:graphicFrame>
        <p:nvGraphicFramePr>
          <p:cNvPr id="7" name="Tabelle 6"/>
          <p:cNvGraphicFramePr>
            <a:graphicFrameLocks noGrp="1"/>
          </p:cNvGraphicFramePr>
          <p:nvPr/>
        </p:nvGraphicFramePr>
        <p:xfrm>
          <a:off x="705485" y="6394450"/>
          <a:ext cx="10802620" cy="298450"/>
        </p:xfrm>
        <a:graphic>
          <a:graphicData uri="http://schemas.openxmlformats.org/drawingml/2006/table">
            <a:tbl>
              <a:tblPr/>
              <a:tblGrid>
                <a:gridCol w="2071370">
                  <a:extLst>
                    <a:ext uri="{9D8B030D-6E8A-4147-A177-3AD203B41FA5}">
                      <a16:colId xmlns:a16="http://schemas.microsoft.com/office/drawing/2014/main" val="20000"/>
                    </a:ext>
                  </a:extLst>
                </a:gridCol>
                <a:gridCol w="8731250">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dirty="0">
                          <a:solidFill>
                            <a:srgbClr val="74899D"/>
                          </a:solidFill>
                          <a:latin typeface="Calibri" panose="02020603050405020304" pitchFamily="2"/>
                        </a:rPr>
                        <a:t>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9" name="Gerader Verbinder 8"/>
          <p:cNvCxnSpPr/>
          <p:nvPr/>
        </p:nvCxnSpPr>
        <p:spPr>
          <a:xfrm>
            <a:off x="694690" y="6239510"/>
            <a:ext cx="10803255" cy="0"/>
          </a:xfrm>
          <a:prstGeom prst="line">
            <a:avLst/>
          </a:prstGeom>
          <a:ln w="12065" cmpd="sng">
            <a:solidFill>
              <a:srgbClr val="92A7BA"/>
            </a:solidFill>
          </a:ln>
        </p:spPr>
      </p:cxnSp>
      <p:cxnSp>
        <p:nvCxnSpPr>
          <p:cNvPr id="10" name="Gerader Verbinder 9"/>
          <p:cNvCxnSpPr/>
          <p:nvPr/>
        </p:nvCxnSpPr>
        <p:spPr>
          <a:xfrm>
            <a:off x="694690" y="6239510"/>
            <a:ext cx="10803255" cy="0"/>
          </a:xfrm>
          <a:prstGeom prst="line">
            <a:avLst/>
          </a:prstGeom>
          <a:ln w="12065" cmpd="sng">
            <a:solidFill>
              <a:srgbClr val="92A7BA"/>
            </a:solidFill>
          </a:ln>
        </p:spPr>
      </p:cxnSp>
      <p:cxnSp>
        <p:nvCxnSpPr>
          <p:cNvPr id="11" name="Gerader Verbinder 10"/>
          <p:cNvCxnSpPr/>
          <p:nvPr/>
        </p:nvCxnSpPr>
        <p:spPr>
          <a:xfrm>
            <a:off x="694690" y="6239510"/>
            <a:ext cx="10803255" cy="0"/>
          </a:xfrm>
          <a:prstGeom prst="line">
            <a:avLst/>
          </a:prstGeom>
          <a:ln w="12065" cmpd="sng">
            <a:solidFill>
              <a:srgbClr val="92A7BA"/>
            </a:solidFill>
          </a:ln>
        </p:spPr>
      </p:cxnSp>
      <p:cxnSp>
        <p:nvCxnSpPr>
          <p:cNvPr id="12" name="Gerader Verbinder 11"/>
          <p:cNvCxnSpPr/>
          <p:nvPr/>
        </p:nvCxnSpPr>
        <p:spPr>
          <a:xfrm>
            <a:off x="694690" y="6239510"/>
            <a:ext cx="10808335" cy="0"/>
          </a:xfrm>
          <a:prstGeom prst="line">
            <a:avLst/>
          </a:prstGeom>
          <a:ln w="12065" cmpd="sng">
            <a:solidFill>
              <a:srgbClr val="92A7BA"/>
            </a:solidFill>
          </a:ln>
        </p:spPr>
      </p:cxnSp>
      <p:pic>
        <p:nvPicPr>
          <p:cNvPr id="14" name="Grafik 13">
            <a:extLst>
              <a:ext uri="{FF2B5EF4-FFF2-40B4-BE49-F238E27FC236}">
                <a16:creationId xmlns:a16="http://schemas.microsoft.com/office/drawing/2014/main" id="{0D0D87C6-557E-BDA7-9A21-AED59F8EB0C7}"/>
              </a:ext>
            </a:extLst>
          </p:cNvPr>
          <p:cNvPicPr>
            <a:picLocks noChangeAspect="1"/>
          </p:cNvPicPr>
          <p:nvPr/>
        </p:nvPicPr>
        <p:blipFill>
          <a:blip r:embed="rId4"/>
          <a:stretch>
            <a:fillRect/>
          </a:stretch>
        </p:blipFill>
        <p:spPr>
          <a:xfrm>
            <a:off x="1200150" y="740409"/>
            <a:ext cx="9471487" cy="51493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3"/>
          <a:stretch>
            <a:fillRect/>
          </a:stretch>
        </p:blipFill>
        <p:spPr>
          <a:xfrm>
            <a:off x="5380355" y="444500"/>
            <a:ext cx="4145280" cy="5757545"/>
          </a:xfrm>
          <a:prstGeom prst="rect">
            <a:avLst/>
          </a:prstGeom>
        </p:spPr>
      </p:pic>
      <p:pic>
        <p:nvPicPr>
          <p:cNvPr id="11" name="Grafik 10"/>
          <p:cNvPicPr/>
          <p:nvPr/>
        </p:nvPicPr>
        <p:blipFill>
          <a:blip r:embed="rId4"/>
          <a:stretch>
            <a:fillRect/>
          </a:stretch>
        </p:blipFill>
        <p:spPr>
          <a:xfrm>
            <a:off x="713105" y="6394450"/>
            <a:ext cx="2060575" cy="292735"/>
          </a:xfrm>
          <a:prstGeom prst="rect">
            <a:avLst/>
          </a:prstGeom>
        </p:spPr>
      </p:pic>
      <p:sp>
        <p:nvSpPr>
          <p:cNvPr id="4" name="Textplatzhalter 3"/>
          <p:cNvSpPr>
            <a:spLocks noGrp="1"/>
          </p:cNvSpPr>
          <p:nvPr>
            <p:ph type="body" idx="10"/>
          </p:nvPr>
        </p:nvSpPr>
        <p:spPr>
          <a:xfrm>
            <a:off x="8988425" y="0"/>
            <a:ext cx="1393190" cy="585470"/>
          </a:xfrm>
          <a:prstGeom prst="rect">
            <a:avLst/>
          </a:prstGeom>
          <a:noFill/>
          <a:ln w="0" cmpd="sng">
            <a:noFill/>
            <a:prstDash val="solid"/>
          </a:ln>
        </p:spPr>
        <p:txBody>
          <a:bodyPr vert="horz" lIns="0" tIns="5715" rIns="0" bIns="0" anchor="t"/>
          <a:lstStyle/>
          <a:p>
            <a:pPr marL="0" marR="0" indent="0" algn="l">
              <a:lnSpc>
                <a:spcPts val="1900"/>
              </a:lnSpc>
              <a:spcAft>
                <a:spcPts val="0"/>
              </a:spcAft>
            </a:pPr>
            <a:r>
              <a:rPr lang="de-DE" sz="1800" spc="-70">
                <a:solidFill>
                  <a:srgbClr val="7D7D7C"/>
                </a:solidFill>
                <a:latin typeface="Calibri" panose="02020603050405020304" pitchFamily="2"/>
              </a:rPr>
              <a:t>Kreisfreie Stadt </a:t>
            </a:r>
          </a:p>
          <a:p>
            <a:pPr marL="0" marR="0" indent="0" algn="r">
              <a:lnSpc>
                <a:spcPts val="2600"/>
              </a:lnSpc>
              <a:spcBef>
                <a:spcPts val="95"/>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234950" y="0"/>
            <a:ext cx="6400800" cy="643255"/>
          </a:xfrm>
          <a:prstGeom prst="rect">
            <a:avLst/>
          </a:prstGeom>
          <a:noFill/>
          <a:ln w="0" cmpd="sng">
            <a:noFill/>
            <a:prstDash val="solid"/>
          </a:ln>
        </p:spPr>
        <p:txBody>
          <a:bodyPr vert="horz" lIns="0" tIns="59055" rIns="0" bIns="0" anchor="t"/>
          <a:lstStyle/>
          <a:p>
            <a:pPr marL="1645920" marR="0" indent="502920" algn="l">
              <a:lnSpc>
                <a:spcPts val="3600"/>
              </a:lnSpc>
              <a:spcAft>
                <a:spcPts val="985"/>
              </a:spcAft>
              <a:buFont typeface="Wingdings"/>
              <a:buChar char="v"/>
            </a:pPr>
            <a:r>
              <a:rPr lang="de-DE" sz="3550" u="sng" spc="15" dirty="0">
                <a:solidFill>
                  <a:srgbClr val="2D4863"/>
                </a:solidFill>
                <a:latin typeface="Calibri" panose="02020603050405020304" pitchFamily="2"/>
              </a:rPr>
              <a:t>Das Kommunalranking</a:t>
            </a:r>
          </a:p>
        </p:txBody>
      </p:sp>
      <p:sp>
        <p:nvSpPr>
          <p:cNvPr id="8" name="Textplatzhalter 7"/>
          <p:cNvSpPr>
            <a:spLocks noGrp="1"/>
          </p:cNvSpPr>
          <p:nvPr>
            <p:ph type="body" idx="10"/>
          </p:nvPr>
        </p:nvSpPr>
        <p:spPr>
          <a:xfrm>
            <a:off x="8363585" y="5727065"/>
            <a:ext cx="2468880" cy="460375"/>
          </a:xfrm>
          <a:prstGeom prst="rect">
            <a:avLst/>
          </a:prstGeom>
          <a:solidFill>
            <a:srgbClr val="D2D2D2"/>
          </a:solidFill>
          <a:ln w="0" cmpd="sng">
            <a:noFill/>
            <a:prstDash val="solid"/>
          </a:ln>
        </p:spPr>
        <p:txBody>
          <a:bodyPr vert="horz" lIns="0" tIns="50165" rIns="0" bIns="0" anchor="t"/>
          <a:lstStyle/>
          <a:p>
            <a:pPr marL="0" marR="0" indent="0" algn="ctr">
              <a:lnSpc>
                <a:spcPts val="1400"/>
              </a:lnSpc>
              <a:spcAft>
                <a:spcPts val="350"/>
              </a:spcAft>
            </a:pPr>
            <a:r>
              <a:rPr lang="de-DE" sz="1200" spc="0">
                <a:solidFill>
                  <a:srgbClr val="000000"/>
                </a:solidFill>
                <a:latin typeface="Calibri" panose="02020603050405020304" pitchFamily="2"/>
              </a:rPr>
              <a:t>*von 396 Kommunen in NRW bzw. </a:t>
            </a:r>
            <a:br/>
            <a:r>
              <a:rPr lang="de-DE" sz="1200" spc="0">
                <a:solidFill>
                  <a:srgbClr val="000000"/>
                </a:solidFill>
                <a:latin typeface="Calibri" panose="02020603050405020304" pitchFamily="2"/>
              </a:rPr>
              <a:t>10.648 Kommunen in Deutschland </a:t>
            </a:r>
          </a:p>
        </p:txBody>
      </p:sp>
      <p:graphicFrame>
        <p:nvGraphicFramePr>
          <p:cNvPr id="10" name="Tabelle 9"/>
          <p:cNvGraphicFramePr>
            <a:graphicFrameLocks noGrp="1"/>
          </p:cNvGraphicFramePr>
          <p:nvPr/>
        </p:nvGraphicFramePr>
        <p:xfrm>
          <a:off x="708660" y="6394450"/>
          <a:ext cx="10802620" cy="298450"/>
        </p:xfrm>
        <a:graphic>
          <a:graphicData uri="http://schemas.openxmlformats.org/drawingml/2006/table">
            <a:tbl>
              <a:tblPr/>
              <a:tblGrid>
                <a:gridCol w="2065020">
                  <a:extLst>
                    <a:ext uri="{9D8B030D-6E8A-4147-A177-3AD203B41FA5}">
                      <a16:colId xmlns:a16="http://schemas.microsoft.com/office/drawing/2014/main" val="20000"/>
                    </a:ext>
                  </a:extLst>
                </a:gridCol>
                <a:gridCol w="8737600">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dirty="0">
                          <a:solidFill>
                            <a:srgbClr val="798B9D"/>
                          </a:solidFill>
                          <a:latin typeface="Calibri" panose="02020603050405020304" pitchFamily="2"/>
                        </a:rPr>
                        <a:t>7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6" name="Grafik 5">
            <a:extLst>
              <a:ext uri="{FF2B5EF4-FFF2-40B4-BE49-F238E27FC236}">
                <a16:creationId xmlns:a16="http://schemas.microsoft.com/office/drawing/2014/main" id="{72F7BF94-067D-FBAD-F1A1-4077D72B4749}"/>
              </a:ext>
            </a:extLst>
          </p:cNvPr>
          <p:cNvPicPr>
            <a:picLocks noChangeAspect="1"/>
          </p:cNvPicPr>
          <p:nvPr/>
        </p:nvPicPr>
        <p:blipFill>
          <a:blip r:embed="rId5"/>
          <a:stretch>
            <a:fillRect/>
          </a:stretch>
        </p:blipFill>
        <p:spPr>
          <a:xfrm>
            <a:off x="194836" y="643255"/>
            <a:ext cx="4943057" cy="5641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5369560" y="429895"/>
            <a:ext cx="4145280" cy="5757545"/>
          </a:xfrm>
          <a:prstGeom prst="rect">
            <a:avLst/>
          </a:prstGeom>
        </p:spPr>
      </p:pic>
      <p:pic>
        <p:nvPicPr>
          <p:cNvPr id="11" name="Grafik 10"/>
          <p:cNvPicPr/>
          <p:nvPr/>
        </p:nvPicPr>
        <p:blipFill>
          <a:blip r:embed="rId3"/>
          <a:stretch>
            <a:fillRect/>
          </a:stretch>
        </p:blipFill>
        <p:spPr>
          <a:xfrm>
            <a:off x="713105" y="6394450"/>
            <a:ext cx="2060575" cy="292735"/>
          </a:xfrm>
          <a:prstGeom prst="rect">
            <a:avLst/>
          </a:prstGeom>
        </p:spPr>
      </p:pic>
      <p:sp>
        <p:nvSpPr>
          <p:cNvPr id="4" name="Textplatzhalter 3"/>
          <p:cNvSpPr>
            <a:spLocks noGrp="1"/>
          </p:cNvSpPr>
          <p:nvPr>
            <p:ph type="body" idx="10"/>
          </p:nvPr>
        </p:nvSpPr>
        <p:spPr>
          <a:xfrm>
            <a:off x="8988425" y="0"/>
            <a:ext cx="1393190" cy="585470"/>
          </a:xfrm>
          <a:prstGeom prst="rect">
            <a:avLst/>
          </a:prstGeom>
          <a:noFill/>
          <a:ln w="0" cmpd="sng">
            <a:noFill/>
            <a:prstDash val="solid"/>
          </a:ln>
        </p:spPr>
        <p:txBody>
          <a:bodyPr vert="horz" lIns="0" tIns="5715" rIns="0" bIns="0" anchor="t"/>
          <a:lstStyle/>
          <a:p>
            <a:pPr marL="0" marR="0" indent="0" algn="l">
              <a:lnSpc>
                <a:spcPts val="1900"/>
              </a:lnSpc>
              <a:spcAft>
                <a:spcPts val="0"/>
              </a:spcAft>
            </a:pPr>
            <a:r>
              <a:rPr lang="de-DE" sz="1800" spc="-70">
                <a:solidFill>
                  <a:srgbClr val="7D7D7C"/>
                </a:solidFill>
                <a:latin typeface="Calibri" panose="02020603050405020304" pitchFamily="2"/>
              </a:rPr>
              <a:t>Kreisfreie Stadt </a:t>
            </a:r>
          </a:p>
          <a:p>
            <a:pPr marL="0" marR="0" indent="0" algn="r">
              <a:lnSpc>
                <a:spcPts val="2600"/>
              </a:lnSpc>
              <a:spcBef>
                <a:spcPts val="95"/>
              </a:spcBef>
              <a:spcAft>
                <a:spcPts val="20"/>
              </a:spcAft>
            </a:pPr>
            <a:r>
              <a:rPr lang="de-DE" sz="2500" spc="-45">
                <a:solidFill>
                  <a:srgbClr val="2D4863"/>
                </a:solidFill>
                <a:latin typeface="Calibri" panose="02020603050405020304" pitchFamily="2"/>
              </a:rPr>
              <a:t>Solingen </a:t>
            </a:r>
          </a:p>
        </p:txBody>
      </p:sp>
      <p:sp>
        <p:nvSpPr>
          <p:cNvPr id="5" name="Textplatzhalter 4"/>
          <p:cNvSpPr>
            <a:spLocks noGrp="1"/>
          </p:cNvSpPr>
          <p:nvPr>
            <p:ph type="body" idx="10"/>
          </p:nvPr>
        </p:nvSpPr>
        <p:spPr>
          <a:xfrm>
            <a:off x="192405" y="0"/>
            <a:ext cx="6400800" cy="643255"/>
          </a:xfrm>
          <a:prstGeom prst="rect">
            <a:avLst/>
          </a:prstGeom>
          <a:noFill/>
          <a:ln w="0" cmpd="sng">
            <a:noFill/>
            <a:prstDash val="solid"/>
          </a:ln>
        </p:spPr>
        <p:txBody>
          <a:bodyPr vert="horz" lIns="0" tIns="59055" rIns="0" bIns="0" anchor="t"/>
          <a:lstStyle/>
          <a:p>
            <a:pPr marL="1691640" marR="0" indent="502920" algn="l">
              <a:lnSpc>
                <a:spcPts val="3600"/>
              </a:lnSpc>
              <a:spcAft>
                <a:spcPts val="985"/>
              </a:spcAft>
              <a:buFont typeface="Wingdings"/>
              <a:buChar char="v"/>
            </a:pPr>
            <a:r>
              <a:rPr lang="de-DE" sz="3550" u="sng" spc="-10">
                <a:solidFill>
                  <a:srgbClr val="2D4863"/>
                </a:solidFill>
                <a:latin typeface="Calibri" panose="02020603050405020304" pitchFamily="2"/>
              </a:rPr>
              <a:t>Das Kommunalranking</a:t>
            </a:r>
          </a:p>
        </p:txBody>
      </p:sp>
      <p:sp>
        <p:nvSpPr>
          <p:cNvPr id="8" name="Textplatzhalter 7"/>
          <p:cNvSpPr>
            <a:spLocks noGrp="1"/>
          </p:cNvSpPr>
          <p:nvPr>
            <p:ph type="body" idx="10"/>
          </p:nvPr>
        </p:nvSpPr>
        <p:spPr>
          <a:xfrm>
            <a:off x="8363585" y="5727065"/>
            <a:ext cx="2468880" cy="460375"/>
          </a:xfrm>
          <a:prstGeom prst="rect">
            <a:avLst/>
          </a:prstGeom>
          <a:solidFill>
            <a:srgbClr val="D2D2D2"/>
          </a:solidFill>
          <a:ln w="0" cmpd="sng">
            <a:noFill/>
            <a:prstDash val="solid"/>
          </a:ln>
        </p:spPr>
        <p:txBody>
          <a:bodyPr vert="horz" lIns="0" tIns="50165" rIns="0" bIns="0" anchor="t"/>
          <a:lstStyle/>
          <a:p>
            <a:pPr marL="0" marR="0" indent="0" algn="ctr">
              <a:lnSpc>
                <a:spcPts val="1400"/>
              </a:lnSpc>
              <a:spcAft>
                <a:spcPts val="350"/>
              </a:spcAft>
            </a:pPr>
            <a:r>
              <a:rPr lang="de-DE" sz="1200" spc="0">
                <a:solidFill>
                  <a:srgbClr val="000000"/>
                </a:solidFill>
                <a:latin typeface="Calibri" panose="02020603050405020304" pitchFamily="2"/>
              </a:rPr>
              <a:t>*von 396 Kommunen in NRW bzw. </a:t>
            </a:r>
            <a:br/>
            <a:r>
              <a:rPr lang="de-DE" sz="1200" spc="0">
                <a:solidFill>
                  <a:srgbClr val="000000"/>
                </a:solidFill>
                <a:latin typeface="Calibri" panose="02020603050405020304" pitchFamily="2"/>
              </a:rPr>
              <a:t>10.648 Kommunen in Deutschland </a:t>
            </a:r>
          </a:p>
        </p:txBody>
      </p:sp>
      <p:graphicFrame>
        <p:nvGraphicFramePr>
          <p:cNvPr id="10" name="Tabelle 9"/>
          <p:cNvGraphicFramePr>
            <a:graphicFrameLocks noGrp="1"/>
          </p:cNvGraphicFramePr>
          <p:nvPr/>
        </p:nvGraphicFramePr>
        <p:xfrm>
          <a:off x="708660" y="6394450"/>
          <a:ext cx="10802620" cy="298450"/>
        </p:xfrm>
        <a:graphic>
          <a:graphicData uri="http://schemas.openxmlformats.org/drawingml/2006/table">
            <a:tbl>
              <a:tblPr/>
              <a:tblGrid>
                <a:gridCol w="2065020">
                  <a:extLst>
                    <a:ext uri="{9D8B030D-6E8A-4147-A177-3AD203B41FA5}">
                      <a16:colId xmlns:a16="http://schemas.microsoft.com/office/drawing/2014/main" val="20000"/>
                    </a:ext>
                  </a:extLst>
                </a:gridCol>
                <a:gridCol w="8737600">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dirty="0">
                          <a:solidFill>
                            <a:srgbClr val="768BA2"/>
                          </a:solidFill>
                          <a:latin typeface="Calibri" panose="02020603050405020304" pitchFamily="2"/>
                        </a:rPr>
                        <a:t>8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6" name="Grafik 5">
            <a:extLst>
              <a:ext uri="{FF2B5EF4-FFF2-40B4-BE49-F238E27FC236}">
                <a16:creationId xmlns:a16="http://schemas.microsoft.com/office/drawing/2014/main" id="{1577D396-7783-A7B4-7AB9-F48AD4CD45A9}"/>
              </a:ext>
            </a:extLst>
          </p:cNvPr>
          <p:cNvPicPr>
            <a:picLocks noChangeAspect="1"/>
          </p:cNvPicPr>
          <p:nvPr/>
        </p:nvPicPr>
        <p:blipFill>
          <a:blip r:embed="rId4"/>
          <a:stretch>
            <a:fillRect/>
          </a:stretch>
        </p:blipFill>
        <p:spPr>
          <a:xfrm>
            <a:off x="253026" y="643255"/>
            <a:ext cx="5065182" cy="5699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94690" y="2560320"/>
            <a:ext cx="10802620" cy="3686175"/>
          </a:xfrm>
          <a:prstGeom prst="rect">
            <a:avLst/>
          </a:prstGeom>
        </p:spPr>
      </p:pic>
      <p:pic>
        <p:nvPicPr>
          <p:cNvPr id="11" name="Grafik 10"/>
          <p:cNvPicPr/>
          <p:nvPr/>
        </p:nvPicPr>
        <p:blipFill>
          <a:blip r:embed="rId3"/>
          <a:stretch>
            <a:fillRect/>
          </a:stretch>
        </p:blipFill>
        <p:spPr>
          <a:xfrm>
            <a:off x="707390" y="6394450"/>
            <a:ext cx="2069465" cy="292735"/>
          </a:xfrm>
          <a:prstGeom prst="rect">
            <a:avLst/>
          </a:prstGeom>
        </p:spPr>
      </p:pic>
      <p:sp>
        <p:nvSpPr>
          <p:cNvPr id="2" name="Textplatzhalter 1"/>
          <p:cNvSpPr>
            <a:spLocks noGrp="1"/>
          </p:cNvSpPr>
          <p:nvPr>
            <p:ph type="body" idx="10"/>
          </p:nvPr>
        </p:nvSpPr>
        <p:spPr>
          <a:xfrm>
            <a:off x="694690" y="1257300"/>
            <a:ext cx="10802620" cy="1303020"/>
          </a:xfrm>
          <a:prstGeom prst="rect">
            <a:avLst/>
          </a:prstGeom>
          <a:noFill/>
          <a:ln w="0" cmpd="sng">
            <a:noFill/>
            <a:prstDash val="solid"/>
          </a:ln>
        </p:spPr>
        <p:txBody>
          <a:bodyPr vert="horz" lIns="0" tIns="57150" rIns="0" bIns="0" anchor="t"/>
          <a:lstStyle/>
          <a:p>
            <a:pPr marL="0" marR="0" indent="0" algn="ctr">
              <a:lnSpc>
                <a:spcPts val="3700"/>
              </a:lnSpc>
              <a:spcAft>
                <a:spcPts val="0"/>
              </a:spcAft>
            </a:pPr>
            <a:r>
              <a:rPr lang="de-DE" sz="3550" b="1" spc="15">
                <a:solidFill>
                  <a:srgbClr val="2D4863"/>
                </a:solidFill>
                <a:latin typeface="Calibri" panose="02020603050405020304" pitchFamily="2"/>
              </a:rPr>
              <a:t>Die Ergebnisse des Rankings </a:t>
            </a:r>
          </a:p>
          <a:p>
            <a:pPr marL="0" marR="0" indent="0" algn="ctr">
              <a:lnSpc>
                <a:spcPts val="3700"/>
              </a:lnSpc>
              <a:spcBef>
                <a:spcPts val="245"/>
              </a:spcBef>
              <a:spcAft>
                <a:spcPts val="2235"/>
              </a:spcAft>
            </a:pPr>
            <a:r>
              <a:rPr lang="de-DE" sz="3550" b="1" spc="-15">
                <a:solidFill>
                  <a:srgbClr val="2D4863"/>
                </a:solidFill>
                <a:latin typeface="Calibri" panose="02020603050405020304" pitchFamily="2"/>
              </a:rPr>
              <a:t>im Detail </a:t>
            </a:r>
          </a:p>
        </p:txBody>
      </p:sp>
      <p:sp>
        <p:nvSpPr>
          <p:cNvPr id="5" name="Textplatzhalter 4"/>
          <p:cNvSpPr>
            <a:spLocks noGrp="1"/>
          </p:cNvSpPr>
          <p:nvPr>
            <p:ph type="body" idx="10"/>
          </p:nvPr>
        </p:nvSpPr>
        <p:spPr>
          <a:xfrm>
            <a:off x="2679065" y="4412615"/>
            <a:ext cx="107632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55">
                <a:solidFill>
                  <a:srgbClr val="FFFFFF"/>
                </a:solidFill>
                <a:latin typeface="Calibri" panose="02020603050405020304" pitchFamily="2"/>
              </a:rPr>
              <a:t>Wirtschaft </a:t>
            </a:r>
          </a:p>
        </p:txBody>
      </p:sp>
      <p:sp>
        <p:nvSpPr>
          <p:cNvPr id="6" name="Textplatzhalter 5"/>
          <p:cNvSpPr>
            <a:spLocks noGrp="1"/>
          </p:cNvSpPr>
          <p:nvPr>
            <p:ph type="body" idx="10"/>
          </p:nvPr>
        </p:nvSpPr>
        <p:spPr>
          <a:xfrm>
            <a:off x="4690745" y="3321050"/>
            <a:ext cx="880745"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75">
                <a:solidFill>
                  <a:srgbClr val="FFFFFF"/>
                </a:solidFill>
                <a:latin typeface="Calibri" panose="02020603050405020304" pitchFamily="2"/>
              </a:rPr>
              <a:t>Arbeiten </a:t>
            </a:r>
          </a:p>
        </p:txBody>
      </p:sp>
      <p:sp>
        <p:nvSpPr>
          <p:cNvPr id="7" name="Textplatzhalter 6"/>
          <p:cNvSpPr>
            <a:spLocks noGrp="1"/>
          </p:cNvSpPr>
          <p:nvPr>
            <p:ph type="body" idx="10"/>
          </p:nvPr>
        </p:nvSpPr>
        <p:spPr>
          <a:xfrm>
            <a:off x="6623050" y="4412615"/>
            <a:ext cx="859790" cy="28765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110">
                <a:solidFill>
                  <a:srgbClr val="FFFFFF"/>
                </a:solidFill>
                <a:latin typeface="Calibri" panose="02020603050405020304" pitchFamily="2"/>
              </a:rPr>
              <a:t>Wohnen </a:t>
            </a:r>
          </a:p>
        </p:txBody>
      </p:sp>
      <p:sp>
        <p:nvSpPr>
          <p:cNvPr id="8" name="Textplatzhalter 7"/>
          <p:cNvSpPr>
            <a:spLocks noGrp="1"/>
          </p:cNvSpPr>
          <p:nvPr>
            <p:ph type="body" idx="10"/>
          </p:nvPr>
        </p:nvSpPr>
        <p:spPr>
          <a:xfrm>
            <a:off x="8589010" y="3168650"/>
            <a:ext cx="786765" cy="595630"/>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de-DE" sz="2000" spc="-114">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2000"/>
              </a:lnSpc>
              <a:spcBef>
                <a:spcPts val="365"/>
              </a:spcBef>
              <a:spcAft>
                <a:spcPts val="0"/>
              </a:spcAft>
            </a:pPr>
            <a:r>
              <a:rPr lang="de-DE" sz="2000" spc="-75">
                <a:solidFill>
                  <a:srgbClr val="FFFFFF"/>
                </a:solidFill>
                <a:latin typeface="Calibri" panose="02020603050405020304" pitchFamily="2"/>
              </a:rPr>
              <a:t>qualität </a:t>
            </a:r>
          </a:p>
        </p:txBody>
      </p:sp>
      <p:graphicFrame>
        <p:nvGraphicFramePr>
          <p:cNvPr id="10" name="Tabelle 9"/>
          <p:cNvGraphicFramePr>
            <a:graphicFrameLocks noGrp="1"/>
          </p:cNvGraphicFramePr>
          <p:nvPr/>
        </p:nvGraphicFramePr>
        <p:xfrm>
          <a:off x="704215" y="6394450"/>
          <a:ext cx="10802620" cy="298450"/>
        </p:xfrm>
        <a:graphic>
          <a:graphicData uri="http://schemas.openxmlformats.org/drawingml/2006/table">
            <a:tbl>
              <a:tblPr/>
              <a:tblGrid>
                <a:gridCol w="2072640">
                  <a:extLst>
                    <a:ext uri="{9D8B030D-6E8A-4147-A177-3AD203B41FA5}">
                      <a16:colId xmlns:a16="http://schemas.microsoft.com/office/drawing/2014/main" val="20000"/>
                    </a:ext>
                  </a:extLst>
                </a:gridCol>
                <a:gridCol w="8729980">
                  <a:extLst>
                    <a:ext uri="{9D8B030D-6E8A-4147-A177-3AD203B41FA5}">
                      <a16:colId xmlns:a16="http://schemas.microsoft.com/office/drawing/2014/main" val="20001"/>
                    </a:ext>
                  </a:extLst>
                </a:gridCol>
              </a:tblGrid>
              <a:tr h="298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1100"/>
                        </a:lnSpc>
                        <a:spcBef>
                          <a:spcPts val="670"/>
                        </a:spcBef>
                        <a:spcAft>
                          <a:spcPts val="560"/>
                        </a:spcAft>
                      </a:pPr>
                      <a:r>
                        <a:rPr lang="de-DE" sz="950" spc="0">
                          <a:solidFill>
                            <a:srgbClr val="74899D"/>
                          </a:solidFill>
                          <a:latin typeface="Calibri" panose="02020603050405020304" pitchFamily="2"/>
                        </a:rPr>
                        <a:t>9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2662</Words>
  <Application>Microsoft Office PowerPoint</Application>
  <PresentationFormat>Breitbild</PresentationFormat>
  <Paragraphs>441</Paragraphs>
  <Slides>28</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Aptos</vt:lpstr>
      <vt:lpstr>Calibri</vt:lpstr>
      <vt:lpstr>Cambria Math</vt:lpstr>
      <vt:lpstr>Lucida Console</vt:lpstr>
      <vt:lpstr>Times New Roman</vt:lpstr>
      <vt:lpstr>Wingdings</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Isabel Kutter</cp:lastModifiedBy>
  <cp:revision>3</cp:revision>
  <dcterms:modified xsi:type="dcterms:W3CDTF">2025-08-11T10:27:21Z</dcterms:modified>
</cp:coreProperties>
</file>